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203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822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75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963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36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818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536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483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711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900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82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0B647-833D-4392-BFCD-CCBC42BF0B95}" type="datetimeFigureOut">
              <a:rPr lang="en-US" smtClean="0"/>
              <a:t>04.04.2017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0F219-9048-472D-A3BE-80F64E33A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436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a-GE" sz="3200" dirty="0" smtClean="0"/>
              <a:t>სარგავი მასალის კატეგორიები</a:t>
            </a:r>
            <a:endParaRPr lang="en-US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9177" y="2587925"/>
            <a:ext cx="1751163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 smtClean="0">
                <a:solidFill>
                  <a:schemeClr val="tx1"/>
                </a:solidFill>
              </a:rPr>
              <a:t>წინასაბაზისო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71491" y="2587925"/>
            <a:ext cx="1309777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 smtClean="0">
                <a:solidFill>
                  <a:schemeClr val="tx1"/>
                </a:solidFill>
              </a:rPr>
              <a:t>საბაზისო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53905" y="2587925"/>
            <a:ext cx="242546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 smtClean="0">
                <a:solidFill>
                  <a:schemeClr val="tx1"/>
                </a:solidFill>
              </a:rPr>
              <a:t>სერტიფიცირებული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006642" y="2587925"/>
            <a:ext cx="1846052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 smtClean="0">
                <a:solidFill>
                  <a:schemeClr val="tx1"/>
                </a:solidFill>
              </a:rPr>
              <a:t>ჩვეულებრივი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8534" y="5411729"/>
            <a:ext cx="1392448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200" dirty="0" smtClean="0">
                <a:solidFill>
                  <a:schemeClr val="tx1"/>
                </a:solidFill>
              </a:rPr>
              <a:t>თეთრი დიაგონალზე იისფერი ზოლით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360708" y="5411729"/>
            <a:ext cx="1309777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400" dirty="0" smtClean="0">
                <a:solidFill>
                  <a:schemeClr val="tx1"/>
                </a:solidFill>
              </a:rPr>
              <a:t>თეთრი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98616" y="5411729"/>
            <a:ext cx="1309777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400" dirty="0" smtClean="0">
                <a:solidFill>
                  <a:schemeClr val="tx1"/>
                </a:solidFill>
              </a:rPr>
              <a:t>ცისფერი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274779" y="5411729"/>
            <a:ext cx="1309777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31525" y="4103933"/>
            <a:ext cx="1779917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 smtClean="0">
                <a:solidFill>
                  <a:schemeClr val="tx1"/>
                </a:solidFill>
              </a:rPr>
              <a:t>ეტიკეტირება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783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a-GE" sz="3600" dirty="0" smtClean="0"/>
              <a:t>სარგავი მასალისადმი წაყენებული მოთხოვნები</a:t>
            </a:r>
            <a:endParaRPr lang="en-US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62510"/>
            <a:ext cx="10515600" cy="3795528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ka-GE" dirty="0" smtClean="0"/>
              <a:t>  ჯიშური იდენტურობა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ka-GE" dirty="0" smtClean="0"/>
              <a:t>  ჯიშის ოფიციალური აღწერა და კატალოგში არსებობა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472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4403"/>
          </a:xfrm>
        </p:spPr>
        <p:txBody>
          <a:bodyPr>
            <a:normAutofit/>
          </a:bodyPr>
          <a:lstStyle/>
          <a:p>
            <a:pPr algn="ctr"/>
            <a:r>
              <a:rPr lang="ka-GE" sz="3200" dirty="0" smtClean="0"/>
              <a:t>სარგავი მასალისადმი წაყენებული მოთხოვნები</a:t>
            </a:r>
            <a:endParaRPr lang="en-US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53415"/>
            <a:ext cx="10515600" cy="4723548"/>
          </a:xfrm>
        </p:spPr>
        <p:txBody>
          <a:bodyPr/>
          <a:lstStyle/>
          <a:p>
            <a:pPr marL="0" indent="0" algn="ctr">
              <a:buNone/>
            </a:pPr>
            <a:r>
              <a:rPr lang="ka-GE" dirty="0" smtClean="0"/>
              <a:t>მასალის შენარჩუნება</a:t>
            </a:r>
            <a:endParaRPr lang="en-US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476476"/>
              </p:ext>
            </p:extLst>
          </p:nvPr>
        </p:nvGraphicFramePr>
        <p:xfrm>
          <a:off x="288758" y="2182705"/>
          <a:ext cx="11713944" cy="2941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581"/>
                <a:gridCol w="2954956"/>
                <a:gridCol w="2926080"/>
                <a:gridCol w="2868327"/>
              </a:tblGrid>
              <a:tr h="502742"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წინასაბაზისო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საბაზისო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სერთიფიცირებული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dirty="0" smtClean="0">
                          <a:solidFill>
                            <a:schemeClr val="tx1"/>
                          </a:solidFill>
                        </a:rPr>
                        <a:t>ჩვეულებრივი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59893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მინდვრად, სარეველებისაგან  და სხვა სასოფლო-სამეურნეო კულტურებისაგან სუფთა ნაკვეთებზე.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ka-GE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კონტეინერებში და ცივ სათბურ-ბიოდეპოზიტორებში, სპეციალური მკვრივი ბადით.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ka-GE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en-US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</a:t>
                      </a:r>
                      <a:r>
                        <a:rPr lang="ka-GE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vitro</a:t>
                      </a:r>
                      <a:r>
                        <a:rPr lang="ka-GE" sz="14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გარემოში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მინდვრად, სარეველებისაგან  და სხვა სასოფლო-სამეურნეო კულტურებისაგან სუფთა ნაკვეთებზე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მინდვრად, სარეველებისაგან  და სხვა სასოფლო-სამეურნეო კულტურებისაგან სუფთა ნაკვეთებზე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მინდვრად, სარეველებისაგან  და სხვა სასოფლო-სამეურნეო კულტურებისაგან სუფთა ნაკვეთებზე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497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4120"/>
            <a:ext cx="10515600" cy="712904"/>
          </a:xfrm>
        </p:spPr>
        <p:txBody>
          <a:bodyPr>
            <a:normAutofit/>
          </a:bodyPr>
          <a:lstStyle/>
          <a:p>
            <a:pPr algn="ctr"/>
            <a:r>
              <a:rPr lang="ka-GE" sz="3200" dirty="0" smtClean="0"/>
              <a:t>სარგავი მასალისადმი წაყენებული მოთხოვნები</a:t>
            </a:r>
            <a:endParaRPr lang="en-US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64127"/>
            <a:ext cx="10515600" cy="571065"/>
          </a:xfrm>
        </p:spPr>
        <p:txBody>
          <a:bodyPr/>
          <a:lstStyle/>
          <a:p>
            <a:pPr marL="0" indent="0" algn="ctr">
              <a:buNone/>
            </a:pPr>
            <a:r>
              <a:rPr lang="ka-GE" dirty="0" smtClean="0"/>
              <a:t>სადედე ნაკვეთი და ნიადაგი</a:t>
            </a:r>
            <a:endParaRPr lang="en-US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460392"/>
              </p:ext>
            </p:extLst>
          </p:nvPr>
        </p:nvGraphicFramePr>
        <p:xfrm>
          <a:off x="240633" y="2943992"/>
          <a:ext cx="11839071" cy="3661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5204"/>
                <a:gridCol w="3029268"/>
                <a:gridCol w="3489411"/>
                <a:gridCol w="1965188"/>
              </a:tblGrid>
              <a:tr h="430225"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წინასაბაზისო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საბაზისო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სერთიფიცირებული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dirty="0" smtClean="0">
                          <a:solidFill>
                            <a:schemeClr val="tx1"/>
                          </a:solidFill>
                        </a:rPr>
                        <a:t>ჩვეულებრივი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70449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უკანასკნელი 5-6 წლის მანძილზე არ ყოფილა დარგული ხეხილი, ვაზი, ვარდი და სხვა კულტურები, რომლებიც შესაძლოა  დაავადებული ყოფილიყო ბაქტერიული კიბოთი.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endParaRPr lang="ka-GE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ნიადაგის</a:t>
                      </a:r>
                      <a:r>
                        <a:rPr lang="ka-GE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ტესტირება ნემატოდ-ვექტორ ვირუსებზე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Xiphinema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diversicaudatum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Longidorus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elongatus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Longidorus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macrosoma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Longidorus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attennuatus</a:t>
                      </a:r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უკანასკნელი 5-6 წლის მანძილზე არ ყოფილა დარგული ხეხილი,ვაზი, ვარდი და სხვა კულტურები, რომლებიც შესაძლოა  დაავადებული ყოფილიყო ბაქტერიული კიბოთი.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ნიადაგის</a:t>
                      </a:r>
                      <a:r>
                        <a:rPr lang="ka-GE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ტესტირება ნემატოდ-ვექტორ ვირუსებზე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Xiphinema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diversicaudatum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Longidorus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elongatus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Longidorus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macrosoma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Longidorus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attennuatus</a:t>
                      </a:r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endParaRPr lang="en-US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უკანასკნელი 5-6 წლის მანძილზე არ ყოფილა დარგული ხეხილი,ვაზი, ვარდი და სხვა კულტურები, რომლებიც შესაძლოა  დაავადებული ყოფილიყო ბაქტერიული კიბოთი.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ნიადაგის</a:t>
                      </a:r>
                      <a:r>
                        <a:rPr lang="ka-GE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ტესტირება ნემატოდ-ვექტორ ვირუსებზე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Xiphinema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diversicaudatum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Longidorus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elongatus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Longidorus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macrosoma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Longidorus</a:t>
                      </a:r>
                      <a:r>
                        <a:rPr lang="en-US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attennuatus</a:t>
                      </a:r>
                      <a:r>
                        <a:rPr lang="ka-GE" sz="10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a-GE" sz="1600" dirty="0" smtClean="0">
                          <a:solidFill>
                            <a:schemeClr val="tx1"/>
                          </a:solidFill>
                        </a:rPr>
                        <a:t>            --------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1018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6628"/>
            <a:ext cx="10515600" cy="770020"/>
          </a:xfrm>
        </p:spPr>
        <p:txBody>
          <a:bodyPr>
            <a:normAutofit/>
          </a:bodyPr>
          <a:lstStyle/>
          <a:p>
            <a:pPr algn="ctr"/>
            <a:r>
              <a:rPr lang="ka-GE" sz="3200" dirty="0" smtClean="0"/>
              <a:t>სარგავი მასალისადმი წაყენებული მოთხოვნები</a:t>
            </a:r>
            <a:endParaRPr lang="en-US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0823" y="1280160"/>
            <a:ext cx="10515600" cy="837398"/>
          </a:xfrm>
        </p:spPr>
        <p:txBody>
          <a:bodyPr/>
          <a:lstStyle/>
          <a:p>
            <a:pPr marL="0" indent="0" algn="ctr">
              <a:buNone/>
            </a:pPr>
            <a:r>
              <a:rPr lang="ka-GE" dirty="0"/>
              <a:t>საიზოლაციო მანძილები </a:t>
            </a:r>
            <a:endParaRPr lang="en-US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941220"/>
              </p:ext>
            </p:extLst>
          </p:nvPr>
        </p:nvGraphicFramePr>
        <p:xfrm>
          <a:off x="288758" y="2182705"/>
          <a:ext cx="11713944" cy="349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581"/>
                <a:gridCol w="2954956"/>
                <a:gridCol w="2926080"/>
                <a:gridCol w="2868327"/>
              </a:tblGrid>
              <a:tr h="657898"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წინასაბაზისო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საბაზისო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სერთიფიცირებული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dirty="0" smtClean="0">
                          <a:solidFill>
                            <a:schemeClr val="tx1"/>
                          </a:solidFill>
                        </a:rPr>
                        <a:t>ჩვეულებრივი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38302">
                <a:tc gridSpan="3"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იზოლირება</a:t>
                      </a:r>
                      <a:r>
                        <a:rPr lang="ka-GE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არასერთიფიცირებული და   არატესტირებული მცენარეებისაგან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თესლოვანებისათვის ......................... 100 მ. 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კურკოვნებისა და კენკროვნებისათვის  - 300 მ.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a-GE" sz="1400" dirty="0" smtClean="0">
                          <a:solidFill>
                            <a:schemeClr val="tx1"/>
                          </a:solidFill>
                        </a:rPr>
                        <a:t>             ---------------------------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8705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46493"/>
            <a:ext cx="10515600" cy="5133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a-GE" sz="2000" dirty="0"/>
              <a:t>ექსპლუატაციის ვადა</a:t>
            </a:r>
            <a:endParaRPr lang="en-US" sz="20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6909"/>
          </a:xfrm>
        </p:spPr>
        <p:txBody>
          <a:bodyPr>
            <a:normAutofit/>
          </a:bodyPr>
          <a:lstStyle/>
          <a:p>
            <a:pPr algn="ctr"/>
            <a:r>
              <a:rPr lang="ka-GE" sz="3200" dirty="0" smtClean="0"/>
              <a:t>სარგავი მასალისადმი წაყენებული მოთხოვნები</a:t>
            </a:r>
            <a:endParaRPr lang="en-US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757278"/>
              </p:ext>
            </p:extLst>
          </p:nvPr>
        </p:nvGraphicFramePr>
        <p:xfrm>
          <a:off x="288758" y="2182704"/>
          <a:ext cx="11713944" cy="4323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581"/>
                <a:gridCol w="2954956"/>
                <a:gridCol w="2926080"/>
                <a:gridCol w="2868327"/>
              </a:tblGrid>
              <a:tr h="703937"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წინასაბაზისო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საბაზისო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სერთიფიცირებული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dirty="0" smtClean="0">
                          <a:solidFill>
                            <a:schemeClr val="tx1"/>
                          </a:solidFill>
                        </a:rPr>
                        <a:t>ჩვეულებრივი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20036">
                <a:tc gridSpan="3"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იზოლირება</a:t>
                      </a:r>
                      <a:r>
                        <a:rPr lang="ka-GE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არასერთიფიცირებული და   არატესტირებული მცენარეებისაგან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q"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თესლოვანებისათვის ......................... 10-12 წელი 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კურკოვნებისთვის</a:t>
                      </a:r>
                      <a:r>
                        <a:rPr lang="ka-GE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............................... ..</a:t>
                      </a: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8-10 წელი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კენკროვნებისათვის  ....................................5 წელი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ka-GE" sz="18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ka-GE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</a:t>
                      </a: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მარწყვი</a:t>
                      </a:r>
                      <a:r>
                        <a:rPr lang="ka-GE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.........................................</a:t>
                      </a: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წელი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a-GE" sz="1400" dirty="0" smtClean="0">
                          <a:solidFill>
                            <a:schemeClr val="tx1"/>
                          </a:solidFill>
                        </a:rPr>
                        <a:t>             ---------------------------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9348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696" y="143745"/>
            <a:ext cx="10515600" cy="924660"/>
          </a:xfrm>
        </p:spPr>
        <p:txBody>
          <a:bodyPr>
            <a:normAutofit/>
          </a:bodyPr>
          <a:lstStyle/>
          <a:p>
            <a:pPr algn="ctr"/>
            <a:r>
              <a:rPr lang="ka-GE" sz="3200" dirty="0" smtClean="0"/>
              <a:t>სარგავი მასალისადმი წაყენებული მოთხოვნები</a:t>
            </a:r>
            <a:endParaRPr lang="en-US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6326" y="1309036"/>
            <a:ext cx="10515600" cy="9047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a-GE" dirty="0"/>
              <a:t>ფიტოსანიტარული </a:t>
            </a:r>
            <a:r>
              <a:rPr lang="ka-GE" dirty="0" smtClean="0"/>
              <a:t>რეჟიმი</a:t>
            </a:r>
          </a:p>
          <a:p>
            <a:pPr marL="0" indent="0" algn="ctr">
              <a:buNone/>
            </a:pPr>
            <a:r>
              <a:rPr lang="ka-GE" sz="1800" dirty="0" smtClean="0"/>
              <a:t>(ტესტირება ვირუსებზე)</a:t>
            </a:r>
          </a:p>
          <a:p>
            <a:pPr marL="0" indent="0" algn="ctr">
              <a:buNone/>
            </a:pPr>
            <a:endParaRPr lang="en-US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513126"/>
              </p:ext>
            </p:extLst>
          </p:nvPr>
        </p:nvGraphicFramePr>
        <p:xfrm>
          <a:off x="279133" y="2348563"/>
          <a:ext cx="11713944" cy="4157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6947"/>
                <a:gridCol w="3272590"/>
                <a:gridCol w="3619099"/>
                <a:gridCol w="2175308"/>
              </a:tblGrid>
              <a:tr h="500147"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წინასაბაზისო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საბაზისო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სერთიფიცირებული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600" dirty="0" smtClean="0">
                          <a:solidFill>
                            <a:schemeClr val="tx1"/>
                          </a:solidFill>
                        </a:rPr>
                        <a:t>ჩვეულებრივი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38716">
                <a:tc>
                  <a:txBody>
                    <a:bodyPr/>
                    <a:lstStyle/>
                    <a:p>
                      <a:pPr marL="285750" lvl="0" indent="-285750">
                        <a:buFont typeface="Wingdings" panose="05000000000000000000" pitchFamily="2" charset="2"/>
                        <a:buChar char="q"/>
                      </a:pPr>
                      <a:r>
                        <a:rPr lang="ka-G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ტესტირება მექანიკური გზით გადამდებ ვირუსებზე, ყოველწლიურად და ყოველ ჯერზე, მასალის წარმოებისას.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თესლოვნებისა და ჟოლოსათვის (ბუტონიზაციის პერიოდში)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ტესტირება ვირუსულ დაავადებებზე  ლაბ.მეთოდებით,              5 წელიწადში ერთხელ ან ყოველწლიურად  ხეების რაოდენობის 20%-ისა.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კურკოვნებისათვის</a:t>
                      </a:r>
                      <a:r>
                        <a:rPr lang="ka-GE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ნაყოფის გამონასკვის პერიოდში)</a:t>
                      </a:r>
                      <a:endParaRPr lang="ka-GE" sz="18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სამ წელიწადში ერთხელ ან ყოველწლიურად მცენარეთა საერთო რაოდენობის 33%-ისა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ka-GE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ka-G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ვეგეტატიური გზით გამრავლებული საძირეებისათვის ყოველწლიურად 10000-დან 100 მცენარე.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ka-GE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-----------------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234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3745"/>
            <a:ext cx="10515600" cy="799532"/>
          </a:xfrm>
        </p:spPr>
        <p:txBody>
          <a:bodyPr>
            <a:normAutofit/>
          </a:bodyPr>
          <a:lstStyle/>
          <a:p>
            <a:pPr algn="ctr"/>
            <a:r>
              <a:rPr lang="ka-GE" sz="3200" dirty="0" smtClean="0"/>
              <a:t>სარგავი მასალისადმი წაყენებული მოთხოვნები</a:t>
            </a:r>
            <a:endParaRPr lang="en-US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61482"/>
            <a:ext cx="10515600" cy="542190"/>
          </a:xfrm>
        </p:spPr>
        <p:txBody>
          <a:bodyPr/>
          <a:lstStyle/>
          <a:p>
            <a:pPr marL="0" indent="0" algn="ctr">
              <a:buNone/>
            </a:pPr>
            <a:r>
              <a:rPr lang="ka-GE" dirty="0" smtClean="0"/>
              <a:t>დამატებითი პირობები</a:t>
            </a:r>
            <a:endParaRPr lang="en-US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60262"/>
              </p:ext>
            </p:extLst>
          </p:nvPr>
        </p:nvGraphicFramePr>
        <p:xfrm>
          <a:off x="442761" y="1992429"/>
          <a:ext cx="11463690" cy="3575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1259"/>
                <a:gridCol w="2769007"/>
                <a:gridCol w="2787467"/>
                <a:gridCol w="2445957"/>
              </a:tblGrid>
              <a:tr h="5678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წინასაბაზისო</a:t>
                      </a:r>
                      <a:endParaRPr lang="en-US" sz="1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საბაზისო</a:t>
                      </a:r>
                      <a:endParaRPr lang="en-US" sz="1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სერთიფიცირებული</a:t>
                      </a:r>
                      <a:endParaRPr lang="en-US" sz="1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1800" dirty="0" smtClean="0">
                          <a:solidFill>
                            <a:schemeClr val="tx1"/>
                          </a:solidFill>
                        </a:rPr>
                        <a:t>ჩვეულებრივი</a:t>
                      </a:r>
                      <a:endParaRPr lang="en-US" sz="1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38427">
                <a:tc gridSpan="3"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ka-G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სადედე მცენარეები, რამდენადაც ეს შესაძლებელია შენარჩუნებული უნდა იქნეს ყვავილის გარეშე, გამონაკლის შემთხვევაში  კი-სანამყენე კვირტების, კურკებისა და თესლების სახით, რომლებიც გამოიყენება ჯიშის აუთენტურობის დასადგენად.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ka-G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სანერგეები შენარჩუნებული უნდა იქნას  სხვა სანერგეების, მიმდებარე მცენარეებისა და ბაქტერიული დაავადების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Erwynia</a:t>
                      </a:r>
                      <a:r>
                        <a:rPr lang="en-US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amylovora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ka-G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კერებისაგან არა უმცირეს 250მ -ისა. 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dirty="0" smtClean="0"/>
                        <a:t> ------------</a:t>
                      </a:r>
                    </a:p>
                    <a:p>
                      <a:pPr algn="ctr"/>
                      <a:endParaRPr lang="ka-GE" dirty="0" smtClean="0"/>
                    </a:p>
                    <a:p>
                      <a:pPr algn="ctr"/>
                      <a:endParaRPr lang="ka-GE" dirty="0" smtClean="0"/>
                    </a:p>
                    <a:p>
                      <a:pPr algn="ctr"/>
                      <a:r>
                        <a:rPr lang="ka-GE" dirty="0" smtClean="0"/>
                        <a:t>------------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dirty="0" smtClean="0"/>
                        <a:t>----------</a:t>
                      </a:r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ka-G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სანერგის გაშენებიდან მე 2-3 წელს უნდა ჩატარდეს  სადედე სანამყენე კვირტების შემოწმება ჯიშურ სიწმინდესა და სინამდვილეზე. უნდა მოხდეს არატიპიური მცენარეების მოცილება.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7556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463</Words>
  <Application>Microsoft Office PowerPoint</Application>
  <PresentationFormat>Widescreen</PresentationFormat>
  <Paragraphs>122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Sylfaen</vt:lpstr>
      <vt:lpstr>Wingdings</vt:lpstr>
      <vt:lpstr>Тема Office</vt:lpstr>
      <vt:lpstr>სარგავი მასალის კატეგორიები</vt:lpstr>
      <vt:lpstr>სარგავი მასალისადმი წაყენებული მოთხოვნები</vt:lpstr>
      <vt:lpstr>სარგავი მასალისადმი წაყენებული მოთხოვნები</vt:lpstr>
      <vt:lpstr>სარგავი მასალისადმი წაყენებული მოთხოვნები</vt:lpstr>
      <vt:lpstr>სარგავი მასალისადმი წაყენებული მოთხოვნები</vt:lpstr>
      <vt:lpstr>სარგავი მასალისადმი წაყენებული მოთხოვნები</vt:lpstr>
      <vt:lpstr>სარგავი მასალისადმი წაყენებული მოთხოვნები</vt:lpstr>
      <vt:lpstr>სარგავი მასალისადმი წაყენებული მოთხოვნები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თამარ ჯინჯიხაძე</cp:lastModifiedBy>
  <cp:revision>27</cp:revision>
  <dcterms:created xsi:type="dcterms:W3CDTF">2015-10-30T05:32:07Z</dcterms:created>
  <dcterms:modified xsi:type="dcterms:W3CDTF">2017-04-04T06:38:12Z</dcterms:modified>
</cp:coreProperties>
</file>