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7"/>
  </p:notesMasterIdLst>
  <p:handoutMasterIdLst>
    <p:handoutMasterId r:id="rId38"/>
  </p:handoutMasterIdLst>
  <p:sldIdLst>
    <p:sldId id="285" r:id="rId2"/>
    <p:sldId id="350" r:id="rId3"/>
    <p:sldId id="272" r:id="rId4"/>
    <p:sldId id="299" r:id="rId5"/>
    <p:sldId id="274" r:id="rId6"/>
    <p:sldId id="325" r:id="rId7"/>
    <p:sldId id="324" r:id="rId8"/>
    <p:sldId id="321" r:id="rId9"/>
    <p:sldId id="323" r:id="rId10"/>
    <p:sldId id="322" r:id="rId11"/>
    <p:sldId id="330" r:id="rId12"/>
    <p:sldId id="329" r:id="rId13"/>
    <p:sldId id="328" r:id="rId14"/>
    <p:sldId id="327" r:id="rId15"/>
    <p:sldId id="326" r:id="rId16"/>
    <p:sldId id="334" r:id="rId17"/>
    <p:sldId id="333" r:id="rId18"/>
    <p:sldId id="332" r:id="rId19"/>
    <p:sldId id="331" r:id="rId20"/>
    <p:sldId id="341" r:id="rId21"/>
    <p:sldId id="340" r:id="rId22"/>
    <p:sldId id="339" r:id="rId23"/>
    <p:sldId id="338" r:id="rId24"/>
    <p:sldId id="337" r:id="rId25"/>
    <p:sldId id="336" r:id="rId26"/>
    <p:sldId id="335" r:id="rId27"/>
    <p:sldId id="342" r:id="rId28"/>
    <p:sldId id="343" r:id="rId29"/>
    <p:sldId id="347" r:id="rId30"/>
    <p:sldId id="346" r:id="rId31"/>
    <p:sldId id="345" r:id="rId32"/>
    <p:sldId id="349" r:id="rId33"/>
    <p:sldId id="348" r:id="rId34"/>
    <p:sldId id="344" r:id="rId35"/>
    <p:sldId id="275" r:id="rId36"/>
  </p:sldIdLst>
  <p:sldSz cx="9144000" cy="6858000" type="screen4x3"/>
  <p:notesSz cx="9144000" cy="6858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160">
          <p15:clr>
            <a:srgbClr val="A4A3A4"/>
          </p15:clr>
        </p15:guide>
        <p15:guide id="2" pos="28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99"/>
    <a:srgbClr val="A5561B"/>
    <a:srgbClr val="000000"/>
    <a:srgbClr val="990099"/>
    <a:srgbClr val="9999FF"/>
    <a:srgbClr val="FF9966"/>
    <a:srgbClr val="9966FF"/>
    <a:srgbClr val="33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3573" autoAdjust="0"/>
  </p:normalViewPr>
  <p:slideViewPr>
    <p:cSldViewPr>
      <p:cViewPr>
        <p:scale>
          <a:sx n="70" d="100"/>
          <a:sy n="70" d="100"/>
        </p:scale>
        <p:origin x="-1374"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0" d="100"/>
        <a:sy n="60" d="100"/>
      </p:scale>
      <p:origin x="0" y="0"/>
    </p:cViewPr>
  </p:sorterViewPr>
  <p:notesViewPr>
    <p:cSldViewPr>
      <p:cViewPr varScale="1">
        <p:scale>
          <a:sx n="76" d="100"/>
          <a:sy n="76" d="100"/>
        </p:scale>
        <p:origin x="-1848" y="-90"/>
      </p:cViewPr>
      <p:guideLst>
        <p:guide orient="horz" pos="2160"/>
        <p:guide pos="28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5180013" y="0"/>
            <a:ext cx="3962400" cy="3429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EC55E266-AD2E-4BE7-8EF0-D204D7F417E7}" type="datetimeFigureOut">
              <a:rPr lang="en-US"/>
              <a:pPr>
                <a:defRPr/>
              </a:pPr>
              <a:t>4/18/2017</a:t>
            </a:fld>
            <a:endParaRPr lang="en-US"/>
          </a:p>
        </p:txBody>
      </p:sp>
      <p:sp>
        <p:nvSpPr>
          <p:cNvPr id="4" name="Footer Placeholder 3"/>
          <p:cNvSpPr>
            <a:spLocks noGrp="1"/>
          </p:cNvSpPr>
          <p:nvPr>
            <p:ph type="ftr" sz="quarter" idx="2"/>
          </p:nvPr>
        </p:nvSpPr>
        <p:spPr>
          <a:xfrm>
            <a:off x="0" y="6513513"/>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5180013" y="6513513"/>
            <a:ext cx="3962400" cy="3429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475DEE26-6310-4F04-8FF3-34FC510543DF}" type="slidenum">
              <a:rPr lang="en-US"/>
              <a:pPr>
                <a:defRPr/>
              </a:pPr>
              <a:t>‹#›</a:t>
            </a:fld>
            <a:endParaRPr lang="en-US"/>
          </a:p>
        </p:txBody>
      </p:sp>
    </p:spTree>
    <p:extLst>
      <p:ext uri="{BB962C8B-B14F-4D97-AF65-F5344CB8AC3E}">
        <p14:creationId xmlns:p14="http://schemas.microsoft.com/office/powerpoint/2010/main" val="22322627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7647AEA5-B056-4E91-8587-A9C5FD0DC98E}" type="datetimeFigureOut">
              <a:rPr lang="en-US"/>
              <a:pPr>
                <a:defRPr/>
              </a:pPr>
              <a:t>4/18/2017</a:t>
            </a:fld>
            <a:endParaRPr lang="en-U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CDE12E26-9DB1-4643-A1A9-213D608B011F}" type="slidenum">
              <a:rPr lang="en-US"/>
              <a:pPr>
                <a:defRPr/>
              </a:pPr>
              <a:t>‹#›</a:t>
            </a:fld>
            <a:endParaRPr lang="en-US"/>
          </a:p>
        </p:txBody>
      </p:sp>
    </p:spTree>
    <p:extLst>
      <p:ext uri="{BB962C8B-B14F-4D97-AF65-F5344CB8AC3E}">
        <p14:creationId xmlns:p14="http://schemas.microsoft.com/office/powerpoint/2010/main" val="9988628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5</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14</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15</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16</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17</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18</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19</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20</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21</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22</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23</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6</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24</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25</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26</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27</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28</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29</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30</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31</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32</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33</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7</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34</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8</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9</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10</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11</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12</a:t>
            </a:fld>
            <a:endParaRPr lang="en-US"/>
          </a:p>
        </p:txBody>
      </p:sp>
    </p:spTree>
    <p:extLst>
      <p:ext uri="{BB962C8B-B14F-4D97-AF65-F5344CB8AC3E}">
        <p14:creationId xmlns:p14="http://schemas.microsoft.com/office/powerpoint/2010/main" val="24251605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6C38907A-C162-433F-9169-D0387876AD30}" type="slidenum">
              <a:rPr lang="en-US" smtClean="0"/>
              <a:pPr>
                <a:defRPr/>
              </a:pPr>
              <a:t>13</a:t>
            </a:fld>
            <a:endParaRPr lang="en-US"/>
          </a:p>
        </p:txBody>
      </p:sp>
    </p:spTree>
    <p:extLst>
      <p:ext uri="{BB962C8B-B14F-4D97-AF65-F5344CB8AC3E}">
        <p14:creationId xmlns:p14="http://schemas.microsoft.com/office/powerpoint/2010/main" val="24251605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86260C5-D30D-431E-8A0B-F0FA78BE5C08}" type="datetimeFigureOut">
              <a:rPr lang="en-US"/>
              <a:pPr>
                <a:defRPr/>
              </a:pPr>
              <a:t>4/18/2017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BD1A8F9-EEF7-442B-8722-7EF0265B8EF3}"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B3C3F2A-2E79-4E1B-876B-82260759BCA9}" type="datetimeFigureOut">
              <a:rPr lang="en-US"/>
              <a:pPr>
                <a:defRPr/>
              </a:pPr>
              <a:t>4/18/2017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B4F0A15-E128-4B53-8ACE-4134C7545B6C}"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07B9E22-690A-4E81-B517-5CF8C92D5CF9}" type="datetimeFigureOut">
              <a:rPr lang="en-US"/>
              <a:pPr>
                <a:defRPr/>
              </a:pPr>
              <a:t>4/18/2017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45279AA-A5BE-4288-90BA-99ADD6E9FBB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4E48A02-119A-4FFE-9D17-4133C516E9A9}" type="datetimeFigureOut">
              <a:rPr lang="en-US"/>
              <a:pPr>
                <a:defRPr/>
              </a:pPr>
              <a:t>4/18/2017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210A811-D0D7-4197-9351-E9A9B2CEE0B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D46C477-BE55-437A-BA30-3E799FFF4CAB}" type="datetimeFigureOut">
              <a:rPr lang="en-US"/>
              <a:pPr>
                <a:defRPr/>
              </a:pPr>
              <a:t>4/18/2017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5657BD7-ACD0-40CA-98F4-89C5EDBEBE08}"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CDA0431-4153-478E-9BF5-3145A13D7583}" type="datetimeFigureOut">
              <a:rPr lang="en-US"/>
              <a:pPr>
                <a:defRPr/>
              </a:pPr>
              <a:t>4/18/2017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B5383DF-20C0-428E-8859-6BA04191496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9BF148D2-9684-41FB-A2CB-18271480E4F7}" type="datetimeFigureOut">
              <a:rPr lang="en-US"/>
              <a:pPr>
                <a:defRPr/>
              </a:pPr>
              <a:t>4/18/2017</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0B0F0750-302D-4F4C-A581-528076B2D104}"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BA75EDAC-AC01-451C-91D6-60E146E4A4CF}" type="datetimeFigureOut">
              <a:rPr lang="en-US"/>
              <a:pPr>
                <a:defRPr/>
              </a:pPr>
              <a:t>4/18/2017</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5F9E59C-EC11-4E84-AA01-E50247D3AD0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415794C-FBA0-430C-8BE1-3C133A7ADF3C}" type="datetimeFigureOut">
              <a:rPr lang="en-US"/>
              <a:pPr>
                <a:defRPr/>
              </a:pPr>
              <a:t>4/18/2017</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3429D2E-E9C2-4184-A52E-E29A9DF663D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ED8B110-6835-49E9-B51B-D0B45A3B26F0}" type="datetimeFigureOut">
              <a:rPr lang="en-US"/>
              <a:pPr>
                <a:defRPr/>
              </a:pPr>
              <a:t>4/18/2017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C02D5E-A271-41CE-9315-BAF1A551A38F}"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B64DFC1-CE48-4CD3-A250-E483C89B9D9D}" type="datetimeFigureOut">
              <a:rPr lang="en-US"/>
              <a:pPr>
                <a:defRPr/>
              </a:pPr>
              <a:t>4/18/2017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0C4FC22-651A-401D-9192-78C20473FE3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FFEFD1"/>
            </a:gs>
            <a:gs pos="64999">
              <a:srgbClr val="F0EBD5"/>
            </a:gs>
            <a:gs pos="100000">
              <a:srgbClr val="D1C39F"/>
            </a:gs>
          </a:gsLst>
          <a:lin ang="5400000"/>
        </a:gra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F26F382A-AB30-4B14-8663-AF931221F2A4}" type="datetimeFigureOut">
              <a:rPr lang="en-US"/>
              <a:pPr>
                <a:defRPr/>
              </a:pPr>
              <a:t>4/18/2017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95207CE4-F606-42E4-AC0E-F74D049DD87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openxmlformats.org/officeDocument/2006/relationships/image" Target="../media/image7.jpeg"/><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8.png"/><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openxmlformats.org/officeDocument/2006/relationships/image" Target="../media/image13.png"/><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6.xml"/><Relationship Id="rId5" Type="http://schemas.openxmlformats.org/officeDocument/2006/relationships/image" Target="../media/image14.png"/><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16.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6.xml"/><Relationship Id="rId5" Type="http://schemas.openxmlformats.org/officeDocument/2006/relationships/image" Target="../media/image17.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18.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a:spLocks noGrp="1"/>
          </p:cNvSpPr>
          <p:nvPr>
            <p:ph type="title"/>
          </p:nvPr>
        </p:nvSpPr>
        <p:spPr>
          <a:xfrm>
            <a:off x="0" y="0"/>
            <a:ext cx="9144000" cy="6858000"/>
          </a:xfrm>
        </p:spPr>
        <p:txBody>
          <a:bodyPr rtlCol="0">
            <a:noAutofit/>
          </a:bodyPr>
          <a:lstStyle/>
          <a:p>
            <a:pPr fontAlgn="auto">
              <a:spcAft>
                <a:spcPts val="0"/>
              </a:spcAft>
              <a:defRPr/>
            </a:pPr>
            <a:r>
              <a:rPr lang="ka-GE" sz="500" b="1" dirty="0" smtClean="0">
                <a:solidFill>
                  <a:srgbClr val="92D050"/>
                </a:solidFill>
                <a:effectLst>
                  <a:outerShdw blurRad="38100" dist="38100" dir="2700000" algn="tl">
                    <a:srgbClr val="000000">
                      <a:alpha val="43137"/>
                    </a:srgbClr>
                  </a:outerShdw>
                </a:effectLst>
              </a:rPr>
              <a:t/>
            </a:r>
            <a:br>
              <a:rPr lang="ka-GE" sz="500" b="1" dirty="0" smtClean="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4000" b="1" dirty="0" smtClean="0">
                <a:solidFill>
                  <a:srgbClr val="92D050"/>
                </a:solidFill>
                <a:effectLst>
                  <a:outerShdw blurRad="38100" dist="38100" dir="2700000" algn="tl">
                    <a:srgbClr val="000000">
                      <a:alpha val="43137"/>
                    </a:srgbClr>
                  </a:outerShdw>
                </a:effectLst>
              </a:rPr>
              <a:t/>
            </a:r>
            <a:br>
              <a:rPr lang="en-US" sz="40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ka-GE" sz="3200" i="1" dirty="0" smtClean="0">
                <a:solidFill>
                  <a:srgbClr val="C00000"/>
                </a:solidFill>
              </a:rPr>
              <a:t/>
            </a:r>
            <a:br>
              <a:rPr lang="ka-GE" sz="3200" i="1" dirty="0" smtClean="0">
                <a:solidFill>
                  <a:srgbClr val="C00000"/>
                </a:solidFill>
              </a:rPr>
            </a:br>
            <a:r>
              <a:rPr lang="en-US" sz="3200" b="1" i="1" dirty="0" smtClean="0">
                <a:solidFill>
                  <a:srgbClr val="C00000"/>
                </a:solidFill>
                <a:effectLst>
                  <a:outerShdw blurRad="38100" dist="38100" dir="2700000" algn="tl">
                    <a:srgbClr val="000000">
                      <a:alpha val="43137"/>
                    </a:srgbClr>
                  </a:outerShdw>
                </a:effectLst>
                <a:latin typeface="AcadNusx" pitchFamily="2" charset="0"/>
              </a:rPr>
              <a:t/>
            </a:r>
            <a:br>
              <a:rPr lang="en-US" sz="3200" b="1" i="1" dirty="0" smtClean="0">
                <a:solidFill>
                  <a:srgbClr val="C00000"/>
                </a:solidFill>
                <a:effectLst>
                  <a:outerShdw blurRad="38100" dist="38100" dir="2700000" algn="tl">
                    <a:srgbClr val="000000">
                      <a:alpha val="43137"/>
                    </a:srgbClr>
                  </a:outerShdw>
                </a:effectLst>
                <a:latin typeface="AcadNusx" pitchFamily="2" charset="0"/>
              </a:rPr>
            </a:br>
            <a:r>
              <a:rPr lang="en-US" b="1" i="1" dirty="0" err="1" smtClean="0">
                <a:solidFill>
                  <a:srgbClr val="FF0000"/>
                </a:solidFill>
                <a:effectLst>
                  <a:outerShdw blurRad="38100" dist="38100" dir="2700000" algn="tl">
                    <a:srgbClr val="000000">
                      <a:alpha val="43137"/>
                    </a:srgbClr>
                  </a:outerShdw>
                </a:effectLst>
                <a:latin typeface="AcadNusx" pitchFamily="2" charset="0"/>
              </a:rPr>
              <a:t>lali</a:t>
            </a:r>
            <a:r>
              <a:rPr lang="en-US" b="1" i="1" dirty="0" smtClean="0">
                <a:solidFill>
                  <a:srgbClr val="FF0000"/>
                </a:solidFill>
                <a:effectLst>
                  <a:outerShdw blurRad="38100" dist="38100" dir="2700000" algn="tl">
                    <a:srgbClr val="000000">
                      <a:alpha val="43137"/>
                    </a:srgbClr>
                  </a:outerShdw>
                </a:effectLst>
                <a:latin typeface="AcadNusx" pitchFamily="2" charset="0"/>
              </a:rPr>
              <a:t> </a:t>
            </a:r>
            <a:r>
              <a:rPr lang="en-US" b="1" i="1" dirty="0" err="1" smtClean="0">
                <a:solidFill>
                  <a:srgbClr val="FF0000"/>
                </a:solidFill>
                <a:effectLst>
                  <a:outerShdw blurRad="38100" dist="38100" dir="2700000" algn="tl">
                    <a:srgbClr val="000000">
                      <a:alpha val="43137"/>
                    </a:srgbClr>
                  </a:outerShdw>
                </a:effectLst>
                <a:latin typeface="AcadNusx" pitchFamily="2" charset="0"/>
              </a:rPr>
              <a:t>goginava</a:t>
            </a:r>
            <a:r>
              <a:rPr lang="en-US" b="1" i="1" dirty="0" smtClean="0">
                <a:solidFill>
                  <a:srgbClr val="FF0000"/>
                </a:solidFill>
                <a:effectLst>
                  <a:outerShdw blurRad="38100" dist="38100" dir="2700000" algn="tl">
                    <a:srgbClr val="000000">
                      <a:alpha val="43137"/>
                    </a:srgbClr>
                  </a:outerShdw>
                </a:effectLst>
                <a:latin typeface="AcadNusx" pitchFamily="2" charset="0"/>
              </a:rPr>
              <a:t/>
            </a:r>
            <a:br>
              <a:rPr lang="en-US" b="1" i="1" dirty="0" smtClean="0">
                <a:solidFill>
                  <a:srgbClr val="FF0000"/>
                </a:solidFill>
                <a:effectLst>
                  <a:outerShdw blurRad="38100" dist="38100" dir="2700000" algn="tl">
                    <a:srgbClr val="000000">
                      <a:alpha val="43137"/>
                    </a:srgbClr>
                  </a:outerShdw>
                </a:effectLst>
                <a:latin typeface="AcadNusx" pitchFamily="2" charset="0"/>
              </a:rPr>
            </a:br>
            <a:r>
              <a:rPr lang="en-US" b="1" i="1" dirty="0" smtClean="0">
                <a:solidFill>
                  <a:srgbClr val="FF0000"/>
                </a:solidFill>
                <a:effectLst>
                  <a:outerShdw blurRad="38100" dist="38100" dir="2700000" algn="tl">
                    <a:srgbClr val="000000">
                      <a:alpha val="43137"/>
                    </a:srgbClr>
                  </a:outerShdw>
                </a:effectLst>
                <a:latin typeface="AcadNusx" pitchFamily="2" charset="0"/>
              </a:rPr>
              <a:t> </a:t>
            </a:r>
            <a:r>
              <a:rPr lang="en-US" sz="2000" b="1" i="1" dirty="0" err="1" smtClean="0">
                <a:solidFill>
                  <a:srgbClr val="FF0000"/>
                </a:solidFill>
                <a:effectLst>
                  <a:outerShdw blurRad="38100" dist="38100" dir="2700000" algn="tl">
                    <a:srgbClr val="000000">
                      <a:alpha val="43137"/>
                    </a:srgbClr>
                  </a:outerShdw>
                </a:effectLst>
                <a:latin typeface="AcadNusx" pitchFamily="2" charset="0"/>
              </a:rPr>
              <a:t>soflis</a:t>
            </a:r>
            <a:r>
              <a:rPr lang="en-US" sz="2000" b="1" i="1" dirty="0" smtClean="0">
                <a:solidFill>
                  <a:srgbClr val="FF0000"/>
                </a:solidFill>
                <a:effectLst>
                  <a:outerShdw blurRad="38100" dist="38100" dir="2700000" algn="tl">
                    <a:srgbClr val="000000">
                      <a:alpha val="43137"/>
                    </a:srgbClr>
                  </a:outerShdw>
                </a:effectLst>
                <a:latin typeface="AcadNusx" pitchFamily="2" charset="0"/>
              </a:rPr>
              <a:t> </a:t>
            </a:r>
            <a:r>
              <a:rPr lang="en-US" sz="2000" b="1" i="1" dirty="0" err="1" smtClean="0">
                <a:solidFill>
                  <a:srgbClr val="FF0000"/>
                </a:solidFill>
                <a:effectLst>
                  <a:outerShdw blurRad="38100" dist="38100" dir="2700000" algn="tl">
                    <a:srgbClr val="000000">
                      <a:alpha val="43137"/>
                    </a:srgbClr>
                  </a:outerShdw>
                </a:effectLst>
                <a:latin typeface="AcadNusx" pitchFamily="2" charset="0"/>
              </a:rPr>
              <a:t>meurneobis</a:t>
            </a:r>
            <a:r>
              <a:rPr lang="en-US" sz="2000" b="1" i="1" dirty="0" smtClean="0">
                <a:solidFill>
                  <a:srgbClr val="FF0000"/>
                </a:solidFill>
                <a:effectLst>
                  <a:outerShdw blurRad="38100" dist="38100" dir="2700000" algn="tl">
                    <a:srgbClr val="000000">
                      <a:alpha val="43137"/>
                    </a:srgbClr>
                  </a:outerShdw>
                </a:effectLst>
                <a:latin typeface="AcadNusx" pitchFamily="2" charset="0"/>
              </a:rPr>
              <a:t> </a:t>
            </a:r>
            <a:r>
              <a:rPr lang="en-US" sz="2000" b="1" i="1" dirty="0" err="1" smtClean="0">
                <a:solidFill>
                  <a:srgbClr val="FF0000"/>
                </a:solidFill>
                <a:effectLst>
                  <a:outerShdw blurRad="38100" dist="38100" dir="2700000" algn="tl">
                    <a:srgbClr val="000000">
                      <a:alpha val="43137"/>
                    </a:srgbClr>
                  </a:outerShdw>
                </a:effectLst>
                <a:latin typeface="AcadNusx" pitchFamily="2" charset="0"/>
              </a:rPr>
              <a:t>mecnierebaTa</a:t>
            </a:r>
            <a:r>
              <a:rPr lang="en-US" sz="2000" b="1" i="1" dirty="0" smtClean="0">
                <a:solidFill>
                  <a:srgbClr val="FF0000"/>
                </a:solidFill>
                <a:effectLst>
                  <a:outerShdw blurRad="38100" dist="38100" dir="2700000" algn="tl">
                    <a:srgbClr val="000000">
                      <a:alpha val="43137"/>
                    </a:srgbClr>
                  </a:outerShdw>
                </a:effectLst>
                <a:latin typeface="AcadNusx" pitchFamily="2" charset="0"/>
              </a:rPr>
              <a:t> </a:t>
            </a:r>
            <a:r>
              <a:rPr lang="en-US" sz="2000" b="1" i="1" dirty="0" err="1" smtClean="0">
                <a:solidFill>
                  <a:srgbClr val="FF0000"/>
                </a:solidFill>
                <a:effectLst>
                  <a:outerShdw blurRad="38100" dist="38100" dir="2700000" algn="tl">
                    <a:srgbClr val="000000">
                      <a:alpha val="43137"/>
                    </a:srgbClr>
                  </a:outerShdw>
                </a:effectLst>
                <a:latin typeface="AcadNusx" pitchFamily="2" charset="0"/>
              </a:rPr>
              <a:t>doqtori</a:t>
            </a:r>
            <a:r>
              <a:rPr lang="en-US" sz="2000" b="1" i="1" dirty="0" smtClean="0">
                <a:solidFill>
                  <a:srgbClr val="FF0000"/>
                </a:solidFill>
                <a:effectLst>
                  <a:outerShdw blurRad="38100" dist="38100" dir="2700000" algn="tl">
                    <a:srgbClr val="000000">
                      <a:alpha val="43137"/>
                    </a:srgbClr>
                  </a:outerShdw>
                </a:effectLst>
                <a:latin typeface="AcadNusx" pitchFamily="2" charset="0"/>
              </a:rPr>
              <a:t> </a:t>
            </a:r>
            <a:r>
              <a:rPr lang="ka-GE" b="1" i="1" dirty="0" smtClean="0">
                <a:solidFill>
                  <a:srgbClr val="FF0000"/>
                </a:solidFill>
                <a:effectLst>
                  <a:outerShdw blurRad="38100" dist="38100" dir="2700000" algn="tl">
                    <a:srgbClr val="000000">
                      <a:alpha val="43137"/>
                    </a:srgbClr>
                  </a:outerShdw>
                </a:effectLst>
                <a:latin typeface="AcadNusx" pitchFamily="2" charset="0"/>
              </a:rPr>
              <a:t/>
            </a:r>
            <a:br>
              <a:rPr lang="ka-GE" b="1" i="1" dirty="0" smtClean="0">
                <a:solidFill>
                  <a:srgbClr val="FF0000"/>
                </a:solidFill>
                <a:effectLst>
                  <a:outerShdw blurRad="38100" dist="38100" dir="2700000" algn="tl">
                    <a:srgbClr val="000000">
                      <a:alpha val="43137"/>
                    </a:srgbClr>
                  </a:outerShdw>
                </a:effectLst>
                <a:latin typeface="AcadNusx" pitchFamily="2" charset="0"/>
              </a:rPr>
            </a:br>
            <a:r>
              <a:rPr lang="en-US" sz="3200" b="1" i="1" dirty="0">
                <a:solidFill>
                  <a:srgbClr val="FF0000"/>
                </a:solidFill>
                <a:effectLst>
                  <a:outerShdw blurRad="38100" dist="38100" dir="2700000" algn="tl">
                    <a:srgbClr val="000000">
                      <a:alpha val="43137"/>
                    </a:srgbClr>
                  </a:outerShdw>
                </a:effectLst>
                <a:latin typeface="AcadNusx" pitchFamily="2" charset="0"/>
              </a:rPr>
              <a:t/>
            </a:r>
            <a:br>
              <a:rPr lang="en-US" sz="3200" b="1" i="1" dirty="0">
                <a:solidFill>
                  <a:srgbClr val="FF0000"/>
                </a:solidFill>
                <a:effectLst>
                  <a:outerShdw blurRad="38100" dist="38100" dir="2700000" algn="tl">
                    <a:srgbClr val="000000">
                      <a:alpha val="43137"/>
                    </a:srgbClr>
                  </a:outerShdw>
                </a:effectLst>
                <a:latin typeface="AcadNusx" pitchFamily="2" charset="0"/>
              </a:rPr>
            </a:br>
            <a:r>
              <a:rPr lang="ka-GE" sz="3200" b="1" i="1" dirty="0">
                <a:solidFill>
                  <a:srgbClr val="FF0000"/>
                </a:solidFill>
              </a:rPr>
              <a:t>კენკროვანი კულტურების მცენარეთა  დაცვა</a:t>
            </a:r>
            <a:r>
              <a:rPr lang="en-US" sz="3200" i="1" dirty="0">
                <a:solidFill>
                  <a:srgbClr val="FF0000"/>
                </a:solidFill>
              </a:rPr>
              <a:t/>
            </a:r>
            <a:br>
              <a:rPr lang="en-US" sz="3200" i="1" dirty="0">
                <a:solidFill>
                  <a:srgbClr val="FF0000"/>
                </a:solidFill>
              </a:rPr>
            </a:br>
            <a:endParaRPr lang="en-US" sz="3600" i="1" dirty="0">
              <a:solidFill>
                <a:srgbClr val="FF0000"/>
              </a:solidFill>
            </a:endParaRP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95536" y="1052736"/>
            <a:ext cx="8424936" cy="1938992"/>
          </a:xfrm>
          <a:prstGeom prst="rect">
            <a:avLst/>
          </a:prstGeom>
        </p:spPr>
        <p:txBody>
          <a:bodyPr wrap="square">
            <a:spAutoFit/>
          </a:bodyPr>
          <a:lstStyle/>
          <a:p>
            <a:pPr algn="ctr"/>
            <a:r>
              <a:rPr lang="ka-GE" sz="2000" b="1" i="1" dirty="0"/>
              <a:t>დაავადებათა გამომწვევი ბიოტური ფაქტორები</a:t>
            </a:r>
          </a:p>
          <a:p>
            <a:endParaRPr lang="ka-GE" sz="2000" i="1" dirty="0"/>
          </a:p>
          <a:p>
            <a:r>
              <a:rPr lang="ka-GE" sz="2000" i="1" dirty="0"/>
              <a:t>სოკოები - დღეისათვის ცნობილია სოკოების დაახლოებით 120 ათასი სახეობა (თუმცა ვარაუდობენ 1-1,5 მილიონ სახეობას). . გვხვდებიან როგორც პარაზიტი სოკოები, ზოგი კი სიმბიოზურ კავშირშია სხვა ცოცხალ ორგანიზმებთან. </a:t>
            </a:r>
          </a:p>
        </p:txBody>
      </p:sp>
      <p:pic>
        <p:nvPicPr>
          <p:cNvPr id="1026" name="Picture 2" descr="strawberry_powdery_mildew"/>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97732" y="2996654"/>
            <a:ext cx="476250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64020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95536" y="1524848"/>
            <a:ext cx="8424936" cy="4708981"/>
          </a:xfrm>
          <a:prstGeom prst="rect">
            <a:avLst/>
          </a:prstGeom>
        </p:spPr>
        <p:txBody>
          <a:bodyPr wrap="square">
            <a:spAutoFit/>
          </a:bodyPr>
          <a:lstStyle/>
          <a:p>
            <a:pPr algn="ctr"/>
            <a:r>
              <a:rPr lang="ka-GE" sz="2000" b="1" i="1" dirty="0"/>
              <a:t>მარწყვის </a:t>
            </a:r>
            <a:r>
              <a:rPr lang="ka-GE" sz="2000" b="1" i="1" dirty="0" smtClean="0"/>
              <a:t>დაავადებები</a:t>
            </a:r>
          </a:p>
          <a:p>
            <a:pPr algn="ctr"/>
            <a:endParaRPr lang="ka-GE" sz="2000" b="1" i="1" dirty="0"/>
          </a:p>
          <a:p>
            <a:pPr algn="ctr"/>
            <a:endParaRPr lang="ka-GE" sz="2000" b="1" i="1" dirty="0"/>
          </a:p>
          <a:p>
            <a:r>
              <a:rPr lang="ka-GE" sz="2000" i="1" dirty="0"/>
              <a:t> </a:t>
            </a:r>
            <a:r>
              <a:rPr lang="ka-GE" sz="2000" b="1" i="1" dirty="0"/>
              <a:t>ფოთლის თეთრი  ლაქიანობა </a:t>
            </a:r>
            <a:r>
              <a:rPr lang="ka-GE" sz="2000" i="1" dirty="0"/>
              <a:t>მარწყვის ფოთლების სოკოვანი დაავადებების ერთ-ერთი ყველაზე გავრცელებული დაავადებაა. ფოთლის ლაქიანობის სიმპტომები პირველად ჩნდება, 3-6 მმ მრგვალი, თეთრი ლაქები იზრდება, ხოლო ცენტრები ხდება მონაცრისფრო-თეთრი შედარებით ასაკოვან ფოთლებზე და ღია ყავისფერი ახალგაზრდა ფოთლებზე. ლაქა შემოსაზღვრულია მკაფიო მოწითალო-მოალისფროდან ჟანგისფერი ყავისფერი მარწყვის ფოთლის თეთრი ლაქიანობის ტიპიური სიმპტომები სპორები გამოიზამთრებენ ცოცხალი ფოთლების დაზიანებულ ადგილებში. ზაფხულის დასაწყისში ფოთლის ზედა და ქვედა ზედაპირზე წარმოიქმნება დამატებითი სპორები, რომლებიც ვრცელდება წვიმის წვეთებით. საშუალო ასაკის ფოთლები ყველაზე არამდგრადია. </a:t>
            </a:r>
            <a:endParaRPr lang="en-US" sz="2000" i="1" dirty="0"/>
          </a:p>
        </p:txBody>
      </p:sp>
    </p:spTree>
    <p:extLst>
      <p:ext uri="{BB962C8B-B14F-4D97-AF65-F5344CB8AC3E}">
        <p14:creationId xmlns:p14="http://schemas.microsoft.com/office/powerpoint/2010/main" val="7847713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23527" y="860514"/>
            <a:ext cx="8650435" cy="5016758"/>
          </a:xfrm>
          <a:prstGeom prst="rect">
            <a:avLst/>
          </a:prstGeom>
        </p:spPr>
        <p:txBody>
          <a:bodyPr wrap="square">
            <a:spAutoFit/>
          </a:bodyPr>
          <a:lstStyle/>
          <a:p>
            <a:r>
              <a:rPr lang="ka-GE" sz="2000" b="1" i="1" dirty="0"/>
              <a:t>ფოთლის  წითელი  ლაქიანობა </a:t>
            </a:r>
            <a:r>
              <a:rPr lang="ka-GE" sz="2000" i="1" dirty="0"/>
              <a:t>კიდევ ერთი გავრცელებული   მარწყვის ფოთლის სოკოვანი დაავადებაა. ასაკოვანი და საშუალო ასაკის ფოთლები უფრო იოლად ავადდება, ვიდრე ახალგაზრდა ფოთლები. დაავადების სიმპტომები მოიცავს მრავლობით მცირე (3-6 მმ), არარეგულარულ, ალისფერ ლაქებს ფოთლის ზედა მხარეს. ეს ლაქები ფოთლის თეთრი ლაქიანობისგან განსხვავდება იმით, რომ ისინი მთლიანად ალისფერია, და არ აქვთ თეთრი ცენტრი. დროთა განმავლობაში თითოეული ლაქის ცენტრში წარმოიქმნება შავი წარმონაქმნები.  ლაქები შეიძლება სწრაფად გაიზარდოს და გაერთიანდეს წითელ ან ღია მეწამულ ლაქებად, რომლებიც შემდგომ გამოშრება და იწვევს ფოთლის სიდამწვრეს.  ფოთლის მწვავე დაავადებამ შეიძლება მოახდინოს მომდევნო წელს კვირტების წარმოქმნის შეფერხება, მცენარე გახადოს ზამთარში დაზიანებისადმი დაუცველი.    ფოთლის წითელი ლაქიანობა ვრცელდება წვიმის შხეფებით, ან მექანიკური გზით. ბრძოლის  ღონისძიება  ანტრაკოლი  30  გრამი+ ზატო  3  გრამი +10  ლიტრი  წყალი. </a:t>
            </a:r>
            <a:endParaRPr lang="en-US" sz="2000" i="1" dirty="0"/>
          </a:p>
        </p:txBody>
      </p:sp>
    </p:spTree>
    <p:extLst>
      <p:ext uri="{BB962C8B-B14F-4D97-AF65-F5344CB8AC3E}">
        <p14:creationId xmlns:p14="http://schemas.microsoft.com/office/powerpoint/2010/main" val="7847713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95438" y="1266031"/>
            <a:ext cx="5953125" cy="4467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47713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95536" y="889844"/>
            <a:ext cx="8208912" cy="3477875"/>
          </a:xfrm>
          <a:prstGeom prst="rect">
            <a:avLst/>
          </a:prstGeom>
        </p:spPr>
        <p:txBody>
          <a:bodyPr wrap="square">
            <a:spAutoFit/>
          </a:bodyPr>
          <a:lstStyle/>
          <a:p>
            <a:r>
              <a:rPr lang="ka-GE" sz="2000" b="1" i="1" dirty="0"/>
              <a:t>ნაცარი</a:t>
            </a:r>
            <a:r>
              <a:rPr lang="ka-GE" sz="2000" i="1" dirty="0"/>
              <a:t> მარწყვის ფოთლის გავრცელებული დაავადებაა. თუმცა, განსხვავებულია სხვადასხვა ჯიშების გამძლეობა მის მიმართ. სიმპტომები მოიცავს თეთრ ნაფიფქს ფოთლის ქვედა ზედაპირზე, რაც იწვევს ფოთლის კიდეების გარეთა მხარეს დახვევას. დაავადებული ფოთლები იღუნება, რომლებიც ხშირად წითლდება და იფარება მორუხო თეთრი ნაცროვანი სოკოთი მოგვიანებით ფოთლები წითლდება ან ალისფერი ხდება. თეთრი სოკოვანი ნაფიფქით შეიძლება დაიფაროს ასევე ინფიცირებული ყვავილები და ნაყოფი. დაავადებული ნაყოფი შეიძლება ვერ დამწიფდეს ან არ განუვითარდეს.  კუპერვალი  100  გრამი +  10  ლიტრი  წყალი. </a:t>
            </a:r>
            <a:endParaRPr lang="ka-GE" sz="2000" i="1" dirty="0" smtClean="0"/>
          </a:p>
          <a:p>
            <a:endParaRPr lang="en-US" sz="2000" i="1" dirty="0"/>
          </a:p>
        </p:txBody>
      </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87824" y="4005064"/>
            <a:ext cx="3480655" cy="26118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47713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23528" y="751344"/>
            <a:ext cx="8568952" cy="3477875"/>
          </a:xfrm>
          <a:prstGeom prst="rect">
            <a:avLst/>
          </a:prstGeom>
        </p:spPr>
        <p:txBody>
          <a:bodyPr wrap="square">
            <a:spAutoFit/>
          </a:bodyPr>
          <a:lstStyle/>
          <a:p>
            <a:r>
              <a:rPr lang="ka-GE" sz="2000" b="1" i="1" dirty="0"/>
              <a:t>ფიტოფტორა </a:t>
            </a:r>
            <a:r>
              <a:rPr lang="ka-GE" sz="2000" i="1" dirty="0"/>
              <a:t>ნაყოფის სიდამპლის სახეობაა, რომელსაც იწვევს იგივე ნიადაგიდან გავრცელებადი სოკო, რომელიც ფესვის ყელის სიდამპლეს იწვევს. მარწყვის ნაყოფი შეიძლება დაინფიცირდეს ფიტოფტორით განვითარების ყველა ეტაპზე, დაწყებული ყვავილობიდან ნაყოფის დამწიფებამდე.  . შესაძლებელია, ასევე სიმწიფეში შესული ნაყოფის დაავადება სველ ნიადაგთან შეხებით. ხშირად დილის ნამმა შეიძლება საკმარისი ტენიანობა უზრუნველყოს იმისათვის, რომ სოკოვანმა სპორებმა გამოიწვიოს ინფექცია. ჭარბი წვიმიანობა ხშირად ოპტიმალურ პირობებს ქმნის სოკოვანი დაავადების განვითარებისთვის.  ბრძოლის  ღონისძიება :  ტელდორი  10  გრამი +  10  ლიტრი  წყალი. </a:t>
            </a:r>
            <a:endParaRPr lang="en-US" sz="2000" i="1" dirty="0"/>
          </a:p>
        </p:txBody>
      </p:sp>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01451" y="3889200"/>
            <a:ext cx="4058981" cy="270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847713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07503" y="631716"/>
            <a:ext cx="8866459" cy="3785652"/>
          </a:xfrm>
          <a:prstGeom prst="rect">
            <a:avLst/>
          </a:prstGeom>
        </p:spPr>
        <p:txBody>
          <a:bodyPr wrap="square">
            <a:spAutoFit/>
          </a:bodyPr>
          <a:lstStyle/>
          <a:p>
            <a:r>
              <a:rPr lang="ka-GE" sz="2000" b="1" i="1" dirty="0" smtClean="0"/>
              <a:t>მარწყვის ნემატოდები    </a:t>
            </a:r>
            <a:r>
              <a:rPr lang="ka-GE" sz="2000" i="1" dirty="0" smtClean="0"/>
              <a:t>ნემატოდები მცირე ზომის, ძირითადად ჭიის ფორმის, უსეგმენტო ორგანიზმებია რომლებიც მცენარეში ინფექციის მიზეზი ხდებიან. ნემატოდების ზოგიერთი ჯიშები არა მარტო ბაქტერიულ და სოკოვან დაავადებებს ავრცელებს, არამედ ზოგიერთი ვირუსული დაავადების გადამტანები არიან. ნემატოდების მოქმედების შედეგად მცენარეებში ვლინდება განვითარების არასაკმარისობა, ფოთლების დაპატარავება, ფორმის დარღვევა, გაყვითლება ან გახმობა, ნაყოფის გაფუჭება ან სხვადასხვა დეფორმაციები.  ნემატოდებთან ბრძოლისას აუცილებელია სარგავი მასალისა  და მიწის ნაკვეთების მუდმივი კონტროლი.     </a:t>
            </a:r>
          </a:p>
          <a:p>
            <a:r>
              <a:rPr lang="ka-GE" sz="2000" i="1" dirty="0" smtClean="0"/>
              <a:t>პრევიკურ  ენერჯი  (გერმანული  თეთრი  ფერის)  200გრამი+ 100 ლიტრი  წყალი.</a:t>
            </a:r>
            <a:endParaRPr lang="ka-GE" sz="2000" i="1" dirty="0"/>
          </a:p>
        </p:txBody>
      </p:sp>
      <p:pic>
        <p:nvPicPr>
          <p:cNvPr id="51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60606" y="4118804"/>
            <a:ext cx="3944994" cy="2694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84257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23527" y="618798"/>
            <a:ext cx="8650435" cy="3477875"/>
          </a:xfrm>
          <a:prstGeom prst="rect">
            <a:avLst/>
          </a:prstGeom>
        </p:spPr>
        <p:txBody>
          <a:bodyPr wrap="square">
            <a:spAutoFit/>
          </a:bodyPr>
          <a:lstStyle/>
          <a:p>
            <a:r>
              <a:rPr lang="ka-GE" sz="2000" b="1" i="1" dirty="0"/>
              <a:t>მარწყვის ბუგრი   </a:t>
            </a:r>
            <a:r>
              <a:rPr lang="ka-GE" sz="2000" i="1" dirty="0"/>
              <a:t>გამადიდებლით დაკვირვებისას მარწყვის 113 ბუგრი შეიძლება განვასხვავოთ სხვა ბუგრებისგან მცირე ბეწვების არსებობით მომრგვალებული ბოლოებით მთელ სხეულზე. მათი შეფერილობა ღია მწვანედან მოყვითალომდეა.   მათთვის მოსახერხებელია ფოთლების ქვედმხარეს კვება, და ძირითადად სწორედ აქ შეიძლება მათი აღმოჩენა. ბუგრები მჩხვლეტავ-მწუწნი მწერებია, რომლებიც წოვენ უჯრედის წვენს, რაც იწვევს მცენარის სიძლიერის შემცირებას.  მნიშვნელოვანია, მარწყვის ბუგრებს შეუძლიათ ერთი მცენარიდან მეორეზე ვირუსების გადატანა.  ბუგრის კონტროლისთვის გამოიყენება ინსექტიციდები;  ობერონი  5  გრამი+  1  გრამი კონფიდორ  მაქსი  +  10  ლიტრი  წყალი,  ( ერთი  კვირის  შემდეგ  იგივე) </a:t>
            </a:r>
            <a:endParaRPr lang="en-US" sz="2000" i="1" dirty="0"/>
          </a:p>
        </p:txBody>
      </p:sp>
      <p:pic>
        <p:nvPicPr>
          <p:cNvPr id="614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02089" y="3854699"/>
            <a:ext cx="4114327" cy="28146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384257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40694" y="1858"/>
            <a:ext cx="8578427" cy="5940088"/>
          </a:xfrm>
          <a:prstGeom prst="rect">
            <a:avLst/>
          </a:prstGeom>
        </p:spPr>
        <p:txBody>
          <a:bodyPr wrap="square">
            <a:spAutoFit/>
          </a:bodyPr>
          <a:lstStyle/>
          <a:p>
            <a:endParaRPr lang="ka-GE" sz="2000" i="1" dirty="0" smtClean="0"/>
          </a:p>
          <a:p>
            <a:endParaRPr lang="ka-GE" sz="2000" i="1" dirty="0"/>
          </a:p>
          <a:p>
            <a:endParaRPr lang="ka-GE" sz="2000" i="1" dirty="0" smtClean="0"/>
          </a:p>
          <a:p>
            <a:endParaRPr lang="ka-GE" sz="2000" b="1" i="1" dirty="0" smtClean="0"/>
          </a:p>
          <a:p>
            <a:endParaRPr lang="ka-GE" sz="2000" b="1" i="1" dirty="0"/>
          </a:p>
          <a:p>
            <a:r>
              <a:rPr lang="ka-GE" sz="2000" b="1" i="1" dirty="0" smtClean="0"/>
              <a:t>თრიფსი </a:t>
            </a:r>
            <a:r>
              <a:rPr lang="ka-GE" sz="2000" i="1" dirty="0"/>
              <a:t>-  ზრდასრული თრიფსი ღია მწვანე-მოთეთრო ფერის და დაახლოებით 3 მმ სიგრძისაა. შეხებისას ისინი სწრაფად აფრინდებიან. ახალგაზრდა ნიმფები პაწაწინა, ღია მწვანე ფერისაა და მათი გამოვლენა იოლია ვინაიდან შეხებისას ისინი გვერდზე მოძრაობენ. ზრდასრული თრიფსი შეიძლება იყოს ღია მწვანე ან თეთრი ფერის თრიფსები ისვენებენ ფოთლების ქვედა მხარეს, თბილ დღეებში კი აქტიურად ფრენენ. თრიფსი აზიანებს მარწყვს ფოთლის ქსოვილზე მიწებებით და უჯრედებიდან წვენის გამოტანით, რაც  ამცირებს მცენარის სიძლიერეს. ძლიერ დაზიანებული ფოთლები თეთრი წერტილებით იფარება. თრიფსების კვება ასევე იწვევს ზედა ფოთლების დახვევას და მოყვითალო ქერქის წარმოქმნას. თრიფსი არ იკვებება ნაყოფით, თუმცა შეუძლია მისი დაბინძურება მცირე რაოდენობით ნარჩენი მასალებით.  წამლობა  კონფიდორ  მაქსი  10  გრამი+ 60  მლ  ენვიდორი +  100  ლიტრი  წყალი.</a:t>
            </a:r>
            <a:endParaRPr lang="en-US" sz="2000" i="1" dirty="0"/>
          </a:p>
        </p:txBody>
      </p:sp>
    </p:spTree>
    <p:extLst>
      <p:ext uri="{BB962C8B-B14F-4D97-AF65-F5344CB8AC3E}">
        <p14:creationId xmlns:p14="http://schemas.microsoft.com/office/powerpoint/2010/main" val="19384257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95535" y="900003"/>
            <a:ext cx="8578427" cy="4401205"/>
          </a:xfrm>
          <a:prstGeom prst="rect">
            <a:avLst/>
          </a:prstGeom>
        </p:spPr>
        <p:txBody>
          <a:bodyPr wrap="square">
            <a:spAutoFit/>
          </a:bodyPr>
          <a:lstStyle/>
          <a:p>
            <a:r>
              <a:rPr lang="ka-GE" sz="2000" b="1" i="1" dirty="0"/>
              <a:t>კვირტის ცხვირგრძელა   </a:t>
            </a:r>
            <a:r>
              <a:rPr lang="ka-GE" sz="2000" i="1" dirty="0"/>
              <a:t>კვირტის ცხვირგრძელა არის პატარა, გრძელცხვირა ხოჭო, დაახლოებით 2.5 მმ სიგრძის, სხვადასხვა ფერის მკრთალი წითლიდან თითქმის შავ შეფერილობამდე, მუქი ლაქით   თითოეული ფრთის საფარის უშუალოდ ქვემოთ. მარწყვის ზრდასრული კვირტის ცხვირგრძელა ხოჭო კვირტის ცხვირგრძელას ზრდასრული ხოჭოები იკვებებიან თითქმის ზრდასრული ყვავილების მტვრით. ამის შემდეგ ეხვევიან გარს ყვავილების კვირტს, ხელს უშლიან მის გახსნას და ჭრიან . მოგვიანებით, ზრდასრული კვირტის ცხვირგრძელა დებს კვერცხს ყვავილების შიგნით. მატლები იკვებებიან დაზიანებული კვირტის შიგნით 3-4 კვირის განმავლობაში; ზაფხულის შუა პერიოდში გამოდის ზრდასრული მწერების ახალი თაობა. კვირტის ცხვირგრძელა ხოჭო გვხვდება უშუალოდ აყვავილებამდე და აყვავილების პერიოდში. მათი უმრავლესობა მარწყვის ნაკვეთზე ხვდება მოსაზღვრე ტყეებიდან. </a:t>
            </a:r>
            <a:endParaRPr lang="en-US" sz="2000" i="1" dirty="0"/>
          </a:p>
        </p:txBody>
      </p:sp>
    </p:spTree>
    <p:extLst>
      <p:ext uri="{BB962C8B-B14F-4D97-AF65-F5344CB8AC3E}">
        <p14:creationId xmlns:p14="http://schemas.microsoft.com/office/powerpoint/2010/main" val="19384257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a:spLocks noGrp="1"/>
          </p:cNvSpPr>
          <p:nvPr>
            <p:ph type="title"/>
          </p:nvPr>
        </p:nvSpPr>
        <p:spPr>
          <a:xfrm>
            <a:off x="0" y="0"/>
            <a:ext cx="9144000" cy="6858000"/>
          </a:xfrm>
        </p:spPr>
        <p:txBody>
          <a:bodyPr rtlCol="0">
            <a:noAutofit/>
          </a:bodyPr>
          <a:lstStyle/>
          <a:p>
            <a:pPr fontAlgn="auto">
              <a:spcAft>
                <a:spcPts val="0"/>
              </a:spcAft>
              <a:defRPr/>
            </a:pPr>
            <a:r>
              <a:rPr lang="ka-GE" sz="500" b="1" dirty="0" smtClean="0">
                <a:solidFill>
                  <a:srgbClr val="92D050"/>
                </a:solidFill>
                <a:effectLst>
                  <a:outerShdw blurRad="38100" dist="38100" dir="2700000" algn="tl">
                    <a:srgbClr val="000000">
                      <a:alpha val="43137"/>
                    </a:srgbClr>
                  </a:outerShdw>
                </a:effectLst>
              </a:rPr>
              <a:t/>
            </a:r>
            <a:br>
              <a:rPr lang="ka-GE" sz="500" b="1" dirty="0" smtClean="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500" b="1" dirty="0" smtClean="0">
                <a:solidFill>
                  <a:srgbClr val="92D050"/>
                </a:solidFill>
                <a:effectLst>
                  <a:outerShdw blurRad="38100" dist="38100" dir="2700000" algn="tl">
                    <a:srgbClr val="000000">
                      <a:alpha val="43137"/>
                    </a:srgbClr>
                  </a:outerShdw>
                </a:effectLst>
              </a:rPr>
              <a:t/>
            </a:r>
            <a:br>
              <a:rPr lang="en-US" sz="5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en-US" sz="4000" b="1" dirty="0" smtClean="0">
                <a:solidFill>
                  <a:srgbClr val="92D050"/>
                </a:solidFill>
                <a:effectLst>
                  <a:outerShdw blurRad="38100" dist="38100" dir="2700000" algn="tl">
                    <a:srgbClr val="000000">
                      <a:alpha val="43137"/>
                    </a:srgbClr>
                  </a:outerShdw>
                </a:effectLst>
              </a:rPr>
              <a:t/>
            </a:r>
            <a:br>
              <a:rPr lang="en-US" sz="4000" b="1" dirty="0" smtClean="0">
                <a:solidFill>
                  <a:srgbClr val="92D050"/>
                </a:solidFill>
                <a:effectLst>
                  <a:outerShdw blurRad="38100" dist="38100" dir="2700000" algn="tl">
                    <a:srgbClr val="000000">
                      <a:alpha val="43137"/>
                    </a:srgbClr>
                  </a:outerShdw>
                </a:effectLst>
              </a:rPr>
            </a:br>
            <a:r>
              <a:rPr lang="en-US" sz="500" b="1" dirty="0">
                <a:solidFill>
                  <a:srgbClr val="92D050"/>
                </a:solidFill>
                <a:effectLst>
                  <a:outerShdw blurRad="38100" dist="38100" dir="2700000" algn="tl">
                    <a:srgbClr val="000000">
                      <a:alpha val="43137"/>
                    </a:srgbClr>
                  </a:outerShdw>
                </a:effectLst>
              </a:rPr>
              <a:t/>
            </a:r>
            <a:br>
              <a:rPr lang="en-US" sz="500" b="1" dirty="0">
                <a:solidFill>
                  <a:srgbClr val="92D050"/>
                </a:solidFill>
                <a:effectLst>
                  <a:outerShdw blurRad="38100" dist="38100" dir="2700000" algn="tl">
                    <a:srgbClr val="000000">
                      <a:alpha val="43137"/>
                    </a:srgbClr>
                  </a:outerShdw>
                </a:effectLst>
              </a:rPr>
            </a:br>
            <a:r>
              <a:rPr lang="ka-GE" sz="3200" i="1" dirty="0" smtClean="0">
                <a:solidFill>
                  <a:srgbClr val="C00000"/>
                </a:solidFill>
              </a:rPr>
              <a:t/>
            </a:r>
            <a:br>
              <a:rPr lang="ka-GE" sz="3200" i="1" dirty="0" smtClean="0">
                <a:solidFill>
                  <a:srgbClr val="C00000"/>
                </a:solidFill>
              </a:rPr>
            </a:br>
            <a:r>
              <a:rPr lang="en-US" sz="3200" b="1" i="1" dirty="0" smtClean="0">
                <a:solidFill>
                  <a:srgbClr val="C00000"/>
                </a:solidFill>
                <a:effectLst>
                  <a:outerShdw blurRad="38100" dist="38100" dir="2700000" algn="tl">
                    <a:srgbClr val="000000">
                      <a:alpha val="43137"/>
                    </a:srgbClr>
                  </a:outerShdw>
                </a:effectLst>
                <a:latin typeface="AcadNusx" pitchFamily="2" charset="0"/>
              </a:rPr>
              <a:t/>
            </a:r>
            <a:br>
              <a:rPr lang="en-US" sz="3200" b="1" i="1" dirty="0" smtClean="0">
                <a:solidFill>
                  <a:srgbClr val="C00000"/>
                </a:solidFill>
                <a:effectLst>
                  <a:outerShdw blurRad="38100" dist="38100" dir="2700000" algn="tl">
                    <a:srgbClr val="000000">
                      <a:alpha val="43137"/>
                    </a:srgbClr>
                  </a:outerShdw>
                </a:effectLst>
                <a:latin typeface="AcadNusx" pitchFamily="2" charset="0"/>
              </a:rPr>
            </a:br>
            <a:endParaRPr lang="en-US" sz="3600" i="1" dirty="0">
              <a:solidFill>
                <a:srgbClr val="FF0000"/>
              </a:solidFill>
            </a:endParaRP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07503" y="952267"/>
            <a:ext cx="8866459" cy="4708981"/>
          </a:xfrm>
          <a:prstGeom prst="rect">
            <a:avLst/>
          </a:prstGeom>
        </p:spPr>
        <p:txBody>
          <a:bodyPr wrap="square">
            <a:spAutoFit/>
          </a:bodyPr>
          <a:lstStyle/>
          <a:p>
            <a:pPr lvl="0"/>
            <a:r>
              <a:rPr lang="en-US" sz="2000" b="1" i="1" dirty="0">
                <a:solidFill>
                  <a:srgbClr val="C00000"/>
                </a:solidFill>
                <a:latin typeface="AcadMtavr" pitchFamily="2" charset="0"/>
              </a:rPr>
              <a:t>Y</a:t>
            </a:r>
            <a:r>
              <a:rPr lang="ka-GE" sz="2000" i="1" dirty="0">
                <a:solidFill>
                  <a:prstClr val="black"/>
                </a:solidFill>
              </a:rPr>
              <a:t>ყველა სხვა ცოცხალი არსების მსგავსად, მცენარეები ცხოვრობენ პოტენციურად მტრულ გარემოში. თესლის გაღივების მომენტიდან ისინი იწყებენ ბრძოლას სხვა მცენარეებთან ადგილის, სინათლის, წყლისა და მინერალური ნივთიერებებისთვის. ბაქტერიები, პარაზიტული სოკოები, მწერები, ნემატოდები და სხვა პათოგენები და მავნებლები თავს ესხმიან ახალგაზრდა, სუსტ აღმონაცენებს.  გადარჩენისა და სასიცოცხლო ციკლის დასრულების შესაძლებლობისთვის,  უდავოა, ველურ ფორმებს ამაში მოწინავე ადგილი აქვთ, ხოლო კულტურულ მცენარეებს, რომლებიც გამოყვანილია ადამიანის მოთხოვნილებების დაკმაყოფილებისთვის, ასეთი დამცავი მექანიზმები ხშირად არ გააჩნიათ, ადამიანი კი მათ დაცვას საკუთარ თავზე იღებს. ამ მიზნით ის იყენებს სხვადასხვა მეთოდს, რომელიც მცენარეებს გადარჩენასა და სიმწიფის მიღწევამდე ეხმარება: ამ საქმეში მთავარ როლს თამაშობს სხვადასხვა ბიოლოგიური  და ქიმიური პრეპარატები.</a:t>
            </a:r>
            <a:endParaRPr lang="en-US" sz="2000" i="1" dirty="0">
              <a:solidFill>
                <a:prstClr val="black"/>
              </a:solidFill>
            </a:endParaRPr>
          </a:p>
          <a:p>
            <a:pPr marL="457200" lvl="0" indent="-457200" algn="just">
              <a:defRPr/>
            </a:pPr>
            <a:endParaRPr lang="en-US" sz="2000" b="1" i="1" dirty="0">
              <a:solidFill>
                <a:prstClr val="black"/>
              </a:solidFill>
            </a:endParaRPr>
          </a:p>
        </p:txBody>
      </p:sp>
      <p:pic>
        <p:nvPicPr>
          <p:cNvPr id="6" name="Picture 8" descr="http://t1.gstatic.com/images?q=tbn:ANd9GcTVc61Oy5OC9AZu9qmZ9_5-95L9mxK7p3NO7ddN9dSwKNav8DvtLw"/>
          <p:cNvPicPr>
            <a:picLocks noChangeAspect="1" noChangeArrowheads="1"/>
          </p:cNvPicPr>
          <p:nvPr/>
        </p:nvPicPr>
        <p:blipFill>
          <a:blip r:embed="rId4" cstate="print"/>
          <a:srcRect/>
          <a:stretch>
            <a:fillRect/>
          </a:stretch>
        </p:blipFill>
        <p:spPr bwMode="auto">
          <a:xfrm>
            <a:off x="5500694" y="5209430"/>
            <a:ext cx="1785950" cy="1648570"/>
          </a:xfrm>
          <a:prstGeom prst="rect">
            <a:avLst/>
          </a:prstGeom>
          <a:noFill/>
        </p:spPr>
      </p:pic>
      <p:pic>
        <p:nvPicPr>
          <p:cNvPr id="7" name="Picture 14" descr="http://t2.gstatic.com/images?q=tbn:ANd9GcQgBUeZMW4iId84VbRqQjvguLAQQ29cCyGPwnlB_Q-wAnU9-Us3bA"/>
          <p:cNvPicPr>
            <a:picLocks noChangeAspect="1" noChangeArrowheads="1"/>
          </p:cNvPicPr>
          <p:nvPr/>
        </p:nvPicPr>
        <p:blipFill>
          <a:blip r:embed="rId5" cstate="print"/>
          <a:srcRect/>
          <a:stretch>
            <a:fillRect/>
          </a:stretch>
        </p:blipFill>
        <p:spPr bwMode="auto">
          <a:xfrm>
            <a:off x="2913708" y="5190081"/>
            <a:ext cx="2515548" cy="1667919"/>
          </a:xfrm>
          <a:prstGeom prst="rect">
            <a:avLst/>
          </a:prstGeom>
          <a:noFill/>
        </p:spPr>
      </p:pic>
      <p:pic>
        <p:nvPicPr>
          <p:cNvPr id="8" name="Picture 20"/>
          <p:cNvPicPr>
            <a:picLocks noChangeAspect="1" noChangeArrowheads="1"/>
          </p:cNvPicPr>
          <p:nvPr/>
        </p:nvPicPr>
        <p:blipFill>
          <a:blip r:embed="rId6" cstate="print"/>
          <a:srcRect/>
          <a:stretch>
            <a:fillRect/>
          </a:stretch>
        </p:blipFill>
        <p:spPr bwMode="auto">
          <a:xfrm>
            <a:off x="342883" y="5227334"/>
            <a:ext cx="2014539" cy="1630666"/>
          </a:xfrm>
          <a:prstGeom prst="rect">
            <a:avLst/>
          </a:prstGeom>
          <a:noFill/>
          <a:ln w="9525">
            <a:noFill/>
            <a:miter lim="800000"/>
            <a:headEnd/>
            <a:tailEnd/>
          </a:ln>
        </p:spPr>
      </p:pic>
      <p:pic>
        <p:nvPicPr>
          <p:cNvPr id="10" name="Picture 10" descr="http://t1.gstatic.com/images?q=tbn:ANd9GcQE6XlsUN8UvBB220GFPcr_xR2XT5vwXYema-l9AcffcnY51jYe"/>
          <p:cNvPicPr>
            <a:picLocks noChangeAspect="1" noChangeArrowheads="1"/>
          </p:cNvPicPr>
          <p:nvPr/>
        </p:nvPicPr>
        <p:blipFill>
          <a:blip r:embed="rId7" cstate="print"/>
          <a:srcRect/>
          <a:stretch>
            <a:fillRect/>
          </a:stretch>
        </p:blipFill>
        <p:spPr bwMode="auto">
          <a:xfrm>
            <a:off x="7500958" y="5316565"/>
            <a:ext cx="1571636" cy="1470021"/>
          </a:xfrm>
          <a:prstGeom prst="rect">
            <a:avLst/>
          </a:prstGeom>
          <a:noFill/>
        </p:spPr>
      </p:pic>
    </p:spTree>
    <p:extLst>
      <p:ext uri="{BB962C8B-B14F-4D97-AF65-F5344CB8AC3E}">
        <p14:creationId xmlns:p14="http://schemas.microsoft.com/office/powerpoint/2010/main" val="11771859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3031" y="1198563"/>
            <a:ext cx="6743345" cy="5216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77840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51519" y="836712"/>
            <a:ext cx="8722443" cy="2554545"/>
          </a:xfrm>
          <a:prstGeom prst="rect">
            <a:avLst/>
          </a:prstGeom>
        </p:spPr>
        <p:txBody>
          <a:bodyPr wrap="square">
            <a:spAutoFit/>
          </a:bodyPr>
          <a:lstStyle/>
          <a:p>
            <a:r>
              <a:rPr lang="ka-GE" sz="2000" b="1" i="1" dirty="0"/>
              <a:t>ფესვის ღრაჭა:  </a:t>
            </a:r>
            <a:r>
              <a:rPr lang="ka-GE" sz="2000" i="1" dirty="0"/>
              <a:t>ფესვის ღრაჭა დაახლოებით 6-8 მმ სიგრძისაა.   ზრდასრული ღრაჭა კვერცხს დებს ნიადაგში, ვითარდება მსხვილი, თეთრი, უფეხო მატლები მოყავისფრო თავებით, რომლებიც დაახლოებით 6-8 მმ სიგრძის იზრდება. მატლები გადაადგილდებიან ნიადაგში და იკვებებიან მარწყვის ფესვებით და ვარჯით, რაც იწვევს ზრდის მწვავე შეფერხებას ან დაღუპვას. ფესვთა  სისტემასთან  დურსბანი  ღერღილში  არეული  უნდა  მიუყაროთ  100გრამი  დურსბანი+ 3  კილოგრამი  ღერღილი.</a:t>
            </a:r>
            <a:endParaRPr lang="en-US" sz="2000" i="1" dirty="0"/>
          </a:p>
        </p:txBody>
      </p:sp>
      <p:pic>
        <p:nvPicPr>
          <p:cNvPr id="819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79712" y="3488010"/>
            <a:ext cx="4752975" cy="318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77840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51520" y="912777"/>
            <a:ext cx="8568952" cy="5632311"/>
          </a:xfrm>
          <a:prstGeom prst="rect">
            <a:avLst/>
          </a:prstGeom>
        </p:spPr>
        <p:txBody>
          <a:bodyPr wrap="square">
            <a:spAutoFit/>
          </a:bodyPr>
          <a:lstStyle/>
          <a:p>
            <a:pPr algn="ctr"/>
            <a:r>
              <a:rPr lang="ka-GE" sz="2000" b="1" i="1" dirty="0"/>
              <a:t>ჟოლოსა  უეკლო  მაყვლის  </a:t>
            </a:r>
            <a:r>
              <a:rPr lang="ka-GE" sz="2000" b="1" i="1" dirty="0" smtClean="0"/>
              <a:t>დაავადებები</a:t>
            </a:r>
          </a:p>
          <a:p>
            <a:pPr algn="ctr"/>
            <a:endParaRPr lang="ka-GE" sz="2000" b="1" i="1" dirty="0"/>
          </a:p>
          <a:p>
            <a:r>
              <a:rPr lang="ka-GE" sz="2000" i="1" dirty="0"/>
              <a:t>ჟოლოს ყველაზე გავრცელებულ დაავადებებს იწვევენ სოკოები, თუმცა ზოგიერთი დაავადება შეიძლება, ასევე, ვირუსებითა და ბაქტერიებით იყოს გამოწვეული. ჟოლოს დაავადებების სიხშირესა და სიმწვავეზე მრავალი ფაქტორი ახდენს გავლენას, მათ შორის, ჯიში, მცენარეთა სიძლიერე, ზრდის ეტაპი, გარემო პირობები, კულტივაციის მეთოდები და მცენარეთა სიმჭიდროვე. ჟოლოს წარმოებისას ძალიან მნიშვნელოვანია ისეთი პროცედურების დაცვა, როგორიცაა  დაუსნებოვანებელი დასარგავი მასალის გამოყენება, ნაკვეთის სანიტარიული დამუშავების სათანადო მეთოდები, დაავადებების მუდმივი მონიტორინგი და მცენარეთა დამცავი სა- შუალებების გამოყენება. დაავადების მართვის წარმატებული პროგრამის შემუშავებისთვის ძალიან მნიშვნელოვანია ადგილის სწორად შერჩევა. ნიადაგი კარგად უნდა იწრიტებოდეს, რათა მოხდეს ფესვის სიდამპლის სერიოზული პრობლემების თავიდან აცილება.  </a:t>
            </a:r>
          </a:p>
          <a:p>
            <a:r>
              <a:rPr lang="ka-GE" sz="2000" i="1" dirty="0"/>
              <a:t>  ქვემოთ აღწერილია საქართველოში ჟოლოს ძირითადი დაავადებები და მათთან ბრძოლის მეთო-           დები.</a:t>
            </a:r>
          </a:p>
        </p:txBody>
      </p:sp>
    </p:spTree>
    <p:extLst>
      <p:ext uri="{BB962C8B-B14F-4D97-AF65-F5344CB8AC3E}">
        <p14:creationId xmlns:p14="http://schemas.microsoft.com/office/powerpoint/2010/main" val="42777840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23528" y="840769"/>
            <a:ext cx="8496944" cy="5324535"/>
          </a:xfrm>
          <a:prstGeom prst="rect">
            <a:avLst/>
          </a:prstGeom>
        </p:spPr>
        <p:txBody>
          <a:bodyPr wrap="square">
            <a:spAutoFit/>
          </a:bodyPr>
          <a:lstStyle/>
          <a:p>
            <a:r>
              <a:rPr lang="ka-GE" sz="2000" i="1" dirty="0"/>
              <a:t>ფიტოფტორით გამოწვეული ფესვის სიდაპლე  გამოწვეული ფესვის სიდამპლე ჟოლოს ერთ-ერთი მთავარი დაავადებაა.  მას იწვევს სხვადასხვა სახეობის  ნიადაგისმიერი სოკოები. ამ სოკოს რეზისტენტული სპორები ნიადაგში შეიძლება მრავალი წლის განმავლობაში დარჩეს. გამრა- ვლებისთვის სოკოს მაღალი ტენიანობა სჭირდება. სველი ნიადაგი ან ცუდად დრენაჟირებული ნიადაგი უფრო ხელსაყრელია დაავადების განვითარებისთვის და ის ყველაზე ხშირად გხვდება დაბლობზე გაშენებულ ნაკვეთზე. დრენაჟის ცუდი სისტემის მქონე ყველა ადგილას საჭიროა ჟოლოს ნარგავების ამაღლებულ კვლებზე ჩამოყალიბება. ასევე, აუცილებელია სერტიფიცირებული ს</a:t>
            </a:r>
            <a:r>
              <a:rPr lang="en-US" sz="2000" i="1" dirty="0"/>
              <a:t>a</a:t>
            </a:r>
            <a:r>
              <a:rPr lang="ka-GE" sz="2000" i="1" dirty="0"/>
              <a:t>რგიდან ფიტოფტორით დაუსნებოვანებელი გადასარგავი ნერგების შეძენა. ფიტოფტორით გამოწვეული ფესვის სიდამპლის სიმპტომები პირველად გამოვლინდება ღეროს ჩამოჭკნობის და ყლორტების ბოლოების ხმობით. დაინფიცირებული ღეროების ფოთლები ნაადრევად ყვითლდება  კიდეებზე და ძარღვებს შორის დამწვრობა აღენიშნება. ქლოროზით და- ზიანებულ უბნებში ზოგჯერ წარმოიქმნება წითელი ლაქები. </a:t>
            </a:r>
            <a:endParaRPr lang="en-US" sz="2000" i="1" dirty="0"/>
          </a:p>
        </p:txBody>
      </p:sp>
    </p:spTree>
    <p:extLst>
      <p:ext uri="{BB962C8B-B14F-4D97-AF65-F5344CB8AC3E}">
        <p14:creationId xmlns:p14="http://schemas.microsoft.com/office/powerpoint/2010/main" val="42777840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7797" y="692695"/>
            <a:ext cx="8079475" cy="3900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95535" y="4658360"/>
            <a:ext cx="8578427" cy="1938992"/>
          </a:xfrm>
          <a:prstGeom prst="rect">
            <a:avLst/>
          </a:prstGeom>
        </p:spPr>
        <p:txBody>
          <a:bodyPr wrap="square">
            <a:spAutoFit/>
          </a:bodyPr>
          <a:lstStyle/>
          <a:p>
            <a:r>
              <a:rPr lang="ka-GE" sz="2000" i="1" dirty="0"/>
              <a:t>ფიტოფტორით გამოწვეული ფესვის სიდამპლის წინააღმდეგ ეფექ- ტურია სისტემური ფუნგიციდი რიდომილ გოლდი (</a:t>
            </a:r>
            <a:r>
              <a:rPr lang="en-US" sz="2000" i="1" dirty="0" err="1"/>
              <a:t>Ridomil</a:t>
            </a:r>
            <a:r>
              <a:rPr lang="en-US" sz="2000" i="1" dirty="0"/>
              <a:t> Gold). </a:t>
            </a:r>
            <a:r>
              <a:rPr lang="ka-GE" sz="2000" i="1" dirty="0"/>
              <a:t>ის უნდა გამოიყენოთ ნიადაგის შესაწამლად ჟოლოს რიგში. ფესვის სიდაპლის გამომწვევი სოკო ფიტოფტორა მრავალი წლის განმვლობაში რჩება ნიადაგში, ამდენად დაავადებასთან ბრძოლისთვის აუცილებელია ყოველ წელს ფუნგიციდით დამუშავება. </a:t>
            </a:r>
            <a:endParaRPr lang="en-US" sz="2000" i="1" dirty="0"/>
          </a:p>
        </p:txBody>
      </p:sp>
    </p:spTree>
    <p:extLst>
      <p:ext uri="{BB962C8B-B14F-4D97-AF65-F5344CB8AC3E}">
        <p14:creationId xmlns:p14="http://schemas.microsoft.com/office/powerpoint/2010/main" val="42777840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 y="692696"/>
            <a:ext cx="8973963" cy="3785652"/>
          </a:xfrm>
          <a:prstGeom prst="rect">
            <a:avLst/>
          </a:prstGeom>
        </p:spPr>
        <p:txBody>
          <a:bodyPr wrap="square">
            <a:spAutoFit/>
          </a:bodyPr>
          <a:lstStyle/>
          <a:p>
            <a:r>
              <a:rPr lang="ka-GE" sz="2000" b="1" i="1" dirty="0"/>
              <a:t>ფოთლის  ლაქიანობა </a:t>
            </a:r>
          </a:p>
          <a:p>
            <a:r>
              <a:rPr lang="ka-GE" sz="2000" i="1" dirty="0"/>
              <a:t>ჟოლოს ზოგადი სოკოვანი დაავადებაა,  სიმპტომები ჩნდება გაზაფხულის ბოლოს ან ზაფხულის დასაწყისში შოკოლადისფერი, მუქი ლურჯი, მეწამული ლაქების ან ზოლების სახით ახალ ღეროებსა და ყუნწებზე. ამ დაზიანებებით ზაფხულის ბოლოსთვის ღეროები შეიძლება დასკდეს ,   ესენი   გამოიზამთრებებენ და მომდევნო გაზაფხულზე ჰაერში გამოყოფენ სპორებს ან შეიძლება, სველი პერიოდების დროს ღეროს ზედაპირზე გამოჟონონ. </a:t>
            </a:r>
            <a:endParaRPr lang="ka-GE" sz="2000" i="1" dirty="0" smtClean="0"/>
          </a:p>
          <a:p>
            <a:r>
              <a:rPr lang="en-US" sz="2000" i="1" dirty="0"/>
              <a:t> </a:t>
            </a:r>
            <a:r>
              <a:rPr lang="ka-GE" sz="2000" i="1" dirty="0"/>
              <a:t>სოკოსთან  ბრძოლის  რეკომენდირებული  პრეპარატები:  ადრე  გაზაფხულზე,  ფოთლების       გაშლისთანავე  3  %  ბორდოულის  ხსნარით  შესხურება.</a:t>
            </a:r>
            <a:endParaRPr lang="en-US" sz="2000" i="1" dirty="0"/>
          </a:p>
          <a:p>
            <a:endParaRPr lang="ka-GE" sz="2000" i="1" dirty="0"/>
          </a:p>
        </p:txBody>
      </p:sp>
      <p:pic>
        <p:nvPicPr>
          <p:cNvPr id="1024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10436" y="4209627"/>
            <a:ext cx="6496334" cy="26416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777840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51520" y="696753"/>
            <a:ext cx="8722442" cy="5324535"/>
          </a:xfrm>
          <a:prstGeom prst="rect">
            <a:avLst/>
          </a:prstGeom>
        </p:spPr>
        <p:txBody>
          <a:bodyPr wrap="square">
            <a:spAutoFit/>
          </a:bodyPr>
          <a:lstStyle/>
          <a:p>
            <a:r>
              <a:rPr lang="ka-GE" sz="2000" b="1" i="1" dirty="0"/>
              <a:t>ყვითელი  ჟანგა  </a:t>
            </a:r>
          </a:p>
          <a:p>
            <a:r>
              <a:rPr lang="ka-GE" sz="2000" i="1" dirty="0"/>
              <a:t>გახანგრძლივებული ცივი, სველი ამინდის პერიოდში საქართველოში ჟოლოს ნარგავებს შეიძლება სერიოზული პრობლემა შეუქმნას ყვითელმა ჟანგამ. დაინფიცირებული ფოთლების ზედა ნაწილში და ქვედა მხარეს ყალიბდება მცირე ფისტულები, რომლებიც გავსებულია მოყვითალო- მონარინჯრისფრო ფხვნილოვანი სპორებით  დაავადებამ შეიძლება დააზიანოს ყვავილების ჯამი, ყუნწი და ნაყოფი განვითარების ყველა ეტაპზე.  მათ გამო ჟოლო კარგავს მიმზიდველობას და ნედლი სახით სარეალიზაციოდ აღარ არის მისაღები. ღეროების გასხვლა სათანადო სიმჭიდროვის მისაღებად ხელს შეუწყობს ჰაერის მოძრაობის გაუმჯობესებას და ამ დაავადების კონტროლს. დაავადების გავრცელებას აფერხებს თბილი, მშრალი ამინდი. ყვითელი ჟანგასადმი სხვადასხვა კულტივარებს განსხვავებული არამდგრადობა ახასიათებთ.</a:t>
            </a:r>
          </a:p>
          <a:p>
            <a:endParaRPr lang="ka-GE" sz="2000" i="1" dirty="0"/>
          </a:p>
          <a:p>
            <a:endParaRPr lang="ka-GE" sz="2000" i="1" dirty="0"/>
          </a:p>
          <a:p>
            <a:r>
              <a:rPr lang="ka-GE" sz="2000" i="1" dirty="0"/>
              <a:t>ყვეთელ ჟანგასთან საბრძოლველად რეკომენდებული ფუნგიციდებია შემდეგი პრეპარატები: </a:t>
            </a:r>
          </a:p>
        </p:txBody>
      </p:sp>
    </p:spTree>
    <p:extLst>
      <p:ext uri="{BB962C8B-B14F-4D97-AF65-F5344CB8AC3E}">
        <p14:creationId xmlns:p14="http://schemas.microsoft.com/office/powerpoint/2010/main" val="42777840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569" y="1988840"/>
            <a:ext cx="8100871" cy="3509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99675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07504" y="768761"/>
            <a:ext cx="8640960" cy="5016758"/>
          </a:xfrm>
          <a:prstGeom prst="rect">
            <a:avLst/>
          </a:prstGeom>
        </p:spPr>
        <p:txBody>
          <a:bodyPr wrap="square">
            <a:spAutoFit/>
          </a:bodyPr>
          <a:lstStyle/>
          <a:p>
            <a:r>
              <a:rPr lang="ka-GE" sz="2000" b="1" i="1" dirty="0"/>
              <a:t>ანთრაქნოზი </a:t>
            </a:r>
          </a:p>
          <a:p>
            <a:r>
              <a:rPr lang="ka-GE" sz="2000" i="1" dirty="0"/>
              <a:t>ანთრაქნოზი  ჟოლოს სოკოვანი  დავადებაა,  აინფიცირებს  ღეროებს,  ფოთლებს,  ნაყოფს  და  კენკრის  ყუნწებას.</a:t>
            </a:r>
          </a:p>
          <a:p>
            <a:r>
              <a:rPr lang="ka-GE" sz="2000" i="1" dirty="0"/>
              <a:t>ანთრაქნოზი  ხშირად  ჩნდება ფოთლის  ზედაპირზე  ზაფხულის  დასაწყისიდან,  სიმპრომები  ვლინდება მოყვითალო  მოთეთრო  ლაქების  სახით. ლაქები  თანდათან  ფართოვდება და  წარმოქმნის  მოწითალო კონტურს  ცენტრის  გარშემო.  დაინფიცირებული  ფოთლის  ქსოვილის  ნაწილი  შეიძლება  ამოვარდეს  და წარმოქმნას  ნახვრეტი.  ინფექციის  შენდეგ  ღეროები  გამოშრება,  დასისტდება  და  ხშირად  ხმება.  ასეთ  ღეროზე  წარმოქმნილი  ნაყოფი  არის  წვრილი,  მაგარი  და  გამომშრალი</a:t>
            </a:r>
            <a:r>
              <a:rPr lang="ka-GE" sz="2000" i="1" dirty="0" smtClean="0"/>
              <a:t>. </a:t>
            </a:r>
            <a:endParaRPr lang="ka-GE" sz="2000" i="1" dirty="0"/>
          </a:p>
          <a:p>
            <a:r>
              <a:rPr lang="ka-GE" sz="2000" i="1" dirty="0"/>
              <a:t>	 </a:t>
            </a:r>
          </a:p>
          <a:p>
            <a:endParaRPr lang="ka-GE" sz="2000" i="1" dirty="0"/>
          </a:p>
          <a:p>
            <a:r>
              <a:rPr lang="ka-GE" sz="2000" i="1" dirty="0"/>
              <a:t>ანთრაქნოზის კონტროლისთვის ყველაზე ეფექტური ფუნგიციდებია:. ანტრაკოლი  300გრამი +30  გრამი  ზატო +100 გრამი  დეცის  ბლუ  +100  ლიტრი  წყალი</a:t>
            </a:r>
          </a:p>
        </p:txBody>
      </p:sp>
    </p:spTree>
    <p:extLst>
      <p:ext uri="{BB962C8B-B14F-4D97-AF65-F5344CB8AC3E}">
        <p14:creationId xmlns:p14="http://schemas.microsoft.com/office/powerpoint/2010/main" val="243481560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6876" y="1628800"/>
            <a:ext cx="8289580" cy="44628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48156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23527" y="1124744"/>
            <a:ext cx="8650435" cy="5632311"/>
          </a:xfrm>
          <a:prstGeom prst="rect">
            <a:avLst/>
          </a:prstGeom>
        </p:spPr>
        <p:txBody>
          <a:bodyPr wrap="square">
            <a:spAutoFit/>
          </a:bodyPr>
          <a:lstStyle/>
          <a:p>
            <a:r>
              <a:rPr lang="ka-GE" sz="2000" i="1" dirty="0"/>
              <a:t>მცენარეებს გააჩნიათ სხვადასხვაგვარი სტრუქტურული და ფიზიოლოგიური მექანიზმები, რომლებიც მათ საშუალებს აძლევს წინააღმდეგობა გაუწიონ არახელსაყრელ ზეგავლენებს, მაგალითად ძალიან მაღალ ან ძალიან დაბალ ტემპერატურას ან ხანგრძლივ გვალვას. პოტენციური მავნებლებისა და დაავადებებისაგან თავის დასაცავად უმოძრავო მწვანე მცენარეს ესაჭიროება ყველანაირი მოწყობილობა - სტრუქტურული, ფიზიკური თუ ქიმიური. ეკლები და მსუსხავი ბუსუსები საიმედოდ იცავენ მცენარეებს  ცხოველებისაგან, მაგრამ ისინი არ გააჩნია ყველა სახის მცენარეს, და რა თქმა უნდა, ისინი ვერ იცავენ მცენარეს ისეთი პატარა მავნებლებისაგან, როგორიცაა მწერები. თითქმის ყველა მცენარეში მტრებისგან თავის დასაცავად ყველაზე მთავარი იარაღი თავდაცვის ქიმიური  და  ბიოლოგიური სისტემაა, რომელშიც შედის ათასობით სხვადასხვა ნაერთი. სასიცოცხლო პროცესებისთვის მცენარეს ესაჭიროება მათი მცირე რაოდენობა, დანარჩენი კი შეადგენენ იმ არსენალს, რომლის მეშვეობითაც მცენარეები თავს იცავენ პოტენციური პათოგენებისა და მავნებლებისაგან. განვიხილოთ მცენარის თავდაცვის რამდენიმე მექანიზმი უფრო დეტალურად.</a:t>
            </a:r>
            <a:endParaRPr lang="en-US" sz="2000" i="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07503" y="970845"/>
            <a:ext cx="8866459" cy="5016758"/>
          </a:xfrm>
          <a:prstGeom prst="rect">
            <a:avLst/>
          </a:prstGeom>
        </p:spPr>
        <p:txBody>
          <a:bodyPr wrap="square">
            <a:spAutoFit/>
          </a:bodyPr>
          <a:lstStyle/>
          <a:p>
            <a:r>
              <a:rPr lang="ka-GE" sz="2000" b="1" i="1" dirty="0"/>
              <a:t>მერქნის  გალი </a:t>
            </a:r>
          </a:p>
          <a:p>
            <a:r>
              <a:rPr lang="ka-GE" sz="2000" i="1" dirty="0"/>
              <a:t>მერქნის გალი ბაქტერიული დაავადებაა, რომელიც ნიადაგით გადადის და რომელსაც შეუძლია სერიოზულად შეზღუდოს ჟოლოს წარმოება. ბაქტერიები  ნიადაგში მრავალი წლის განმავლობაში ინარჩუნებენ სიცოცხლისუნარიანობას და შეიჭრებიან არამდგრადი ნარგავების ფესვებსა და ვარჯში, ბუნებრივი ზრდისას წარმოქმნილი ნაპრალებიდან, მწერების მიერ გამოწვეული დაზიანებებიდან და ადამიანების მიერ გასხვლისა და კულტივაციისას მიყენებული ჭრილობებიდან.</a:t>
            </a:r>
          </a:p>
          <a:p>
            <a:endParaRPr lang="ka-GE" sz="2000" i="1" dirty="0"/>
          </a:p>
          <a:p>
            <a:r>
              <a:rPr lang="ka-GE" sz="2000" i="1" dirty="0"/>
              <a:t>მერქნის გალის სიმპტომებს ახასიათებს ღრუბლისებრი, უხეში, მაგარი, სიმსივნისებრი შეშუპებები, რომლებიც ყავისფრდება და დროთა განმავლობაში გარდაიქმნება მერქნოვან კვანძებად მერქნის გალი ვითარდება გაზაფხულზე მცენარის ფესვებსა და ვარჯში, ნიადაგთან ახლოს. გაზაფხულის ბოლოს და ზაფხულში მსხმოიარე ღეროებზე შეიძლება, ასევე, განვითარდეს მოთეთრო გალები. ეს სიმსივნისებრი გალები მოგვიანებით მოყავისფროდან მოშავო ფერს იღებს. </a:t>
            </a:r>
          </a:p>
        </p:txBody>
      </p:sp>
    </p:spTree>
    <p:extLst>
      <p:ext uri="{BB962C8B-B14F-4D97-AF65-F5344CB8AC3E}">
        <p14:creationId xmlns:p14="http://schemas.microsoft.com/office/powerpoint/2010/main" val="243481560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51520" y="1166843"/>
            <a:ext cx="8640960" cy="4401205"/>
          </a:xfrm>
          <a:prstGeom prst="rect">
            <a:avLst/>
          </a:prstGeom>
        </p:spPr>
        <p:txBody>
          <a:bodyPr wrap="square">
            <a:spAutoFit/>
          </a:bodyPr>
          <a:lstStyle/>
          <a:p>
            <a:r>
              <a:rPr lang="ka-GE" sz="2000" i="1" dirty="0"/>
              <a:t>ზოგიერთი მერქნის გალი დროთა განმავლობაში იშლება, სხვები კი მცენარის სიცოცხლის მანძილზე ნარჩუნდება, ამცირებს ღეროს სიძლიერეს და ახალი ყლორტის ფორმირებას. დაზიანებული მცენარეების ნაყოფი მშრალი და თესლოვანია. დასუსტებული ღეროები იოლად ტყდება ნიადაგის ზედაპირის დონესთან. დაინფიცირებულ ღეროებს აღენიშნება წყლის და საკვები ნივთიერებების დეფიციტის სიმპტომები, ვინაიდან მთელ მცენარეში დარღვეულია წყლის და საკვების მოძრაობა. მერქნის გალთან ბრძოლის საუკეთესო გზაა ვარჯის და ფესვთა სისტემის გაჭრის ან   </a:t>
            </a:r>
            <a:r>
              <a:rPr lang="ka-GE" sz="2000" i="1" dirty="0" smtClean="0"/>
              <a:t>მექანიკური</a:t>
            </a:r>
            <a:r>
              <a:rPr lang="ka-GE" sz="2000" i="1" dirty="0"/>
              <a:t>. დაზიანების პრევენცია. ამას გარდა, ძალიან მნიშვნელოვანია, რომ დაირგას მხოლოდ სერტიფი- ცირებული, დაუსნებოვანებელი ნერგები. მნიშვნელოვანია, ასევე გასაშენებლად ისეთი ნაკვეთის შერჩევა, სადაც წარსულში დაავადება არ ყოფილა დაფიქსირებული. დაინფიცირებული ჟოლოს აღმოჩენის შემთხვევაში საჭიროა მისი დაუყოვნებლივ მოცილება და განადგურება.</a:t>
            </a:r>
          </a:p>
        </p:txBody>
      </p:sp>
    </p:spTree>
    <p:extLst>
      <p:ext uri="{BB962C8B-B14F-4D97-AF65-F5344CB8AC3E}">
        <p14:creationId xmlns:p14="http://schemas.microsoft.com/office/powerpoint/2010/main" val="243481560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0146" y="1772816"/>
            <a:ext cx="7938278" cy="3832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54795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07503" y="900003"/>
            <a:ext cx="8866459" cy="4401205"/>
          </a:xfrm>
          <a:prstGeom prst="rect">
            <a:avLst/>
          </a:prstGeom>
        </p:spPr>
        <p:txBody>
          <a:bodyPr wrap="square">
            <a:spAutoFit/>
          </a:bodyPr>
          <a:lstStyle/>
          <a:p>
            <a:r>
              <a:rPr lang="ka-GE" sz="2000" b="1" i="1" dirty="0"/>
              <a:t>ნაცარი </a:t>
            </a:r>
          </a:p>
          <a:p>
            <a:r>
              <a:rPr lang="ka-GE" sz="2000" i="1" dirty="0"/>
              <a:t>ნაცარი ჟოლოს ფოთლების გავრცელებული სოკოვანი დაავადებაა. ნაცრით დაინფიცირებულ ჟოლოს ფოთლებს უვითარდებათ ღია მწვანე ქლოროზული ლაქები ზედა მხარეს. ხშირად ეს ტოვებს თეთრ, ფხვნილისებრ მიცელიუმის წარმონაქმნს ფოთლის ქვედა მხარეს. მწვავედ ინფიცირებული ახალი ნაზარდი    ფოთლები ზედა მხარესაა დახვეული.  ნაცრისთვის ხელსაყრელია თბილი, მშრალი პირობები და ყველაზე მწვავეა მჭიდრო ბუჩქის რიგებში, სადაც ჰაერის ცუდი ცირკულაციაა.  ჟოლოს მოყვანისას. ნაცრით ინფიცირებული ყლორტების მოცილება და ღეროების დათხელება სათანადო სიმჭიდროვის მისაღებად ხელს შეუწყობს ჰაერის უკეთეს ცირკულაციას და ამ დაავადების კონტროლს.</a:t>
            </a:r>
          </a:p>
          <a:p>
            <a:r>
              <a:rPr lang="ka-GE" sz="2000" i="1" dirty="0"/>
              <a:t>                         ნაცრის კონტროლისთვის რეკომენდებული ფუნგიციდებია შემდეგი პრეპარატი: ზატო  5  გრამი+                1                      10      ლიტრი  წყალი.</a:t>
            </a:r>
          </a:p>
        </p:txBody>
      </p:sp>
    </p:spTree>
    <p:extLst>
      <p:ext uri="{BB962C8B-B14F-4D97-AF65-F5344CB8AC3E}">
        <p14:creationId xmlns:p14="http://schemas.microsoft.com/office/powerpoint/2010/main" val="246547952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95536" y="1028343"/>
            <a:ext cx="8352928" cy="3785652"/>
          </a:xfrm>
          <a:prstGeom prst="rect">
            <a:avLst/>
          </a:prstGeom>
        </p:spPr>
        <p:txBody>
          <a:bodyPr wrap="square">
            <a:spAutoFit/>
          </a:bodyPr>
          <a:lstStyle/>
          <a:p>
            <a:r>
              <a:rPr lang="ka-GE" sz="2000" b="1" i="1" dirty="0"/>
              <a:t>ნაცრისფერი </a:t>
            </a:r>
            <a:r>
              <a:rPr lang="ka-GE" sz="2000" b="1" i="1" dirty="0" smtClean="0"/>
              <a:t>სიდამპლე</a:t>
            </a:r>
          </a:p>
          <a:p>
            <a:endParaRPr lang="ka-GE" sz="2000" b="1" i="1" dirty="0"/>
          </a:p>
          <a:p>
            <a:r>
              <a:rPr lang="ka-GE" sz="2000" i="1" dirty="0"/>
              <a:t>ნაცრისფერი სიდამპლე ჟოლოს ნაყოფის  სიმწიფის ძირითადი ძირითადი დაავადებაა. დაინფიცირებული კენკრა იფარება სოკოვანი სპორების მასებით, საიდანაც მომდინარეობს დაავადების სახელწოდება. ძალიან მნიშვნელოვანია ნაყოფის დაკრეფა გადამწიფებამდე, რათა დაკრეფისას თავიდან აიცილოთ ნაყოფის დაზიანება. დაზიანებულ ნაყოფზე ნაცრისფერი სიდამპლე ვითარდება სწრაფად და სწრაფად მოედება გადამწიფებულ ხილს. თუ დროულად არ დაიკრიფა, დაინფიცირებული კენკრა გაშრება, დარჩება მცენარეზე და შეიძლება, ნარგავებისთვის ინოკულანტის დამატებით წყაროდ იქცეს </a:t>
            </a:r>
          </a:p>
        </p:txBody>
      </p:sp>
    </p:spTree>
    <p:extLst>
      <p:ext uri="{BB962C8B-B14F-4D97-AF65-F5344CB8AC3E}">
        <p14:creationId xmlns:p14="http://schemas.microsoft.com/office/powerpoint/2010/main" val="243481560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59" y="2455863"/>
            <a:ext cx="9139753" cy="27439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title"/>
          </p:nvPr>
        </p:nvSpPr>
        <p:spPr>
          <a:xfrm>
            <a:off x="0" y="332656"/>
            <a:ext cx="9144000" cy="6120680"/>
          </a:xfrm>
        </p:spPr>
        <p:txBody>
          <a:bodyPr/>
          <a:lstStyle/>
          <a:p>
            <a:r>
              <a:rPr lang="ka-GE" sz="2000" b="1" i="1" dirty="0" smtClean="0"/>
              <a:t/>
            </a:r>
            <a:br>
              <a:rPr lang="ka-GE" sz="2000" b="1" i="1" dirty="0" smtClean="0"/>
            </a:br>
            <a:r>
              <a:rPr lang="ka-GE" sz="2000" b="1" i="1" dirty="0" smtClean="0"/>
              <a:t>მწერები</a:t>
            </a:r>
            <a:r>
              <a:rPr lang="en-US" sz="2000" i="1" dirty="0"/>
              <a:t/>
            </a:r>
            <a:br>
              <a:rPr lang="en-US" sz="2000" i="1" dirty="0"/>
            </a:br>
            <a:r>
              <a:rPr lang="ka-GE" sz="2000" b="1" i="1" dirty="0"/>
              <a:t> </a:t>
            </a:r>
            <a:r>
              <a:rPr lang="en-US" sz="2000" i="1" dirty="0"/>
              <a:t/>
            </a:r>
            <a:br>
              <a:rPr lang="en-US" sz="2000" i="1" dirty="0"/>
            </a:br>
            <a:r>
              <a:rPr lang="ka-GE" sz="2000" i="1" dirty="0"/>
              <a:t>მწერებზე, ისევე როგორც ყველა ცოცხალ ორგანიზმზე, გავლენას ახდენს გარემოს ფაქტორები, რომელიც ორ ძირითად ჯგუფად იყოფა: ბიოტური და აბიოტური. ბიოტურ ფაქტორებში იგულისხმება. ბუნების ცოცხალი ელემენტები (საკვები. მტაცებლები, პარაზიტები, დაავადების გამომწვევი მიკროორგანიზმები, ადამიანის მოღვაწეობა), ხოლო აბიოტურ ფაქტორებს ეკუთვნის ბუნების არაცოცხალი ელემენტები (ტემპერატურა, ტენიანობა, ნალექები, სინათლე, წნევა, ქარი, ნიადაგი და სხვ.). </a:t>
            </a:r>
            <a:r>
              <a:rPr lang="en-US" sz="2000" i="1" dirty="0"/>
              <a:t/>
            </a:r>
            <a:br>
              <a:rPr lang="en-US" sz="2000" i="1" dirty="0"/>
            </a:br>
            <a:r>
              <a:rPr lang="ka-GE" sz="2000" i="1" dirty="0"/>
              <a:t>განსაკუთრებული მნიშვნელობა მწერებისათვის აქვს გარემოს ტემპერატურას, რადგანაც ისინი ცივსისხლიანები არიან და არ გააჩნია სხეულის საკუთარი ტემპერატურა. არსებობენ ევრითერმული და სტენოთერმული მწერთა სახეობები. ევრითერმული ისეთი სახეობებია, რომლებიც ვითარდებიან ტემპერატურის ფართო რყევადობის პირობებში. სტენოთერმული სახეობები კი მხოლოდ განსაზღვრულ ტემპერატურულ პირობებში ვითარდებიან. </a:t>
            </a:r>
            <a:r>
              <a:rPr lang="en-US" sz="2000" i="1" dirty="0"/>
              <a:t/>
            </a:r>
            <a:br>
              <a:rPr lang="en-US" sz="2000" i="1" dirty="0"/>
            </a:br>
            <a:r>
              <a:rPr lang="ka-GE" sz="2000" i="1" dirty="0"/>
              <a:t>მწერების ატიური მოქმედება იწყება ჰაერის ტემპერატურის 10 გრადუსზე, რომელსაც ქვედა თერმული ზღვარი ეწოდება. ტემპერატურულ ზღვრებს, როცა მიმდინარეობს ორგანიზმის განვითარება, ეწოდება გამძლეობის ფარგლები. </a:t>
            </a:r>
            <a:r>
              <a:rPr lang="en-US" sz="2000" i="1" dirty="0"/>
              <a:t/>
            </a:r>
            <a:br>
              <a:rPr lang="en-US" sz="2000" i="1" dirty="0"/>
            </a:br>
            <a:endParaRPr lang="ru-RU" sz="2000" i="1" dirty="0" smtClean="0">
              <a:solidFill>
                <a:srgbClr val="C00000"/>
              </a:solidFill>
            </a:endParaRPr>
          </a:p>
        </p:txBody>
      </p: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79512" y="1618922"/>
            <a:ext cx="8640960" cy="4401205"/>
          </a:xfrm>
          <a:prstGeom prst="rect">
            <a:avLst/>
          </a:prstGeom>
        </p:spPr>
        <p:txBody>
          <a:bodyPr wrap="square">
            <a:spAutoFit/>
          </a:bodyPr>
          <a:lstStyle/>
          <a:p>
            <a:r>
              <a:rPr lang="ka-GE" sz="2000" i="1" dirty="0"/>
              <a:t>ეფექტური ტემპერატურა არის დღეღამურ ტემპერატურასა და ქვედა თერმულ ზღვარს შორის სხვაობა. 10 გრადუსზე მეტი ტემპერატურების ჯამი არის ეფექტურ ტემპერატურათა ჯამი. ამათუიმ სახეობის ერთი თაობის განვითარებისათვის საჭირო ტემპერატურების ჯამით შეიძლება მოხდეს მისი თაობათა რაოდენობის პროგნოზირება წლის განმავლობაში. სხვა ბიოლოგიურ პროცესებთან ერთად, გარემოს ტემპერატურა განსაზღვრავს აგრეთვე მწერის განვითარების სისწრაფეს. </a:t>
            </a:r>
            <a:endParaRPr lang="en-US" sz="2000" i="1" dirty="0"/>
          </a:p>
          <a:p>
            <a:r>
              <a:rPr lang="ka-GE" sz="2000" i="1" dirty="0"/>
              <a:t>უდიდესი მნიშვნელობის საკითხია მწერთა კვება. არჩევენ პირველი რიგისა და მეორე რიგის კვებითი სპეციალიზაცია. პირველი რიგის კვებით სპეციალიზაციაში იგულისხმება ფიტოფაგები (მცენარეებით მკვებავები), ზოოფაგები (ცხოველური ორგანიზმებით მკვებავნი), , კოპროფაგებს (ნაკელით მკვებავნი), ნეკროფაგები (ლეშით იკვებებიან), პანტოფაგები (იკვებებიან სხვადასხვა ორგანი8მებით ) და სხვ.</a:t>
            </a:r>
            <a:endParaRPr lang="en-US" sz="2000" i="1" dirty="0"/>
          </a:p>
          <a:p>
            <a:r>
              <a:rPr lang="ka-GE" sz="2000" i="1" dirty="0"/>
              <a:t> </a:t>
            </a:r>
            <a:endParaRPr lang="en-US" sz="2000" i="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07504" y="908720"/>
            <a:ext cx="9036496" cy="5016758"/>
          </a:xfrm>
          <a:prstGeom prst="rect">
            <a:avLst/>
          </a:prstGeom>
        </p:spPr>
        <p:txBody>
          <a:bodyPr wrap="square">
            <a:spAutoFit/>
          </a:bodyPr>
          <a:lstStyle/>
          <a:p>
            <a:pPr algn="ctr"/>
            <a:r>
              <a:rPr lang="ka-GE" sz="2000" i="1" dirty="0"/>
              <a:t> </a:t>
            </a:r>
            <a:r>
              <a:rPr lang="ka-GE" sz="2000" b="1" i="1" dirty="0"/>
              <a:t>მცენარეთა დაავადებების გამომწვევები </a:t>
            </a:r>
            <a:endParaRPr lang="ka-GE" sz="2000" b="1" i="1" dirty="0" smtClean="0"/>
          </a:p>
          <a:p>
            <a:pPr algn="ctr"/>
            <a:endParaRPr lang="ka-GE" sz="2000" b="1" i="1" dirty="0"/>
          </a:p>
          <a:p>
            <a:r>
              <a:rPr lang="ka-GE" sz="2000" i="1" dirty="0"/>
              <a:t>დაავადება არის მცენარეში მიმდინარე პათოლოგიური ანუ არანორმალური პროცესი, რომელიც გამოწვეულია შინაგანი ან გარეგანი მიზეზებით და რომლის შედეგადაც მთლიანად მცენარე ან მისი ცალკეული ორგანოები ხმება, ლპება ან გამოუსადეგარი ხდება დასახული მიზნისთვის. მცენარის დაავადებათა შემსწავლელ მეცნიერებას ფიტოპათოლოგია ეწოდება. 25 </a:t>
            </a:r>
          </a:p>
          <a:p>
            <a:r>
              <a:rPr lang="ka-GE" sz="2000" i="1" dirty="0"/>
              <a:t></a:t>
            </a:r>
            <a:r>
              <a:rPr lang="en-US" sz="2000" i="1" dirty="0" err="1"/>
              <a:t>Phyton</a:t>
            </a:r>
            <a:r>
              <a:rPr lang="en-US" sz="2000" i="1" dirty="0"/>
              <a:t> – </a:t>
            </a:r>
            <a:r>
              <a:rPr lang="ka-GE" sz="2000" i="1" dirty="0"/>
              <a:t>ნიშნავს მცენარეს (ბერძნ.) </a:t>
            </a:r>
          </a:p>
          <a:p>
            <a:r>
              <a:rPr lang="ka-GE" sz="2000" i="1" dirty="0"/>
              <a:t></a:t>
            </a:r>
            <a:r>
              <a:rPr lang="en-US" sz="2000" i="1" dirty="0"/>
              <a:t>Pathos - </a:t>
            </a:r>
            <a:r>
              <a:rPr lang="ka-GE" sz="2000" i="1" dirty="0"/>
              <a:t>დაავადება </a:t>
            </a:r>
          </a:p>
          <a:p>
            <a:r>
              <a:rPr lang="ka-GE" sz="2000" i="1" dirty="0"/>
              <a:t></a:t>
            </a:r>
            <a:r>
              <a:rPr lang="en-US" sz="2000" i="1" dirty="0"/>
              <a:t>Logos - </a:t>
            </a:r>
            <a:r>
              <a:rPr lang="ka-GE" sz="2000" i="1" dirty="0"/>
              <a:t>მეცნიერება, მოძღვრება </a:t>
            </a:r>
          </a:p>
          <a:p>
            <a:endParaRPr lang="ka-GE" sz="2000" i="1" dirty="0"/>
          </a:p>
          <a:p>
            <a:r>
              <a:rPr lang="ka-GE" sz="2000" i="1" dirty="0"/>
              <a:t>დაავადებების გავლენა მცენარეზე შეიძლება იყოს პირდაპირი და არაპირდაპირი. პირდაპირი ზიანის შემთხვევაში მთლიანი მცენარე ან მისი ცალკეული ორგანოები ხმება ანდა მოსავლიანობა მციდება. ხოლო არაპირდაპირი ზიანის შემთხვევაში პროდუქციას სასაქონლო ღირებულება ეკარგება. </a:t>
            </a:r>
          </a:p>
        </p:txBody>
      </p:sp>
    </p:spTree>
    <p:extLst>
      <p:ext uri="{BB962C8B-B14F-4D97-AF65-F5344CB8AC3E}">
        <p14:creationId xmlns:p14="http://schemas.microsoft.com/office/powerpoint/2010/main" val="28264020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251519" y="1124744"/>
            <a:ext cx="8722443" cy="5632311"/>
          </a:xfrm>
          <a:prstGeom prst="rect">
            <a:avLst/>
          </a:prstGeom>
        </p:spPr>
        <p:txBody>
          <a:bodyPr wrap="square">
            <a:spAutoFit/>
          </a:bodyPr>
          <a:lstStyle/>
          <a:p>
            <a:r>
              <a:rPr lang="en-US" sz="2000" i="1" dirty="0" err="1"/>
              <a:t>დაავადება</a:t>
            </a:r>
            <a:r>
              <a:rPr lang="en-US" sz="2000" i="1" dirty="0"/>
              <a:t> </a:t>
            </a:r>
            <a:r>
              <a:rPr lang="en-US" sz="2000" i="1" dirty="0" err="1"/>
              <a:t>შეიძლება</a:t>
            </a:r>
            <a:r>
              <a:rPr lang="en-US" sz="2000" i="1" dirty="0"/>
              <a:t> </a:t>
            </a:r>
            <a:r>
              <a:rPr lang="en-US" sz="2000" i="1" dirty="0" err="1"/>
              <a:t>იყოს</a:t>
            </a:r>
            <a:r>
              <a:rPr lang="en-US" sz="2000" i="1" dirty="0"/>
              <a:t> </a:t>
            </a:r>
            <a:r>
              <a:rPr lang="en-US" sz="2000" i="1" dirty="0" err="1"/>
              <a:t>ერთიანი</a:t>
            </a:r>
            <a:r>
              <a:rPr lang="en-US" sz="2000" i="1" dirty="0"/>
              <a:t>, </a:t>
            </a:r>
            <a:r>
              <a:rPr lang="en-US" sz="2000" i="1" dirty="0" err="1"/>
              <a:t>მთლიანი</a:t>
            </a:r>
            <a:r>
              <a:rPr lang="en-US" sz="2000" i="1" dirty="0"/>
              <a:t>, </a:t>
            </a:r>
            <a:r>
              <a:rPr lang="en-US" sz="2000" i="1" dirty="0" err="1"/>
              <a:t>რომელიც</a:t>
            </a:r>
            <a:r>
              <a:rPr lang="en-US" sz="2000" i="1" dirty="0"/>
              <a:t> </a:t>
            </a:r>
            <a:r>
              <a:rPr lang="en-US" sz="2000" i="1" dirty="0" err="1"/>
              <a:t>მთელ</a:t>
            </a:r>
            <a:r>
              <a:rPr lang="en-US" sz="2000" i="1" dirty="0"/>
              <a:t> </a:t>
            </a:r>
            <a:r>
              <a:rPr lang="en-US" sz="2000" i="1" dirty="0" err="1"/>
              <a:t>მცენარეს</a:t>
            </a:r>
            <a:r>
              <a:rPr lang="en-US" sz="2000" i="1" dirty="0"/>
              <a:t> </a:t>
            </a:r>
            <a:r>
              <a:rPr lang="en-US" sz="2000" i="1" dirty="0" err="1"/>
              <a:t>მოიცავს</a:t>
            </a:r>
            <a:r>
              <a:rPr lang="en-US" sz="2000" i="1" dirty="0"/>
              <a:t> (</a:t>
            </a:r>
            <a:r>
              <a:rPr lang="en-US" sz="2000" i="1" dirty="0" err="1"/>
              <a:t>მაგ</a:t>
            </a:r>
            <a:r>
              <a:rPr lang="en-US" sz="2000" i="1" dirty="0"/>
              <a:t>. </a:t>
            </a:r>
            <a:r>
              <a:rPr lang="en-US" sz="2000" i="1" dirty="0" err="1"/>
              <a:t>ვირუსებით</a:t>
            </a:r>
            <a:r>
              <a:rPr lang="en-US" sz="2000" i="1" dirty="0"/>
              <a:t> </a:t>
            </a:r>
            <a:r>
              <a:rPr lang="en-US" sz="2000" i="1" dirty="0" err="1"/>
              <a:t>გამოწვეული</a:t>
            </a:r>
            <a:r>
              <a:rPr lang="en-US" sz="2000" i="1" dirty="0"/>
              <a:t> </a:t>
            </a:r>
            <a:r>
              <a:rPr lang="en-US" sz="2000" i="1" dirty="0" err="1"/>
              <a:t>დაავადებები</a:t>
            </a:r>
            <a:r>
              <a:rPr lang="en-US" sz="2000" i="1" dirty="0"/>
              <a:t>) </a:t>
            </a:r>
            <a:r>
              <a:rPr lang="en-US" sz="2000" i="1" dirty="0" err="1"/>
              <a:t>და</a:t>
            </a:r>
            <a:r>
              <a:rPr lang="en-US" sz="2000" i="1" dirty="0"/>
              <a:t> </a:t>
            </a:r>
            <a:r>
              <a:rPr lang="en-US" sz="2000" i="1" dirty="0" err="1"/>
              <a:t>შეიძლება</a:t>
            </a:r>
            <a:r>
              <a:rPr lang="en-US" sz="2000" i="1" dirty="0"/>
              <a:t> </a:t>
            </a:r>
            <a:r>
              <a:rPr lang="en-US" sz="2000" i="1" dirty="0" err="1"/>
              <a:t>იყოს</a:t>
            </a:r>
            <a:r>
              <a:rPr lang="en-US" sz="2000" i="1" dirty="0"/>
              <a:t> </a:t>
            </a:r>
            <a:r>
              <a:rPr lang="en-US" sz="2000" i="1" dirty="0" err="1"/>
              <a:t>ლოკალური</a:t>
            </a:r>
            <a:r>
              <a:rPr lang="en-US" sz="2000" i="1" dirty="0"/>
              <a:t>, </a:t>
            </a:r>
            <a:r>
              <a:rPr lang="en-US" sz="2000" i="1" dirty="0" err="1"/>
              <a:t>რომელიც</a:t>
            </a:r>
            <a:r>
              <a:rPr lang="en-US" sz="2000" i="1" dirty="0"/>
              <a:t> </a:t>
            </a:r>
            <a:r>
              <a:rPr lang="en-US" sz="2000" i="1" dirty="0" err="1"/>
              <a:t>მხოლოდ</a:t>
            </a:r>
            <a:r>
              <a:rPr lang="en-US" sz="2000" i="1" dirty="0"/>
              <a:t> </a:t>
            </a:r>
            <a:r>
              <a:rPr lang="en-US" sz="2000" i="1" dirty="0" err="1"/>
              <a:t>ერთ</a:t>
            </a:r>
            <a:r>
              <a:rPr lang="en-US" sz="2000" i="1" dirty="0"/>
              <a:t> </a:t>
            </a:r>
            <a:r>
              <a:rPr lang="en-US" sz="2000" i="1" dirty="0" err="1"/>
              <a:t>რომელიმე</a:t>
            </a:r>
            <a:r>
              <a:rPr lang="en-US" sz="2000" i="1" dirty="0"/>
              <a:t> </a:t>
            </a:r>
            <a:r>
              <a:rPr lang="en-US" sz="2000" i="1" dirty="0" err="1"/>
              <a:t>ორგანოზე</a:t>
            </a:r>
            <a:r>
              <a:rPr lang="en-US" sz="2000" i="1" dirty="0"/>
              <a:t> </a:t>
            </a:r>
            <a:r>
              <a:rPr lang="en-US" sz="2000" i="1" dirty="0" err="1"/>
              <a:t>გვხვდება</a:t>
            </a:r>
            <a:r>
              <a:rPr lang="en-US" sz="2000" i="1" dirty="0"/>
              <a:t> (</a:t>
            </a:r>
            <a:r>
              <a:rPr lang="en-US" sz="2000" i="1" dirty="0" err="1"/>
              <a:t>ფოთლების</a:t>
            </a:r>
            <a:r>
              <a:rPr lang="en-US" sz="2000" i="1" dirty="0"/>
              <a:t> </a:t>
            </a:r>
            <a:r>
              <a:rPr lang="en-US" sz="2000" i="1" dirty="0" err="1"/>
              <a:t>სხვადასხვა</a:t>
            </a:r>
            <a:r>
              <a:rPr lang="en-US" sz="2000" i="1" dirty="0"/>
              <a:t> </a:t>
            </a:r>
            <a:r>
              <a:rPr lang="en-US" sz="2000" i="1" dirty="0" err="1"/>
              <a:t>ლაქიანობა</a:t>
            </a:r>
            <a:r>
              <a:rPr lang="en-US" sz="2000" i="1" dirty="0"/>
              <a:t>). </a:t>
            </a:r>
          </a:p>
          <a:p>
            <a:r>
              <a:rPr lang="en-US" sz="2000" i="1" dirty="0" err="1"/>
              <a:t>დაავადება</a:t>
            </a:r>
            <a:r>
              <a:rPr lang="en-US" sz="2000" i="1" dirty="0"/>
              <a:t> </a:t>
            </a:r>
            <a:r>
              <a:rPr lang="en-US" sz="2000" i="1" dirty="0" err="1"/>
              <a:t>შეიძლება</a:t>
            </a:r>
            <a:r>
              <a:rPr lang="en-US" sz="2000" i="1" dirty="0"/>
              <a:t> </a:t>
            </a:r>
            <a:r>
              <a:rPr lang="en-US" sz="2000" i="1" dirty="0" err="1"/>
              <a:t>იყოს</a:t>
            </a:r>
            <a:r>
              <a:rPr lang="en-US" sz="2000" i="1" dirty="0"/>
              <a:t> </a:t>
            </a:r>
            <a:r>
              <a:rPr lang="en-US" sz="2000" i="1" dirty="0" err="1"/>
              <a:t>აგრეთვე</a:t>
            </a:r>
            <a:r>
              <a:rPr lang="en-US" sz="2000" i="1" dirty="0"/>
              <a:t>: 1. </a:t>
            </a:r>
            <a:r>
              <a:rPr lang="en-US" sz="2000" i="1" dirty="0" err="1"/>
              <a:t>სწრაფი</a:t>
            </a:r>
            <a:r>
              <a:rPr lang="en-US" sz="2000" i="1" dirty="0"/>
              <a:t> </a:t>
            </a:r>
            <a:r>
              <a:rPr lang="en-US" sz="2000" i="1" dirty="0" err="1"/>
              <a:t>ანუ</a:t>
            </a:r>
            <a:r>
              <a:rPr lang="en-US" sz="2000" i="1" dirty="0"/>
              <a:t> </a:t>
            </a:r>
            <a:r>
              <a:rPr lang="en-US" sz="2000" i="1" dirty="0" err="1"/>
              <a:t>მწვავე</a:t>
            </a:r>
            <a:r>
              <a:rPr lang="en-US" sz="2000" i="1" dirty="0"/>
              <a:t>, </a:t>
            </a:r>
            <a:r>
              <a:rPr lang="en-US" sz="2000" i="1" dirty="0" err="1"/>
              <a:t>რომელიც</a:t>
            </a:r>
            <a:r>
              <a:rPr lang="en-US" sz="2000" i="1" dirty="0"/>
              <a:t> </a:t>
            </a:r>
            <a:r>
              <a:rPr lang="en-US" sz="2000" i="1" dirty="0" err="1"/>
              <a:t>დროის</a:t>
            </a:r>
            <a:r>
              <a:rPr lang="en-US" sz="2000" i="1" dirty="0"/>
              <a:t> </a:t>
            </a:r>
            <a:r>
              <a:rPr lang="en-US" sz="2000" i="1" dirty="0" err="1"/>
              <a:t>მცირე</a:t>
            </a:r>
            <a:r>
              <a:rPr lang="en-US" sz="2000" i="1" dirty="0"/>
              <a:t> </a:t>
            </a:r>
            <a:r>
              <a:rPr lang="en-US" sz="2000" i="1" dirty="0" err="1"/>
              <a:t>მონაკვეთში</a:t>
            </a:r>
            <a:r>
              <a:rPr lang="en-US" sz="2000" i="1" dirty="0"/>
              <a:t> </a:t>
            </a:r>
            <a:r>
              <a:rPr lang="en-US" sz="2000" i="1" dirty="0" err="1"/>
              <a:t>აავადებს</a:t>
            </a:r>
            <a:r>
              <a:rPr lang="en-US" sz="2000" i="1" dirty="0"/>
              <a:t> </a:t>
            </a:r>
            <a:r>
              <a:rPr lang="en-US" sz="2000" i="1" dirty="0" err="1"/>
              <a:t>მცენარეს</a:t>
            </a:r>
            <a:r>
              <a:rPr lang="en-US" sz="2000" i="1" dirty="0"/>
              <a:t> </a:t>
            </a:r>
            <a:r>
              <a:rPr lang="en-US" sz="2000" i="1" dirty="0" err="1"/>
              <a:t>და</a:t>
            </a:r>
            <a:r>
              <a:rPr lang="en-US" sz="2000" i="1" dirty="0"/>
              <a:t> </a:t>
            </a:r>
            <a:r>
              <a:rPr lang="en-US" sz="2000" i="1" dirty="0" err="1"/>
              <a:t>იწვევს</a:t>
            </a:r>
            <a:r>
              <a:rPr lang="en-US" sz="2000" i="1" dirty="0"/>
              <a:t> </a:t>
            </a:r>
            <a:r>
              <a:rPr lang="en-US" sz="2000" i="1" dirty="0" err="1"/>
              <a:t>მის</a:t>
            </a:r>
            <a:r>
              <a:rPr lang="en-US" sz="2000" i="1" dirty="0"/>
              <a:t> </a:t>
            </a:r>
            <a:r>
              <a:rPr lang="en-US" sz="2000" i="1" dirty="0" err="1"/>
              <a:t>ხმობას</a:t>
            </a:r>
            <a:r>
              <a:rPr lang="en-US" sz="2000" i="1" dirty="0"/>
              <a:t> </a:t>
            </a:r>
            <a:r>
              <a:rPr lang="en-US" sz="2000" i="1" dirty="0" err="1"/>
              <a:t>ან</a:t>
            </a:r>
            <a:r>
              <a:rPr lang="en-US" sz="2000" i="1" dirty="0"/>
              <a:t> </a:t>
            </a:r>
            <a:r>
              <a:rPr lang="en-US" sz="2000" i="1" dirty="0" err="1"/>
              <a:t>ცალკეული</a:t>
            </a:r>
            <a:r>
              <a:rPr lang="en-US" sz="2000" i="1" dirty="0"/>
              <a:t> </a:t>
            </a:r>
            <a:r>
              <a:rPr lang="en-US" sz="2000" i="1" dirty="0" err="1"/>
              <a:t>ნაწილების</a:t>
            </a:r>
            <a:r>
              <a:rPr lang="en-US" sz="2000" i="1" dirty="0"/>
              <a:t> </a:t>
            </a:r>
            <a:r>
              <a:rPr lang="en-US" sz="2000" i="1" dirty="0" err="1"/>
              <a:t>დაზიანებას</a:t>
            </a:r>
            <a:r>
              <a:rPr lang="en-US" sz="2000" i="1" dirty="0"/>
              <a:t> (</a:t>
            </a:r>
            <a:r>
              <a:rPr lang="en-US" sz="2000" i="1" dirty="0" err="1"/>
              <a:t>მაგ</a:t>
            </a:r>
            <a:r>
              <a:rPr lang="en-US" sz="2000" i="1" dirty="0"/>
              <a:t>. </a:t>
            </a:r>
            <a:r>
              <a:rPr lang="ka-GE" sz="2000" i="1" dirty="0"/>
              <a:t>ჟოლოს </a:t>
            </a:r>
            <a:r>
              <a:rPr lang="en-US" sz="2000" i="1" dirty="0" err="1"/>
              <a:t>ჭრაქი</a:t>
            </a:r>
            <a:r>
              <a:rPr lang="en-US" sz="2000" i="1" dirty="0"/>
              <a:t>, </a:t>
            </a:r>
            <a:r>
              <a:rPr lang="en-US" sz="2000" i="1" dirty="0" err="1"/>
              <a:t>ნაცარი</a:t>
            </a:r>
            <a:r>
              <a:rPr lang="en-US" sz="2000" i="1" dirty="0"/>
              <a:t>, </a:t>
            </a:r>
            <a:r>
              <a:rPr lang="en-US" sz="2000" i="1" dirty="0" err="1"/>
              <a:t>მარცვლოვანი</a:t>
            </a:r>
            <a:r>
              <a:rPr lang="en-US" sz="2000" i="1" dirty="0"/>
              <a:t> </a:t>
            </a:r>
            <a:r>
              <a:rPr lang="en-US" sz="2000" i="1" dirty="0" err="1"/>
              <a:t>ჟანგები</a:t>
            </a:r>
            <a:r>
              <a:rPr lang="en-US" sz="2000" i="1" dirty="0"/>
              <a:t>, </a:t>
            </a:r>
            <a:r>
              <a:rPr lang="en-US" sz="2000" i="1" dirty="0" err="1"/>
              <a:t>გუდაფშუტები</a:t>
            </a:r>
            <a:r>
              <a:rPr lang="en-US" sz="2000" i="1" dirty="0"/>
              <a:t> </a:t>
            </a:r>
            <a:r>
              <a:rPr lang="en-US" sz="2000" i="1" dirty="0" err="1"/>
              <a:t>და</a:t>
            </a:r>
            <a:r>
              <a:rPr lang="en-US" sz="2000" i="1" dirty="0"/>
              <a:t> </a:t>
            </a:r>
            <a:r>
              <a:rPr lang="en-US" sz="2000" i="1" dirty="0" err="1"/>
              <a:t>სხვა</a:t>
            </a:r>
            <a:r>
              <a:rPr lang="en-US" sz="2000" i="1" dirty="0"/>
              <a:t>) </a:t>
            </a:r>
            <a:r>
              <a:rPr lang="en-US" sz="2000" i="1" dirty="0" err="1"/>
              <a:t>და</a:t>
            </a:r>
            <a:r>
              <a:rPr lang="en-US" sz="2000" i="1" dirty="0"/>
              <a:t> 2. </a:t>
            </a:r>
            <a:r>
              <a:rPr lang="en-US" sz="2000" i="1" dirty="0" err="1"/>
              <a:t>ქრონიკული</a:t>
            </a:r>
            <a:r>
              <a:rPr lang="en-US" sz="2000" i="1" dirty="0"/>
              <a:t>, </a:t>
            </a:r>
            <a:r>
              <a:rPr lang="en-US" sz="2000" i="1" dirty="0" err="1"/>
              <a:t>რომელიც</a:t>
            </a:r>
            <a:r>
              <a:rPr lang="en-US" sz="2000" i="1" dirty="0"/>
              <a:t> </a:t>
            </a:r>
            <a:r>
              <a:rPr lang="en-US" sz="2000" i="1" dirty="0" err="1"/>
              <a:t>ნელა</a:t>
            </a:r>
            <a:r>
              <a:rPr lang="en-US" sz="2000" i="1" dirty="0"/>
              <a:t> </a:t>
            </a:r>
            <a:r>
              <a:rPr lang="en-US" sz="2000" i="1" dirty="0" err="1"/>
              <a:t>მიმდინარეობს</a:t>
            </a:r>
            <a:r>
              <a:rPr lang="en-US" sz="2000" i="1" dirty="0"/>
              <a:t> (</a:t>
            </a:r>
            <a:r>
              <a:rPr lang="en-US" sz="2000" i="1" dirty="0" err="1"/>
              <a:t>მაგ</a:t>
            </a:r>
            <a:r>
              <a:rPr lang="en-US" sz="2000" i="1" dirty="0"/>
              <a:t>.  </a:t>
            </a:r>
            <a:r>
              <a:rPr lang="en-US" sz="2000" i="1" dirty="0" err="1"/>
              <a:t>სოკოებით</a:t>
            </a:r>
            <a:r>
              <a:rPr lang="en-US" sz="2000" i="1" dirty="0"/>
              <a:t> </a:t>
            </a:r>
            <a:r>
              <a:rPr lang="en-US" sz="2000" i="1" dirty="0" err="1"/>
              <a:t>გამოწვეული</a:t>
            </a:r>
            <a:r>
              <a:rPr lang="en-US" sz="2000" i="1" dirty="0"/>
              <a:t> </a:t>
            </a:r>
            <a:r>
              <a:rPr lang="en-US" sz="2000" i="1" dirty="0" err="1"/>
              <a:t>დაავადებები</a:t>
            </a:r>
            <a:r>
              <a:rPr lang="en-US" sz="2000" i="1" dirty="0"/>
              <a:t>). </a:t>
            </a:r>
          </a:p>
          <a:p>
            <a:r>
              <a:rPr lang="en-US" sz="2000" i="1" dirty="0" err="1"/>
              <a:t>სადღეისოდ</a:t>
            </a:r>
            <a:r>
              <a:rPr lang="en-US" sz="2000" i="1" dirty="0"/>
              <a:t> </a:t>
            </a:r>
            <a:r>
              <a:rPr lang="en-US" sz="2000" i="1" dirty="0" err="1"/>
              <a:t>მცენარეთა</a:t>
            </a:r>
            <a:r>
              <a:rPr lang="en-US" sz="2000" i="1" dirty="0"/>
              <a:t> </a:t>
            </a:r>
            <a:r>
              <a:rPr lang="en-US" sz="2000" i="1" dirty="0" err="1"/>
              <a:t>დაავადებების</a:t>
            </a:r>
            <a:r>
              <a:rPr lang="en-US" sz="2000" i="1" dirty="0"/>
              <a:t> </a:t>
            </a:r>
            <a:r>
              <a:rPr lang="en-US" sz="2000" i="1" dirty="0" err="1"/>
              <a:t>კლასიფიკაცია</a:t>
            </a:r>
            <a:r>
              <a:rPr lang="en-US" sz="2000" i="1" dirty="0"/>
              <a:t> </a:t>
            </a:r>
            <a:r>
              <a:rPr lang="en-US" sz="2000" i="1" dirty="0" err="1"/>
              <a:t>ხდება</a:t>
            </a:r>
            <a:r>
              <a:rPr lang="ka-GE" sz="2000" i="1" dirty="0"/>
              <a:t>,   </a:t>
            </a:r>
            <a:r>
              <a:rPr lang="en-US" sz="2000" i="1" dirty="0" err="1"/>
              <a:t>გამომწვევი</a:t>
            </a:r>
            <a:r>
              <a:rPr lang="en-US" sz="2000" i="1" dirty="0"/>
              <a:t> </a:t>
            </a:r>
            <a:r>
              <a:rPr lang="en-US" sz="2000" i="1" dirty="0" err="1"/>
              <a:t>მიზეზების</a:t>
            </a:r>
            <a:r>
              <a:rPr lang="en-US" sz="2000" i="1" dirty="0"/>
              <a:t> </a:t>
            </a:r>
            <a:r>
              <a:rPr lang="en-US" sz="2000" i="1" dirty="0" err="1"/>
              <a:t>მიხედვით</a:t>
            </a:r>
            <a:r>
              <a:rPr lang="en-US" sz="2000" i="1" dirty="0"/>
              <a:t>. </a:t>
            </a:r>
            <a:r>
              <a:rPr lang="en-US" sz="2000" i="1" dirty="0" err="1"/>
              <a:t>ამ</a:t>
            </a:r>
            <a:r>
              <a:rPr lang="en-US" sz="2000" i="1" dirty="0"/>
              <a:t> </a:t>
            </a:r>
            <a:r>
              <a:rPr lang="en-US" sz="2000" i="1" dirty="0" err="1"/>
              <a:t>მხრივ</a:t>
            </a:r>
            <a:r>
              <a:rPr lang="en-US" sz="2000" i="1" dirty="0"/>
              <a:t> </a:t>
            </a:r>
            <a:r>
              <a:rPr lang="en-US" sz="2000" i="1" dirty="0" err="1"/>
              <a:t>დაავადებებს</a:t>
            </a:r>
            <a:r>
              <a:rPr lang="en-US" sz="2000" i="1" dirty="0"/>
              <a:t> </a:t>
            </a:r>
            <a:r>
              <a:rPr lang="en-US" sz="2000" i="1" dirty="0" err="1"/>
              <a:t>ყოფენ</a:t>
            </a:r>
            <a:r>
              <a:rPr lang="en-US" sz="2000" i="1" dirty="0"/>
              <a:t> </a:t>
            </a:r>
            <a:r>
              <a:rPr lang="en-US" sz="2000" i="1" dirty="0" err="1"/>
              <a:t>შემდეგნაირად</a:t>
            </a:r>
            <a:r>
              <a:rPr lang="en-US" sz="2000" i="1" dirty="0"/>
              <a:t>: </a:t>
            </a:r>
            <a:r>
              <a:rPr lang="en-US" sz="2000" i="1" dirty="0" err="1"/>
              <a:t>აბიოტური</a:t>
            </a:r>
            <a:r>
              <a:rPr lang="en-US" sz="2000" i="1" dirty="0"/>
              <a:t> </a:t>
            </a:r>
            <a:r>
              <a:rPr lang="en-US" sz="2000" i="1" dirty="0" err="1"/>
              <a:t>ანუ</a:t>
            </a:r>
            <a:r>
              <a:rPr lang="en-US" sz="2000" i="1" dirty="0"/>
              <a:t> </a:t>
            </a:r>
            <a:r>
              <a:rPr lang="en-US" sz="2000" i="1" dirty="0" err="1"/>
              <a:t>არაცოცხალი</a:t>
            </a:r>
            <a:r>
              <a:rPr lang="en-US" sz="2000" i="1" dirty="0"/>
              <a:t> </a:t>
            </a:r>
            <a:r>
              <a:rPr lang="en-US" sz="2000" i="1" dirty="0" err="1"/>
              <a:t>გარემო</a:t>
            </a:r>
            <a:r>
              <a:rPr lang="en-US" sz="2000" i="1" dirty="0"/>
              <a:t> </a:t>
            </a:r>
            <a:r>
              <a:rPr lang="en-US" sz="2000" i="1" dirty="0" err="1"/>
              <a:t>ფაქტორებით</a:t>
            </a:r>
            <a:r>
              <a:rPr lang="en-US" sz="2000" i="1" dirty="0"/>
              <a:t> </a:t>
            </a:r>
            <a:r>
              <a:rPr lang="en-US" sz="2000" i="1" dirty="0" err="1"/>
              <a:t>გამოწვეული</a:t>
            </a:r>
            <a:r>
              <a:rPr lang="en-US" sz="2000" i="1" dirty="0"/>
              <a:t> </a:t>
            </a:r>
            <a:r>
              <a:rPr lang="en-US" sz="2000" i="1" dirty="0" err="1"/>
              <a:t>დაავადებები</a:t>
            </a:r>
            <a:r>
              <a:rPr lang="en-US" sz="2000" i="1" dirty="0"/>
              <a:t> (</a:t>
            </a:r>
            <a:r>
              <a:rPr lang="en-US" sz="2000" i="1" dirty="0" err="1"/>
              <a:t>არაპარაზიტული</a:t>
            </a:r>
            <a:r>
              <a:rPr lang="en-US" sz="2000" i="1" dirty="0"/>
              <a:t>, </a:t>
            </a:r>
            <a:r>
              <a:rPr lang="en-US" sz="2000" i="1" dirty="0" err="1"/>
              <a:t>არაინფექციური</a:t>
            </a:r>
            <a:r>
              <a:rPr lang="en-US" sz="2000" i="1" dirty="0"/>
              <a:t> </a:t>
            </a:r>
            <a:r>
              <a:rPr lang="en-US" sz="2000" i="1" dirty="0" err="1"/>
              <a:t>დაავადებები</a:t>
            </a:r>
            <a:r>
              <a:rPr lang="en-US" sz="2000" i="1" dirty="0"/>
              <a:t>) </a:t>
            </a:r>
            <a:r>
              <a:rPr lang="en-US" sz="2000" i="1" dirty="0" err="1"/>
              <a:t>და</a:t>
            </a:r>
            <a:r>
              <a:rPr lang="en-US" sz="2000" i="1" dirty="0"/>
              <a:t> </a:t>
            </a:r>
            <a:r>
              <a:rPr lang="en-US" sz="2000" i="1" dirty="0" err="1"/>
              <a:t>ბიოტური</a:t>
            </a:r>
            <a:r>
              <a:rPr lang="en-US" sz="2000" i="1" dirty="0"/>
              <a:t> </a:t>
            </a:r>
            <a:r>
              <a:rPr lang="en-US" sz="2000" i="1" dirty="0" err="1"/>
              <a:t>ანუ</a:t>
            </a:r>
            <a:r>
              <a:rPr lang="en-US" sz="2000" i="1" dirty="0"/>
              <a:t> </a:t>
            </a:r>
            <a:r>
              <a:rPr lang="en-US" sz="2000" i="1" dirty="0" err="1"/>
              <a:t>ცოცხალი</a:t>
            </a:r>
            <a:r>
              <a:rPr lang="en-US" sz="2000" i="1" dirty="0"/>
              <a:t> </a:t>
            </a:r>
            <a:r>
              <a:rPr lang="en-US" sz="2000" i="1" dirty="0" err="1"/>
              <a:t>ფაქტორებით</a:t>
            </a:r>
            <a:r>
              <a:rPr lang="en-US" sz="2000" i="1" dirty="0"/>
              <a:t> </a:t>
            </a:r>
            <a:r>
              <a:rPr lang="en-US" sz="2000" i="1" dirty="0" err="1"/>
              <a:t>გამოწვეული</a:t>
            </a:r>
            <a:r>
              <a:rPr lang="en-US" sz="2000" i="1" dirty="0"/>
              <a:t> </a:t>
            </a:r>
            <a:r>
              <a:rPr lang="en-US" sz="2000" i="1" dirty="0" err="1"/>
              <a:t>დაავადები</a:t>
            </a:r>
            <a:r>
              <a:rPr lang="en-US" sz="2000" i="1" dirty="0"/>
              <a:t> (</a:t>
            </a:r>
            <a:r>
              <a:rPr lang="en-US" sz="2000" i="1" dirty="0" err="1"/>
              <a:t>პარაზიტული</a:t>
            </a:r>
            <a:r>
              <a:rPr lang="en-US" sz="2000" i="1" dirty="0"/>
              <a:t>, </a:t>
            </a:r>
            <a:r>
              <a:rPr lang="en-US" sz="2000" i="1" dirty="0" err="1"/>
              <a:t>ინფექციური</a:t>
            </a:r>
            <a:r>
              <a:rPr lang="en-US" sz="2000" i="1" dirty="0"/>
              <a:t> </a:t>
            </a:r>
            <a:r>
              <a:rPr lang="en-US" sz="2000" i="1" dirty="0" err="1"/>
              <a:t>დაავადებები</a:t>
            </a:r>
            <a:r>
              <a:rPr lang="en-US" sz="2000" i="1" dirty="0"/>
              <a:t>). </a:t>
            </a:r>
            <a:r>
              <a:rPr lang="en-US" sz="2000" i="1" dirty="0" err="1"/>
              <a:t>ამ</a:t>
            </a:r>
            <a:r>
              <a:rPr lang="en-US" sz="2000" i="1" dirty="0"/>
              <a:t> </a:t>
            </a:r>
            <a:r>
              <a:rPr lang="en-US" sz="2000" i="1" dirty="0" err="1"/>
              <a:t>უკანასკნელიდან</a:t>
            </a:r>
            <a:r>
              <a:rPr lang="en-US" sz="2000" i="1" dirty="0"/>
              <a:t> </a:t>
            </a:r>
            <a:r>
              <a:rPr lang="en-US" sz="2000" i="1" dirty="0" err="1"/>
              <a:t>ხშირად</a:t>
            </a:r>
            <a:r>
              <a:rPr lang="en-US" sz="2000" i="1" dirty="0"/>
              <a:t> </a:t>
            </a:r>
            <a:r>
              <a:rPr lang="en-US" sz="2000" i="1" dirty="0" err="1"/>
              <a:t>ცალკე</a:t>
            </a:r>
            <a:r>
              <a:rPr lang="en-US" sz="2000" i="1" dirty="0"/>
              <a:t> </a:t>
            </a:r>
            <a:r>
              <a:rPr lang="en-US" sz="2000" i="1" dirty="0" err="1"/>
              <a:t>ჯგუფად</a:t>
            </a:r>
            <a:r>
              <a:rPr lang="en-US" sz="2000" i="1" dirty="0"/>
              <a:t> </a:t>
            </a:r>
            <a:r>
              <a:rPr lang="en-US" sz="2000" i="1" dirty="0" err="1"/>
              <a:t>გამოყოფენ</a:t>
            </a:r>
            <a:r>
              <a:rPr lang="en-US" sz="2000" i="1" dirty="0"/>
              <a:t> </a:t>
            </a:r>
            <a:r>
              <a:rPr lang="en-US" sz="2000" i="1" dirty="0" err="1"/>
              <a:t>ვირუსულ</a:t>
            </a:r>
            <a:r>
              <a:rPr lang="en-US" sz="2000" i="1" dirty="0"/>
              <a:t> </a:t>
            </a:r>
            <a:r>
              <a:rPr lang="en-US" sz="2000" i="1" dirty="0" err="1"/>
              <a:t>და</a:t>
            </a:r>
            <a:r>
              <a:rPr lang="en-US" sz="2000" i="1" dirty="0"/>
              <a:t> </a:t>
            </a:r>
            <a:r>
              <a:rPr lang="en-US" sz="2000" i="1" dirty="0" err="1"/>
              <a:t>მიკოპლაზმურ</a:t>
            </a:r>
            <a:r>
              <a:rPr lang="en-US" sz="2000" i="1" dirty="0"/>
              <a:t> </a:t>
            </a:r>
            <a:r>
              <a:rPr lang="en-US" sz="2000" i="1" dirty="0" err="1"/>
              <a:t>დაავადებებს</a:t>
            </a:r>
            <a:r>
              <a:rPr lang="en-US" sz="2000" i="1" dirty="0"/>
              <a:t>.  </a:t>
            </a:r>
          </a:p>
        </p:txBody>
      </p:sp>
    </p:spTree>
    <p:extLst>
      <p:ext uri="{BB962C8B-B14F-4D97-AF65-F5344CB8AC3E}">
        <p14:creationId xmlns:p14="http://schemas.microsoft.com/office/powerpoint/2010/main" val="28264020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67544" y="197346"/>
            <a:ext cx="8352928" cy="5632311"/>
          </a:xfrm>
          <a:prstGeom prst="rect">
            <a:avLst/>
          </a:prstGeom>
        </p:spPr>
        <p:txBody>
          <a:bodyPr wrap="square">
            <a:spAutoFit/>
          </a:bodyPr>
          <a:lstStyle/>
          <a:p>
            <a:pPr algn="ctr"/>
            <a:endParaRPr lang="ka-GE" sz="2000" b="1" i="1" dirty="0" smtClean="0"/>
          </a:p>
          <a:p>
            <a:pPr algn="ctr"/>
            <a:endParaRPr lang="ka-GE" sz="2000" b="1" i="1" dirty="0"/>
          </a:p>
          <a:p>
            <a:pPr algn="ctr"/>
            <a:r>
              <a:rPr lang="ka-GE" sz="2000" b="1" i="1" dirty="0" smtClean="0"/>
              <a:t>დაავადების </a:t>
            </a:r>
            <a:r>
              <a:rPr lang="ka-GE" sz="2000" b="1" i="1" dirty="0"/>
              <a:t>გამომწვევი აბიოტური ფაქტორები</a:t>
            </a:r>
          </a:p>
          <a:p>
            <a:endParaRPr lang="ka-GE" sz="2000" i="1" dirty="0"/>
          </a:p>
          <a:p>
            <a:endParaRPr lang="ka-GE" sz="2000" i="1" dirty="0"/>
          </a:p>
          <a:p>
            <a:r>
              <a:rPr lang="ka-GE" sz="2000" i="1" dirty="0"/>
              <a:t>არაინფექციური ანუ არაპარაზიტული დაავადებები გამოწვეულია არაცოცხალი გარემო ფაქტორებით, რომლებიც თავის მხრივ ხუთ ჯგუფად იყოფიან: </a:t>
            </a:r>
          </a:p>
          <a:p>
            <a:r>
              <a:rPr lang="ka-GE" sz="2000" i="1" dirty="0"/>
              <a:t>1. არახელსაყრელი კლიმატური პირობებით (მაღალი ან დაბალი ტემპერატურები, სინათლის სიჭარბე ან ნაკლებობაზე, ტენის სიჭარბე ან ნაკლებობა, გვალვა, მეხი, ქარი, სეტყვა და სხვ.) გამოწვეული დაავადებები. </a:t>
            </a:r>
          </a:p>
          <a:p>
            <a:endParaRPr lang="ka-GE" sz="2000" i="1" dirty="0"/>
          </a:p>
          <a:p>
            <a:r>
              <a:rPr lang="ka-GE" sz="2000" i="1" dirty="0"/>
              <a:t>2. არახელსაყრელი ნიადაგური  ფაქტორებით გამოწვეული დაავადებები (დიდი მნიშვნელობა აქვს ნიადაგის სტრუქტურას და მის ქიმიურ შემადგენლობას), კერძოდ მიკრო და მაკროელემენტების სიჭარბეს ან ნაკლებობას). </a:t>
            </a:r>
          </a:p>
          <a:p>
            <a:endParaRPr lang="ka-GE" sz="2000" i="1" dirty="0"/>
          </a:p>
        </p:txBody>
      </p:sp>
    </p:spTree>
    <p:extLst>
      <p:ext uri="{BB962C8B-B14F-4D97-AF65-F5344CB8AC3E}">
        <p14:creationId xmlns:p14="http://schemas.microsoft.com/office/powerpoint/2010/main" val="28264020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16632"/>
            <a:ext cx="1420662" cy="5499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8344" y="116632"/>
            <a:ext cx="1305619" cy="5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07503" y="474345"/>
            <a:ext cx="8866459" cy="5324535"/>
          </a:xfrm>
          <a:prstGeom prst="rect">
            <a:avLst/>
          </a:prstGeom>
        </p:spPr>
        <p:txBody>
          <a:bodyPr wrap="square">
            <a:spAutoFit/>
          </a:bodyPr>
          <a:lstStyle/>
          <a:p>
            <a:endParaRPr lang="ka-GE" sz="2000" i="1" dirty="0" smtClean="0"/>
          </a:p>
          <a:p>
            <a:endParaRPr lang="ka-GE" sz="2000" i="1" dirty="0"/>
          </a:p>
          <a:p>
            <a:endParaRPr lang="ka-GE" sz="2000" i="1" dirty="0" smtClean="0"/>
          </a:p>
          <a:p>
            <a:r>
              <a:rPr lang="ka-GE" sz="2000" i="1" dirty="0" smtClean="0"/>
              <a:t>3</a:t>
            </a:r>
            <a:r>
              <a:rPr lang="ka-GE" sz="2000" i="1" dirty="0"/>
              <a:t>. მექანიკური დაზიანებით გამოწვეული დაავადებები (ადამიანის ან ცხოველის მიერ მცენარისათვის მიყენებული მექანიკური დაზიანება; ქარით, მეხით, სეტყვით გამოწვეული მექანიკური დაზიანება და სხვა). </a:t>
            </a:r>
          </a:p>
          <a:p>
            <a:r>
              <a:rPr lang="ka-GE" sz="2000" i="1" dirty="0"/>
              <a:t> </a:t>
            </a:r>
          </a:p>
          <a:p>
            <a:r>
              <a:rPr lang="ka-GE" sz="2000" i="1" dirty="0"/>
              <a:t>4. გარემოს გაჭუჭყიანებით (ქახნების და ავტომობილების გამონაბოლქვები, წყლის </a:t>
            </a:r>
          </a:p>
          <a:p>
            <a:r>
              <a:rPr lang="ka-GE" sz="2000" i="1" dirty="0"/>
              <a:t>დაბინძურება სარეცხი საშუალებებითა და ქარხნული ნარჩენებით, ნიადაგში ან ჰაერში,გაზის გაჟონვა, ოზონის შრის დაზიანება, რადიაციის ზრდა და ა.შ.) გამოწვეული </a:t>
            </a:r>
          </a:p>
          <a:p>
            <a:r>
              <a:rPr lang="ka-GE" sz="2000" i="1" dirty="0"/>
              <a:t>დაავადებები. </a:t>
            </a:r>
          </a:p>
          <a:p>
            <a:endParaRPr lang="ka-GE" sz="2000" i="1" dirty="0"/>
          </a:p>
          <a:p>
            <a:r>
              <a:rPr lang="ka-GE" sz="2000" i="1" dirty="0"/>
              <a:t>5. პესტიციდების (მცენარეთა დაცვის ქიმიური საშუალებები) არასწორი გამოყენებით (პრეპარატის ან მისი დოზის ან კონცენტრაციის არასწორი შერჩევა) გამოწვეული დაავადებები. </a:t>
            </a:r>
          </a:p>
        </p:txBody>
      </p:sp>
    </p:spTree>
    <p:extLst>
      <p:ext uri="{BB962C8B-B14F-4D97-AF65-F5344CB8AC3E}">
        <p14:creationId xmlns:p14="http://schemas.microsoft.com/office/powerpoint/2010/main" val="282640204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5177073</TotalTime>
  <Words>2569</Words>
  <Application>Microsoft Office PowerPoint</Application>
  <PresentationFormat>On-screen Show (4:3)</PresentationFormat>
  <Paragraphs>120</Paragraphs>
  <Slides>35</Slides>
  <Notes>30</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               lali goginava  soflis meurneobis mecnierebaTa doqtori   კენკროვანი კულტურების მცენარეთა  დაცვა </vt:lpstr>
      <vt:lpstr>               </vt:lpstr>
      <vt:lpstr>PowerPoint Presentation</vt:lpstr>
      <vt:lpstr> მწერები   მწერებზე, ისევე როგორც ყველა ცოცხალ ორგანიზმზე, გავლენას ახდენს გარემოს ფაქტორები, რომელიც ორ ძირითად ჯგუფად იყოფა: ბიოტური და აბიოტური. ბიოტურ ფაქტორებში იგულისხმება. ბუნების ცოცხალი ელემენტები (საკვები. მტაცებლები, პარაზიტები, დაავადების გამომწვევი მიკროორგანიზმები, ადამიანის მოღვაწეობა), ხოლო აბიოტურ ფაქტორებს ეკუთვნის ბუნების არაცოცხალი ელემენტები (ტემპერატურა, ტენიანობა, ნალექები, სინათლე, წნევა, ქარი, ნიადაგი და სხვ.).  განსაკუთრებული მნიშვნელობა მწერებისათვის აქვს გარემოს ტემპერატურას, რადგანაც ისინი ცივსისხლიანები არიან და არ გააჩნია სხეულის საკუთარი ტემპერატურა. არსებობენ ევრითერმული და სტენოთერმული მწერთა სახეობები. ევრითერმული ისეთი სახეობებია, რომლებიც ვითარდებიან ტემპერატურის ფართო რყევადობის პირობებში. სტენოთერმული სახეობები კი მხოლოდ განსაზღვრულ ტემპერატურულ პირობებში ვითარდებიან.  მწერების ატიური მოქმედება იწყება ჰაერის ტემპერატურის 10 გრადუსზე, რომელსაც ქვედა თერმული ზღვარი ეწოდება. ტემპერატურულ ზღვრებს, როცა მიმდინარეობს ორგანიზმის განვითარება, ეწოდება გამძლეობის ფარგლები.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Deftones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კუკური</dc:creator>
  <cp:lastModifiedBy>User</cp:lastModifiedBy>
  <cp:revision>391</cp:revision>
  <dcterms:created xsi:type="dcterms:W3CDTF">2011-10-10T17:12:57Z</dcterms:created>
  <dcterms:modified xsi:type="dcterms:W3CDTF">2017-04-18T11:12:28Z</dcterms:modified>
</cp:coreProperties>
</file>