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2"/>
  </p:notesMasterIdLst>
  <p:handoutMasterIdLst>
    <p:handoutMasterId r:id="rId63"/>
  </p:handoutMasterIdLst>
  <p:sldIdLst>
    <p:sldId id="343" r:id="rId2"/>
    <p:sldId id="301" r:id="rId3"/>
    <p:sldId id="256" r:id="rId4"/>
    <p:sldId id="345" r:id="rId5"/>
    <p:sldId id="346" r:id="rId6"/>
    <p:sldId id="348" r:id="rId7"/>
    <p:sldId id="347" r:id="rId8"/>
    <p:sldId id="349" r:id="rId9"/>
    <p:sldId id="355" r:id="rId10"/>
    <p:sldId id="344" r:id="rId11"/>
    <p:sldId id="351" r:id="rId12"/>
    <p:sldId id="350" r:id="rId13"/>
    <p:sldId id="302" r:id="rId14"/>
    <p:sldId id="352" r:id="rId15"/>
    <p:sldId id="353" r:id="rId16"/>
    <p:sldId id="354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74" r:id="rId26"/>
    <p:sldId id="376" r:id="rId27"/>
    <p:sldId id="375" r:id="rId28"/>
    <p:sldId id="377" r:id="rId29"/>
    <p:sldId id="378" r:id="rId30"/>
    <p:sldId id="364" r:id="rId31"/>
    <p:sldId id="365" r:id="rId32"/>
    <p:sldId id="366" r:id="rId33"/>
    <p:sldId id="367" r:id="rId34"/>
    <p:sldId id="368" r:id="rId35"/>
    <p:sldId id="369" r:id="rId36"/>
    <p:sldId id="370" r:id="rId37"/>
    <p:sldId id="371" r:id="rId38"/>
    <p:sldId id="372" r:id="rId39"/>
    <p:sldId id="281" r:id="rId40"/>
    <p:sldId id="276" r:id="rId41"/>
    <p:sldId id="300" r:id="rId42"/>
    <p:sldId id="305" r:id="rId43"/>
    <p:sldId id="316" r:id="rId44"/>
    <p:sldId id="321" r:id="rId45"/>
    <p:sldId id="323" r:id="rId46"/>
    <p:sldId id="325" r:id="rId47"/>
    <p:sldId id="327" r:id="rId48"/>
    <p:sldId id="329" r:id="rId49"/>
    <p:sldId id="331" r:id="rId50"/>
    <p:sldId id="333" r:id="rId51"/>
    <p:sldId id="335" r:id="rId52"/>
    <p:sldId id="279" r:id="rId53"/>
    <p:sldId id="278" r:id="rId54"/>
    <p:sldId id="280" r:id="rId55"/>
    <p:sldId id="295" r:id="rId56"/>
    <p:sldId id="298" r:id="rId57"/>
    <p:sldId id="299" r:id="rId58"/>
    <p:sldId id="266" r:id="rId59"/>
    <p:sldId id="268" r:id="rId60"/>
    <p:sldId id="340" r:id="rId61"/>
  </p:sldIdLst>
  <p:sldSz cx="9144000" cy="6858000" type="screen4x3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3399"/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>
      <p:cViewPr>
        <p:scale>
          <a:sx n="82" d="100"/>
          <a:sy n="82" d="100"/>
        </p:scale>
        <p:origin x="-984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4277823" cy="339994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94076" y="2"/>
            <a:ext cx="4277823" cy="339994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r">
              <a:defRPr sz="1200"/>
            </a:lvl1pPr>
          </a:lstStyle>
          <a:p>
            <a:fld id="{2CC0E98F-585F-4E84-ADD4-21814F4EA456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577"/>
            <a:ext cx="4277823" cy="339994"/>
          </a:xfrm>
          <a:prstGeom prst="rect">
            <a:avLst/>
          </a:prstGeom>
        </p:spPr>
        <p:txBody>
          <a:bodyPr vert="horz" lIns="92702" tIns="46351" rIns="92702" bIns="463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94076" y="6456577"/>
            <a:ext cx="4277823" cy="339994"/>
          </a:xfrm>
          <a:prstGeom prst="rect">
            <a:avLst/>
          </a:prstGeom>
        </p:spPr>
        <p:txBody>
          <a:bodyPr vert="horz" lIns="92702" tIns="46351" rIns="92702" bIns="46351" rtlCol="0" anchor="b"/>
          <a:lstStyle>
            <a:lvl1pPr algn="r">
              <a:defRPr sz="1200"/>
            </a:lvl1pPr>
          </a:lstStyle>
          <a:p>
            <a:fld id="{A6F9E1FF-E265-4074-89C6-3C4E93CE4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245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3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124" y="0"/>
            <a:ext cx="4278842" cy="339883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r">
              <a:defRPr sz="1200"/>
            </a:lvl1pPr>
          </a:lstStyle>
          <a:p>
            <a:fld id="{FE8CBF93-A2B7-429F-80B7-843E7D9EF65A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38500" y="509588"/>
            <a:ext cx="3397250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02" tIns="46351" rIns="92702" bIns="4635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6" y="3228896"/>
            <a:ext cx="7899399" cy="3058953"/>
          </a:xfrm>
          <a:prstGeom prst="rect">
            <a:avLst/>
          </a:prstGeom>
        </p:spPr>
        <p:txBody>
          <a:bodyPr vert="horz" lIns="92702" tIns="46351" rIns="92702" bIns="4635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3"/>
            <a:ext cx="4278842" cy="339883"/>
          </a:xfrm>
          <a:prstGeom prst="rect">
            <a:avLst/>
          </a:prstGeom>
        </p:spPr>
        <p:txBody>
          <a:bodyPr vert="horz" lIns="92702" tIns="46351" rIns="92702" bIns="463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124" y="6456613"/>
            <a:ext cx="4278842" cy="339883"/>
          </a:xfrm>
          <a:prstGeom prst="rect">
            <a:avLst/>
          </a:prstGeom>
        </p:spPr>
        <p:txBody>
          <a:bodyPr vert="horz" lIns="92702" tIns="46351" rIns="92702" bIns="46351" rtlCol="0" anchor="b"/>
          <a:lstStyle>
            <a:lvl1pPr algn="r">
              <a:defRPr sz="1200"/>
            </a:lvl1pPr>
          </a:lstStyle>
          <a:p>
            <a:fld id="{C70E9363-1FB4-4A5C-80D6-D400CFF5F2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270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cs typeface="Tahoma" pitchFamily="34" charset="0"/>
              </a:defRPr>
            </a:lvl1pPr>
            <a:lvl2pPr marL="753203" indent="-289693">
              <a:defRPr sz="2400">
                <a:solidFill>
                  <a:schemeClr val="tx1"/>
                </a:solidFill>
                <a:latin typeface="Times New Roman" pitchFamily="18" charset="0"/>
                <a:cs typeface="Tahoma" pitchFamily="34" charset="0"/>
              </a:defRPr>
            </a:lvl2pPr>
            <a:lvl3pPr marL="1158773" indent="-231755">
              <a:defRPr sz="2400">
                <a:solidFill>
                  <a:schemeClr val="tx1"/>
                </a:solidFill>
                <a:latin typeface="Times New Roman" pitchFamily="18" charset="0"/>
                <a:cs typeface="Tahoma" pitchFamily="34" charset="0"/>
              </a:defRPr>
            </a:lvl3pPr>
            <a:lvl4pPr marL="1622283" indent="-231755">
              <a:defRPr sz="2400">
                <a:solidFill>
                  <a:schemeClr val="tx1"/>
                </a:solidFill>
                <a:latin typeface="Times New Roman" pitchFamily="18" charset="0"/>
                <a:cs typeface="Tahoma" pitchFamily="34" charset="0"/>
              </a:defRPr>
            </a:lvl4pPr>
            <a:lvl5pPr marL="2085792" indent="-231755">
              <a:defRPr sz="2400">
                <a:solidFill>
                  <a:schemeClr val="tx1"/>
                </a:solidFill>
                <a:latin typeface="Times New Roman" pitchFamily="18" charset="0"/>
                <a:cs typeface="Tahoma" pitchFamily="34" charset="0"/>
              </a:defRPr>
            </a:lvl5pPr>
            <a:lvl6pPr marL="2549301" indent="-2317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ahoma" pitchFamily="34" charset="0"/>
              </a:defRPr>
            </a:lvl6pPr>
            <a:lvl7pPr marL="3012811" indent="-2317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ahoma" pitchFamily="34" charset="0"/>
              </a:defRPr>
            </a:lvl7pPr>
            <a:lvl8pPr marL="3476320" indent="-2317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ahoma" pitchFamily="34" charset="0"/>
              </a:defRPr>
            </a:lvl8pPr>
            <a:lvl9pPr marL="3939830" indent="-2317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ahoma" pitchFamily="34" charset="0"/>
              </a:defRPr>
            </a:lvl9pPr>
          </a:lstStyle>
          <a:p>
            <a:fld id="{700597C3-5E01-4CE8-B5A0-F73201016CCB}" type="slidenum">
              <a:rPr lang="ar-SA" altLang="he-IL" sz="1200">
                <a:latin typeface="Arial" charset="0"/>
                <a:cs typeface="Arial" charset="0"/>
              </a:rPr>
              <a:pPr/>
              <a:t>3</a:t>
            </a:fld>
            <a:endParaRPr lang="en-US" altLang="he-IL" sz="1200">
              <a:latin typeface="Arial" charset="0"/>
              <a:cs typeface="Arial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altLang="he-IL"/>
              <a:t>Сегодня мы находимся здесь для того, чтобы показать вам ясную картину того, кто мы как компания, что мы делаем</a:t>
            </a:r>
            <a:r>
              <a:rPr lang="en-US" altLang="he-IL"/>
              <a:t>, </a:t>
            </a:r>
            <a:r>
              <a:rPr lang="ru-RU" altLang="he-IL"/>
              <a:t>и почему мы это делаем</a:t>
            </a:r>
            <a:r>
              <a:rPr lang="en-US" altLang="he-IL"/>
              <a:t>. </a:t>
            </a:r>
          </a:p>
          <a:p>
            <a:pPr algn="l" rtl="0" eaLnBrk="1" hangingPunct="1"/>
            <a:endParaRPr lang="en-US" altLang="he-IL"/>
          </a:p>
          <a:p>
            <a:pPr algn="l" rtl="0" eaLnBrk="1" hangingPunct="1"/>
            <a:r>
              <a:rPr lang="ru-RU" altLang="he-IL"/>
              <a:t>Позвольте мне начать </a:t>
            </a:r>
            <a:r>
              <a:rPr lang="ru-RU" altLang="ru-RU">
                <a:cs typeface="Arial" charset="0"/>
              </a:rPr>
              <a:t>с представления некоторой современной картины и принять более широкий взгляд на ключевые глобальные тенденций</a:t>
            </a:r>
            <a:r>
              <a:rPr lang="en-US" altLang="he-IL"/>
              <a:t>. </a:t>
            </a:r>
          </a:p>
          <a:p>
            <a:pPr algn="l" rtl="0" eaLnBrk="1" hangingPunct="1"/>
            <a:endParaRPr lang="en-US" altLang="he-IL"/>
          </a:p>
        </p:txBody>
      </p:sp>
    </p:spTree>
    <p:extLst>
      <p:ext uri="{BB962C8B-B14F-4D97-AF65-F5344CB8AC3E}">
        <p14:creationId xmlns:p14="http://schemas.microsoft.com/office/powerpoint/2010/main" val="241257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2.jp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gif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4.jpg"/><Relationship Id="rId7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g"/><Relationship Id="rId4" Type="http://schemas.openxmlformats.org/officeDocument/2006/relationships/image" Target="../media/image35.jpeg"/><Relationship Id="rId9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gif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.png"/><Relationship Id="rId7" Type="http://schemas.openxmlformats.org/officeDocument/2006/relationships/image" Target="../media/image3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4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7" Type="http://schemas.openxmlformats.org/officeDocument/2006/relationships/image" Target="../media/image4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g"/><Relationship Id="rId3" Type="http://schemas.openxmlformats.org/officeDocument/2006/relationships/image" Target="../media/image4.png"/><Relationship Id="rId7" Type="http://schemas.openxmlformats.org/officeDocument/2006/relationships/image" Target="../media/image5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10" Type="http://schemas.openxmlformats.org/officeDocument/2006/relationships/image" Target="../media/image2.png"/><Relationship Id="rId4" Type="http://schemas.openxmlformats.org/officeDocument/2006/relationships/image" Target="../media/image54.jpeg"/><Relationship Id="rId9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6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gif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87.jpeg"/><Relationship Id="rId7" Type="http://schemas.openxmlformats.org/officeDocument/2006/relationships/image" Target="../media/image89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62.jpeg"/><Relationship Id="rId10" Type="http://schemas.openxmlformats.org/officeDocument/2006/relationships/image" Target="../media/image2.png"/><Relationship Id="rId4" Type="http://schemas.openxmlformats.org/officeDocument/2006/relationships/image" Target="../media/image83.jpeg"/><Relationship Id="rId9" Type="http://schemas.openxmlformats.org/officeDocument/2006/relationships/image" Target="../media/image4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1.jpeg"/><Relationship Id="rId7" Type="http://schemas.openxmlformats.org/officeDocument/2006/relationships/image" Target="../media/image4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152400"/>
            <a:ext cx="41745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a-GE" sz="2400" b="1" dirty="0">
                <a:solidFill>
                  <a:srgbClr val="0000FF"/>
                </a:solidFill>
              </a:rPr>
              <a:t>წვეთოვანი სარწყავი სისტემა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24000"/>
            <a:ext cx="8394993" cy="4572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501" y="266192"/>
            <a:ext cx="1696896" cy="1696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303" y="180037"/>
            <a:ext cx="1420491" cy="548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7104" y="15240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918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53067" y="667042"/>
            <a:ext cx="41488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მორწყვის თანაბრონა 80-90%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63" y="1474004"/>
            <a:ext cx="8021673" cy="4357473"/>
          </a:xfrm>
          <a:prstGeom prst="rect">
            <a:avLst/>
          </a:prstGeom>
        </p:spPr>
      </p:pic>
      <p:sp useBgFill="1">
        <p:nvSpPr>
          <p:cNvPr id="7" name="TextBox 6"/>
          <p:cNvSpPr txBox="1"/>
          <p:nvPr/>
        </p:nvSpPr>
        <p:spPr>
          <a:xfrm>
            <a:off x="1278542" y="5029409"/>
            <a:ext cx="2830833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a-GE" dirty="0"/>
              <a:t>წნევის კომპენსირებადი</a:t>
            </a:r>
            <a:endParaRPr lang="en-US" dirty="0"/>
          </a:p>
        </p:txBody>
      </p:sp>
      <p:sp useBgFill="1">
        <p:nvSpPr>
          <p:cNvPr id="8" name="TextBox 7"/>
          <p:cNvSpPr txBox="1"/>
          <p:nvPr/>
        </p:nvSpPr>
        <p:spPr>
          <a:xfrm>
            <a:off x="4781591" y="5029409"/>
            <a:ext cx="354179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a-GE" dirty="0"/>
              <a:t>არა წნევის კომპენსირებადი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281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22938" y="896099"/>
            <a:ext cx="41488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მორწყვის თანაბრონა 80-90%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096428"/>
            <a:ext cx="4731990" cy="40590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990" y="2096428"/>
            <a:ext cx="3267075" cy="40590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2000" y="1450097"/>
            <a:ext cx="76626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>
                <a:solidFill>
                  <a:srgbClr val="002060"/>
                </a:solidFill>
              </a:rPr>
              <a:t>მცენარისათვის ჭარბი ან ნაკლები წყლის მიწოდების თავიდან აცილება</a:t>
            </a:r>
          </a:p>
          <a:p>
            <a:endParaRPr lang="en-US" dirty="0"/>
          </a:p>
        </p:txBody>
      </p:sp>
      <p:sp useBgFill="1">
        <p:nvSpPr>
          <p:cNvPr id="8" name="TextBox 7"/>
          <p:cNvSpPr txBox="1"/>
          <p:nvPr/>
        </p:nvSpPr>
        <p:spPr>
          <a:xfrm>
            <a:off x="762000" y="5502301"/>
            <a:ext cx="5005930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a-GE" dirty="0"/>
              <a:t>წყალი ვერ მოიცავს მთლიან ფესვთა სისტემას</a:t>
            </a:r>
          </a:p>
          <a:p>
            <a:endParaRPr lang="ka-GE" dirty="0"/>
          </a:p>
        </p:txBody>
      </p:sp>
      <p:sp useBgFill="1">
        <p:nvSpPr>
          <p:cNvPr id="9" name="TextBox 8"/>
          <p:cNvSpPr txBox="1"/>
          <p:nvPr/>
        </p:nvSpPr>
        <p:spPr>
          <a:xfrm>
            <a:off x="6013015" y="5502301"/>
            <a:ext cx="2502965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a-GE" dirty="0"/>
              <a:t>ჭარბი მორწყვა - წყლის ჩადინება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817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208" y="1562146"/>
            <a:ext cx="8534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000" dirty="0">
                <a:solidFill>
                  <a:srgbClr val="002060"/>
                </a:solidFill>
              </a:rPr>
              <a:t>მცენარისათვის ჭარბი ან ნაკლები წყლის მიწოდების თავიდან აცილება</a:t>
            </a:r>
          </a:p>
          <a:p>
            <a:endParaRPr lang="ka-GE" sz="2000" dirty="0">
              <a:solidFill>
                <a:srgbClr val="002060"/>
              </a:solidFill>
            </a:endParaRPr>
          </a:p>
          <a:p>
            <a:r>
              <a:rPr lang="ka-GE" sz="2000" dirty="0"/>
              <a:t>შედეგი:</a:t>
            </a:r>
            <a:endParaRPr lang="en-US" sz="2000" dirty="0"/>
          </a:p>
          <a:p>
            <a:endParaRPr lang="ka-GE" sz="2000" dirty="0"/>
          </a:p>
          <a:p>
            <a:r>
              <a:rPr lang="ka-GE" sz="2000" dirty="0"/>
              <a:t>თანაბრად განვითარებული მცენარეები რიგებში.</a:t>
            </a:r>
          </a:p>
          <a:p>
            <a:endParaRPr lang="ka-GE" sz="2000" dirty="0"/>
          </a:p>
          <a:p>
            <a:r>
              <a:rPr lang="ka-GE" sz="2000" dirty="0"/>
              <a:t>ერთგვაროვანი, თანაბრად ხარისხიანი მოსავალი.</a:t>
            </a:r>
          </a:p>
          <a:p>
            <a:endParaRPr lang="ka-GE" sz="2000" dirty="0"/>
          </a:p>
          <a:p>
            <a:r>
              <a:rPr lang="ka-GE" sz="2000" dirty="0"/>
              <a:t>საერთო ჯამში მოსავლის ზრდის სტიმულირება.</a:t>
            </a:r>
          </a:p>
        </p:txBody>
      </p:sp>
      <p:sp>
        <p:nvSpPr>
          <p:cNvPr id="3" name="Rectangle 2"/>
          <p:cNvSpPr/>
          <p:nvPr/>
        </p:nvSpPr>
        <p:spPr>
          <a:xfrm>
            <a:off x="2430793" y="990600"/>
            <a:ext cx="41488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მორწყვის თანაბრონა 80-90%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08" y="4429157"/>
            <a:ext cx="2934860" cy="22011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807" y="4429157"/>
            <a:ext cx="1829121" cy="22011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189" y="4429157"/>
            <a:ext cx="3080497" cy="22011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50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34479" y="1394434"/>
            <a:ext cx="8153400" cy="271462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45720" indent="0">
              <a:buNone/>
              <a:defRPr/>
            </a:pPr>
            <a:r>
              <a:rPr lang="ka-GE" sz="2000" b="1" dirty="0"/>
              <a:t> ჭარბი წყლით გამოწვეული შედეგები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ka-GE" sz="2000" dirty="0"/>
              <a:t>ფოთლების დახვევა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ka-GE" sz="2000" dirty="0"/>
              <a:t>მეჩხერი ფესვები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ka-GE" sz="2000" dirty="0"/>
              <a:t>ზედაპირული აპკის წარმოქმნა და ჰაერის მიწოდების შემცირება ფესვთა სისტემაში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ka-GE" sz="2000" dirty="0"/>
              <a:t>მორწყვის შემდგომ ნიადაგში ბზარების გაჩენა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ka-GE" sz="2000" dirty="0"/>
              <a:t>ფესვთა სისტემის დაზიანება</a:t>
            </a:r>
            <a:endParaRPr lang="en-US" sz="20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ka-GE" sz="2000" dirty="0"/>
              <a:t>მცირე და დაზიანებული ნაყოფი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ka-GE" dirty="0"/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ka-GE" dirty="0"/>
          </a:p>
          <a:p>
            <a:pPr>
              <a:defRPr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t="13244" r="37989" b="21840"/>
          <a:stretch/>
        </p:blipFill>
        <p:spPr>
          <a:xfrm>
            <a:off x="712698" y="4419600"/>
            <a:ext cx="3518661" cy="2223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903641" y="332727"/>
            <a:ext cx="52950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ნიადაგის სტრუქტურის შენარჩუნება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40" y="3516780"/>
            <a:ext cx="3886200" cy="3124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346" y="984859"/>
            <a:ext cx="1345994" cy="12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259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33600" y="1219200"/>
            <a:ext cx="52950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ნიადაგის სტრუქტურის შენარჩუნება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719" y="2133600"/>
            <a:ext cx="5638800" cy="4489490"/>
          </a:xfrm>
          <a:prstGeom prst="rect">
            <a:avLst/>
          </a:prstGeom>
        </p:spPr>
      </p:pic>
      <p:sp useBgFill="1">
        <p:nvSpPr>
          <p:cNvPr id="5" name="TextBox 4"/>
          <p:cNvSpPr txBox="1"/>
          <p:nvPr/>
        </p:nvSpPr>
        <p:spPr>
          <a:xfrm>
            <a:off x="2894224" y="5334000"/>
            <a:ext cx="3773790" cy="646331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ka-GE" dirty="0"/>
              <a:t>          ჰაერაციის მნიშვნელობა        </a:t>
            </a:r>
          </a:p>
          <a:p>
            <a:r>
              <a:rPr lang="ka-GE" dirty="0"/>
              <a:t>        ფესვისთვთა სისტემისთვის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017" y="-96105"/>
            <a:ext cx="1345994" cy="12074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428" y="193821"/>
            <a:ext cx="1420491" cy="5486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29" y="166184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435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7873" y="669427"/>
            <a:ext cx="27703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ნაკლები სარეველა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295400"/>
            <a:ext cx="81868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რიგთაშორისების მოურწყავობა ზღუდავს/არ უწყობს ხელს სარეველების </a:t>
            </a:r>
          </a:p>
          <a:p>
            <a:r>
              <a:rPr lang="ka-GE" dirty="0"/>
              <a:t>გავრცელებას.</a:t>
            </a:r>
          </a:p>
          <a:p>
            <a:endParaRPr lang="ka-GE" dirty="0"/>
          </a:p>
          <a:p>
            <a:r>
              <a:rPr lang="ka-GE" dirty="0"/>
              <a:t>მცენარის ძირში კი თვითონ ვარჯის ჩრდილი უზღუდავს გარკვეულწილად </a:t>
            </a:r>
          </a:p>
          <a:p>
            <a:r>
              <a:rPr lang="ka-GE" dirty="0"/>
              <a:t>განვითარების პირობებს.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381" y="2895600"/>
            <a:ext cx="5911948" cy="38058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2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33600" y="304800"/>
            <a:ext cx="46249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ნაკლები სოკოვანი დაავადებები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57" y="3102805"/>
            <a:ext cx="3752850" cy="3752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44053" y="853051"/>
            <a:ext cx="573105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მიწის ზედაპირი მინიმალურადაა დასველებეული</a:t>
            </a:r>
          </a:p>
          <a:p>
            <a:endParaRPr lang="ka-GE" dirty="0"/>
          </a:p>
          <a:p>
            <a:r>
              <a:rPr lang="ka-GE" dirty="0"/>
              <a:t>შედეგი: </a:t>
            </a:r>
          </a:p>
          <a:p>
            <a:endParaRPr lang="ka-GE" dirty="0"/>
          </a:p>
          <a:p>
            <a:r>
              <a:rPr lang="ka-GE" dirty="0"/>
              <a:t>ნაკლები აორთქლება</a:t>
            </a:r>
          </a:p>
          <a:p>
            <a:endParaRPr lang="ka-GE" dirty="0"/>
          </a:p>
          <a:p>
            <a:r>
              <a:rPr lang="ka-GE" dirty="0"/>
              <a:t>ნაკლები რისკი სოკოვანი დაავადებების გამოწვევისა</a:t>
            </a:r>
          </a:p>
        </p:txBody>
      </p:sp>
      <p:sp>
        <p:nvSpPr>
          <p:cNvPr id="2" name="Arrow: Down 1"/>
          <p:cNvSpPr/>
          <p:nvPr/>
        </p:nvSpPr>
        <p:spPr>
          <a:xfrm>
            <a:off x="6034684" y="5179255"/>
            <a:ext cx="1447800" cy="1676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551890" y="4809923"/>
            <a:ext cx="4559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ცხელ ამინდში მოეწყვა - ნაკლები სტრესი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484" y="787342"/>
            <a:ext cx="1345994" cy="12074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391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8800" y="1036616"/>
            <a:ext cx="5780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ცხელ ამინდში მორწყვის შესაძლებლობა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3657600"/>
            <a:ext cx="3137681" cy="25938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4223" y="1524595"/>
            <a:ext cx="783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ცხელ ამინდში მორწყვა - მინიმალური რისკი დაავადებების გამოწვევისა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91139"/>
            <a:ext cx="5086837" cy="33064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611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990600"/>
            <a:ext cx="5960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სასუქის ეკონომია და თანაბარი მიწოდება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948" y="1469850"/>
            <a:ext cx="2971800" cy="489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27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1447800"/>
            <a:ext cx="58160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ხარისხიანი და ერთგვაროვანი მოსავალი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43575" y="2208739"/>
            <a:ext cx="40463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მოსავლის ზრდა 50-60%-ით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575" y="3131345"/>
            <a:ext cx="50802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მინიმალური საოპერაციო ხარჯები: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38593" y="3886200"/>
            <a:ext cx="689163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0000FF"/>
                </a:solidFill>
              </a:rPr>
              <a:t>ნაკლები მუშა ხელი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ka-GE" sz="2400" b="1" dirty="0">
              <a:solidFill>
                <a:srgbClr val="0000F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0000FF"/>
                </a:solidFill>
              </a:rPr>
              <a:t>ნაკლები ენერგო დანახარჯი (ტუმბო 1-2 ბარი)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ka-GE" sz="2400" b="1" dirty="0">
              <a:solidFill>
                <a:srgbClr val="0000F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0000FF"/>
                </a:solidFill>
              </a:rPr>
              <a:t>ნაკლები ინვესტიცია (მილების დიამეტრი)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07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898391" y="554050"/>
            <a:ext cx="5334000" cy="114390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lnSpc>
                <a:spcPts val="40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a-GE" altLang="he-IL" sz="2800" b="1" dirty="0">
                <a:solidFill>
                  <a:srgbClr val="0000FF"/>
                </a:solidFill>
                <a:latin typeface="Arial Narrow" pitchFamily="34" charset="0"/>
              </a:rPr>
              <a:t>უხვი და ხარიხიანი მოსავალი მინიმალური </a:t>
            </a:r>
            <a:r>
              <a:rPr lang="en-US" altLang="he-IL" sz="28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ka-GE" altLang="he-IL" sz="2800" b="1" dirty="0">
                <a:solidFill>
                  <a:srgbClr val="0000FF"/>
                </a:solidFill>
                <a:latin typeface="Arial Narrow" pitchFamily="34" charset="0"/>
              </a:rPr>
              <a:t>დანახარჯით</a:t>
            </a:r>
            <a:endParaRPr lang="ru-RU" altLang="he-IL" sz="2800" b="1" dirty="0">
              <a:solidFill>
                <a:srgbClr val="0000FF"/>
              </a:solidFill>
              <a:latin typeface="Arial Narrow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956" y="286188"/>
            <a:ext cx="1549100" cy="576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216" y="1997612"/>
            <a:ext cx="3200400" cy="21034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4244348"/>
            <a:ext cx="3200400" cy="21293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216" y="4237189"/>
            <a:ext cx="3190414" cy="213649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043410"/>
            <a:ext cx="3200400" cy="20847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109" y="862513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2286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12954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5000" y="2438400"/>
            <a:ext cx="5517857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წყლის წყარო (დებეტი)</a:t>
            </a:r>
          </a:p>
          <a:p>
            <a:endParaRPr lang="ka-GE" b="1" dirty="0">
              <a:solidFill>
                <a:srgbClr val="FF33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ტუმბო</a:t>
            </a:r>
          </a:p>
          <a:p>
            <a:endParaRPr lang="ka-GE" b="1" dirty="0">
              <a:solidFill>
                <a:srgbClr val="FF33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ფილტრაცია</a:t>
            </a:r>
          </a:p>
          <a:p>
            <a:endParaRPr lang="ka-GE" b="1" dirty="0">
              <a:solidFill>
                <a:srgbClr val="FF33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სასუქის შემრევი</a:t>
            </a:r>
          </a:p>
          <a:p>
            <a:endParaRPr lang="ka-GE" b="1" dirty="0">
              <a:solidFill>
                <a:srgbClr val="FF33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მაგისტრალური და ქვე მაგისტრალური მილები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ka-GE" b="1" dirty="0">
              <a:solidFill>
                <a:srgbClr val="FF33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წვეთოვანი მილები</a:t>
            </a:r>
            <a:endParaRPr lang="en-US" b="1" dirty="0">
              <a:solidFill>
                <a:srgbClr val="FF33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206" y="90988"/>
            <a:ext cx="1345994" cy="12074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509" y="489024"/>
            <a:ext cx="1420491" cy="548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335" y="392721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3142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9400" y="1694740"/>
            <a:ext cx="37208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dirty="0">
                <a:solidFill>
                  <a:srgbClr val="FF3300"/>
                </a:solidFill>
              </a:rPr>
              <a:t>წყლის წყარო (დებეტი)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31225" y="2183368"/>
            <a:ext cx="7151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დებეტი მ3/სთ - ძირითადი პარამეტრი რაც განსაზღვრავს პროექტს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183" y="2971800"/>
            <a:ext cx="5105400" cy="33974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438400" y="8382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050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4600" y="11430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36275" y="1981200"/>
            <a:ext cx="1462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ტუმბო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206262"/>
            <a:ext cx="4051495" cy="2971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217985"/>
            <a:ext cx="3720905" cy="29718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602" y="120025"/>
            <a:ext cx="1345994" cy="12074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430011"/>
            <a:ext cx="1420491" cy="5486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3596" y="462836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3597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05" y="2057400"/>
            <a:ext cx="8001000" cy="46482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27205" y="8382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60075" y="1447800"/>
            <a:ext cx="1462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ტუმბო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254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262" y="3334755"/>
            <a:ext cx="2065606" cy="26252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25" y="4534298"/>
            <a:ext cx="1535340" cy="14256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4591091"/>
            <a:ext cx="1597327" cy="13688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18" y="1840173"/>
            <a:ext cx="3183558" cy="23622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438400" y="2286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16065" y="988367"/>
            <a:ext cx="2175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ფილტრაცია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732" y="1836656"/>
            <a:ext cx="1432823" cy="191610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514" y="846317"/>
            <a:ext cx="1345994" cy="12074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801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2286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16065" y="988367"/>
            <a:ext cx="2175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ფილტრაცია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514" y="846317"/>
            <a:ext cx="1345994" cy="12074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905000"/>
            <a:ext cx="4836248" cy="39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99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38400" y="2286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16065" y="988367"/>
            <a:ext cx="2175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ფილტრაცია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514" y="846317"/>
            <a:ext cx="1345994" cy="12074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205" y="2438400"/>
            <a:ext cx="3810000" cy="3810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403407" y="1976735"/>
            <a:ext cx="2282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b="1" dirty="0"/>
              <a:t>ეკრანული ფილტრი</a:t>
            </a:r>
          </a:p>
        </p:txBody>
      </p:sp>
    </p:spTree>
    <p:extLst>
      <p:ext uri="{BB962C8B-B14F-4D97-AF65-F5344CB8AC3E}">
        <p14:creationId xmlns:p14="http://schemas.microsoft.com/office/powerpoint/2010/main" val="4023626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2286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16065" y="988367"/>
            <a:ext cx="2175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ფილტრაცია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514" y="846317"/>
            <a:ext cx="1345994" cy="12074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80" y="2331079"/>
            <a:ext cx="2971800" cy="29718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1976373"/>
            <a:ext cx="4838483" cy="4335281"/>
          </a:xfrm>
          <a:prstGeom prst="rect">
            <a:avLst/>
          </a:prstGeom>
        </p:spPr>
      </p:pic>
      <p:sp useBgFill="1">
        <p:nvSpPr>
          <p:cNvPr id="13" name="TextBox 12"/>
          <p:cNvSpPr txBox="1"/>
          <p:nvPr/>
        </p:nvSpPr>
        <p:spPr>
          <a:xfrm>
            <a:off x="6858006" y="3863498"/>
            <a:ext cx="1714277" cy="338554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r>
              <a:rPr lang="ka-GE" sz="1600" dirty="0"/>
              <a:t>ჭუჭყიანი</a:t>
            </a:r>
            <a:endParaRPr lang="en-US" sz="1600" dirty="0"/>
          </a:p>
        </p:txBody>
      </p:sp>
      <p:sp useBgFill="1">
        <p:nvSpPr>
          <p:cNvPr id="14" name="TextBox 13"/>
          <p:cNvSpPr txBox="1"/>
          <p:nvPr/>
        </p:nvSpPr>
        <p:spPr>
          <a:xfrm>
            <a:off x="6858006" y="4322124"/>
            <a:ext cx="1717163" cy="338554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r>
              <a:rPr lang="ka-GE" sz="1600" dirty="0"/>
              <a:t>გაფილტრული</a:t>
            </a:r>
            <a:endParaRPr lang="en-US" sz="1600" dirty="0"/>
          </a:p>
        </p:txBody>
      </p:sp>
      <p:sp useBgFill="1">
        <p:nvSpPr>
          <p:cNvPr id="15" name="TextBox 14"/>
          <p:cNvSpPr txBox="1"/>
          <p:nvPr/>
        </p:nvSpPr>
        <p:spPr>
          <a:xfrm>
            <a:off x="6855120" y="4716932"/>
            <a:ext cx="1717163" cy="584775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r>
              <a:rPr lang="ka-GE" sz="1600" dirty="0"/>
              <a:t>დისკური ფირფიტები</a:t>
            </a:r>
            <a:endParaRPr lang="en-US" sz="1600" dirty="0"/>
          </a:p>
        </p:txBody>
      </p:sp>
      <p:sp useBgFill="1">
        <p:nvSpPr>
          <p:cNvPr id="16" name="TextBox 15"/>
          <p:cNvSpPr txBox="1"/>
          <p:nvPr/>
        </p:nvSpPr>
        <p:spPr>
          <a:xfrm>
            <a:off x="4038392" y="2053746"/>
            <a:ext cx="2706537" cy="369332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r>
              <a:rPr lang="ka-GE" dirty="0"/>
              <a:t>გაფილტვრის პროცესი</a:t>
            </a:r>
            <a:endParaRPr lang="en-US" dirty="0"/>
          </a:p>
        </p:txBody>
      </p:sp>
      <p:sp useBgFill="1">
        <p:nvSpPr>
          <p:cNvPr id="17" name="TextBox 16"/>
          <p:cNvSpPr txBox="1"/>
          <p:nvPr/>
        </p:nvSpPr>
        <p:spPr>
          <a:xfrm>
            <a:off x="801449" y="1961747"/>
            <a:ext cx="2209994" cy="369332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r>
              <a:rPr lang="ka-GE" dirty="0"/>
              <a:t>დისკური ფილტრი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94" y="5301707"/>
            <a:ext cx="1535340" cy="142567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665" y="5301707"/>
            <a:ext cx="1597327" cy="136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4030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2286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00400" y="757534"/>
            <a:ext cx="2175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ფილტრაცია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285" y="1748134"/>
            <a:ext cx="3342939" cy="50144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48134"/>
            <a:ext cx="4489685" cy="35532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58415" y="1360547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ჰიდროციკლონი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7231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2286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00400" y="757534"/>
            <a:ext cx="2175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ფილტრაცია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00400" y="1387734"/>
            <a:ext cx="2534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ფიტრების კომბინაცია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07" y="2286000"/>
            <a:ext cx="3840000" cy="3048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011" y="2286000"/>
            <a:ext cx="457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956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0078" y="277617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000" b="1" dirty="0">
                <a:solidFill>
                  <a:srgbClr val="7030A0"/>
                </a:solidFill>
              </a:rPr>
              <a:t>წვეთოვანი სისტემის უპირატესობები</a:t>
            </a:r>
            <a:endParaRPr lang="en-US" sz="20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5748" y="1219200"/>
            <a:ext cx="523562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b="1" dirty="0"/>
              <a:t>წყლის ეკონომია</a:t>
            </a:r>
          </a:p>
          <a:p>
            <a:endParaRPr lang="en-US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b="1" dirty="0"/>
              <a:t>მორწყვის თანაბრობა 80-90%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ka-G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b="1" dirty="0"/>
              <a:t>ნიადაგის სტრუქტურის შენარჩუნება</a:t>
            </a:r>
          </a:p>
          <a:p>
            <a:endParaRPr lang="ka-G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b="1" dirty="0"/>
              <a:t>ნაკლები სარეველა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ka-G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b="1" dirty="0"/>
              <a:t>ნალები სოკოვანი დაავადებები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ka-G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b="1" dirty="0"/>
              <a:t>ცხელ ამინდში მორწყვის შესაძლებლობა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ka-G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b="1" dirty="0"/>
              <a:t>სასუქის ეკონომია და თანაბარი მიწოდება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ka-G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b="1" dirty="0"/>
              <a:t>ხარისხიანი და ერთგვაროვანი მოსავალი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ka-G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b="1" dirty="0"/>
              <a:t>მოსავლის ზრდა 50%-მდე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ka-G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a-GE" b="1" dirty="0"/>
              <a:t>მინიმალური საოპერაციო ხარჯები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288" y="890150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61710"/>
      </p:ext>
    </p:extLst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62200" y="13716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39865" y="2131367"/>
            <a:ext cx="2771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სასუქის შემრევი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501683"/>
            <a:ext cx="2439737" cy="304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" y="3501683"/>
            <a:ext cx="2501323" cy="19856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030" y="3501683"/>
            <a:ext cx="2381582" cy="238158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324600" y="313235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დოზატრონი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591109" y="3132351"/>
            <a:ext cx="1869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შემრევი ავზი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54491" y="3132351"/>
            <a:ext cx="16401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ინჟექტორი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4973"/>
            <a:ext cx="1345994" cy="120742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411" y="414899"/>
            <a:ext cx="1420491" cy="54868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16212" y="387262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5989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33600"/>
            <a:ext cx="7543800" cy="4267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38400" y="2286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16065" y="988367"/>
            <a:ext cx="2771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სასუქის შემრევი</a:t>
            </a:r>
          </a:p>
        </p:txBody>
      </p:sp>
      <p:sp>
        <p:nvSpPr>
          <p:cNvPr id="8" name="Rectangle 7"/>
          <p:cNvSpPr/>
          <p:nvPr/>
        </p:nvSpPr>
        <p:spPr>
          <a:xfrm>
            <a:off x="3671108" y="1764268"/>
            <a:ext cx="16401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ინჟექტორი</a:t>
            </a:r>
          </a:p>
        </p:txBody>
      </p:sp>
      <p:sp useBgFill="1">
        <p:nvSpPr>
          <p:cNvPr id="9" name="TextBox 8"/>
          <p:cNvSpPr txBox="1"/>
          <p:nvPr/>
        </p:nvSpPr>
        <p:spPr>
          <a:xfrm>
            <a:off x="5311301" y="5562600"/>
            <a:ext cx="1598515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ka-GE" dirty="0"/>
              <a:t>სასუქის ავზი</a:t>
            </a:r>
            <a:endParaRPr lang="en-US" dirty="0"/>
          </a:p>
        </p:txBody>
      </p:sp>
      <p:sp useBgFill="1">
        <p:nvSpPr>
          <p:cNvPr id="11" name="TextBox 10"/>
          <p:cNvSpPr txBox="1"/>
          <p:nvPr/>
        </p:nvSpPr>
        <p:spPr>
          <a:xfrm>
            <a:off x="3156226" y="3294102"/>
            <a:ext cx="1372492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ka-GE" dirty="0"/>
              <a:t>ინჟექტორი</a:t>
            </a:r>
            <a:endParaRPr lang="en-US" dirty="0"/>
          </a:p>
        </p:txBody>
      </p:sp>
      <p:sp useBgFill="1">
        <p:nvSpPr>
          <p:cNvPr id="12" name="TextBox 11"/>
          <p:cNvSpPr txBox="1"/>
          <p:nvPr/>
        </p:nvSpPr>
        <p:spPr>
          <a:xfrm>
            <a:off x="838200" y="2956953"/>
            <a:ext cx="857927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ka-GE" dirty="0"/>
              <a:t>წყალი</a:t>
            </a:r>
            <a:endParaRPr lang="en-US" dirty="0"/>
          </a:p>
        </p:txBody>
      </p:sp>
      <p:sp useBgFill="1">
        <p:nvSpPr>
          <p:cNvPr id="13" name="TextBox 12"/>
          <p:cNvSpPr txBox="1"/>
          <p:nvPr/>
        </p:nvSpPr>
        <p:spPr>
          <a:xfrm>
            <a:off x="7227517" y="2806284"/>
            <a:ext cx="1154483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ka-GE" dirty="0"/>
              <a:t>ფილტრი</a:t>
            </a:r>
            <a:endParaRPr lang="en-US" dirty="0"/>
          </a:p>
        </p:txBody>
      </p:sp>
      <p:sp useBgFill="1">
        <p:nvSpPr>
          <p:cNvPr id="14" name="TextBox 13"/>
          <p:cNvSpPr txBox="1"/>
          <p:nvPr/>
        </p:nvSpPr>
        <p:spPr>
          <a:xfrm>
            <a:off x="3388661" y="2203103"/>
            <a:ext cx="907621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ka-GE" dirty="0"/>
              <a:t>ონკანი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929" y="705613"/>
            <a:ext cx="1345994" cy="120742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6936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2286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16065" y="988367"/>
            <a:ext cx="2771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სასუქის შემრევი</a:t>
            </a:r>
          </a:p>
        </p:txBody>
      </p:sp>
      <p:sp>
        <p:nvSpPr>
          <p:cNvPr id="6" name="Rectangle 5"/>
          <p:cNvSpPr/>
          <p:nvPr/>
        </p:nvSpPr>
        <p:spPr>
          <a:xfrm>
            <a:off x="3112462" y="1747269"/>
            <a:ext cx="27574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სასუქის შემრევი ავზი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116601"/>
            <a:ext cx="4973569" cy="4211386"/>
          </a:xfrm>
          <a:prstGeom prst="rect">
            <a:avLst/>
          </a:prstGeom>
        </p:spPr>
      </p:pic>
      <p:sp useBgFill="1">
        <p:nvSpPr>
          <p:cNvPr id="12" name="TextBox 11"/>
          <p:cNvSpPr txBox="1"/>
          <p:nvPr/>
        </p:nvSpPr>
        <p:spPr>
          <a:xfrm>
            <a:off x="4207838" y="3039931"/>
            <a:ext cx="825091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ka-GE" dirty="0"/>
              <a:t>  ავზი</a:t>
            </a:r>
          </a:p>
        </p:txBody>
      </p:sp>
      <p:sp useBgFill="1">
        <p:nvSpPr>
          <p:cNvPr id="13" name="TextBox 12"/>
          <p:cNvSpPr txBox="1"/>
          <p:nvPr/>
        </p:nvSpPr>
        <p:spPr>
          <a:xfrm>
            <a:off x="6122519" y="2116601"/>
            <a:ext cx="1440433" cy="92333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ka-GE" dirty="0"/>
              <a:t>სასუქის </a:t>
            </a:r>
          </a:p>
          <a:p>
            <a:r>
              <a:rPr lang="ka-GE" dirty="0"/>
              <a:t>შემრევი</a:t>
            </a:r>
          </a:p>
          <a:p>
            <a:r>
              <a:rPr lang="ka-GE" dirty="0"/>
              <a:t>ავზი</a:t>
            </a:r>
          </a:p>
        </p:txBody>
      </p:sp>
      <p:sp useBgFill="1">
        <p:nvSpPr>
          <p:cNvPr id="14" name="TextBox 13"/>
          <p:cNvSpPr txBox="1"/>
          <p:nvPr/>
        </p:nvSpPr>
        <p:spPr>
          <a:xfrm>
            <a:off x="5407765" y="5825252"/>
            <a:ext cx="215518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a-GE" dirty="0"/>
              <a:t>ძირითადი მილი</a:t>
            </a:r>
          </a:p>
        </p:txBody>
      </p:sp>
      <p:sp useBgFill="1">
        <p:nvSpPr>
          <p:cNvPr id="15" name="TextBox 14"/>
          <p:cNvSpPr txBox="1"/>
          <p:nvPr/>
        </p:nvSpPr>
        <p:spPr>
          <a:xfrm>
            <a:off x="6182972" y="4421963"/>
            <a:ext cx="2527329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ka-GE" dirty="0"/>
              <a:t>გამომსვლელი ონკანი</a:t>
            </a:r>
          </a:p>
        </p:txBody>
      </p:sp>
      <p:sp useBgFill="1">
        <p:nvSpPr>
          <p:cNvPr id="16" name="TextBox 15"/>
          <p:cNvSpPr txBox="1"/>
          <p:nvPr/>
        </p:nvSpPr>
        <p:spPr>
          <a:xfrm>
            <a:off x="6258487" y="5137089"/>
            <a:ext cx="1697363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ka-GE" dirty="0"/>
              <a:t>მანომეტრი</a:t>
            </a:r>
          </a:p>
        </p:txBody>
      </p:sp>
      <p:sp useBgFill="1">
        <p:nvSpPr>
          <p:cNvPr id="17" name="TextBox 16"/>
          <p:cNvSpPr txBox="1"/>
          <p:nvPr/>
        </p:nvSpPr>
        <p:spPr>
          <a:xfrm>
            <a:off x="578824" y="4586879"/>
            <a:ext cx="2194134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ka-GE" dirty="0"/>
              <a:t>შემსვლელი ონკანი</a:t>
            </a:r>
          </a:p>
        </p:txBody>
      </p:sp>
      <p:sp useBgFill="1">
        <p:nvSpPr>
          <p:cNvPr id="18" name="TextBox 17"/>
          <p:cNvSpPr txBox="1"/>
          <p:nvPr/>
        </p:nvSpPr>
        <p:spPr>
          <a:xfrm>
            <a:off x="1402083" y="5066687"/>
            <a:ext cx="1463025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ka-GE" dirty="0"/>
              <a:t>მანომეტრი</a:t>
            </a:r>
          </a:p>
        </p:txBody>
      </p:sp>
      <p:sp useBgFill="1">
        <p:nvSpPr>
          <p:cNvPr id="19" name="TextBox 18"/>
          <p:cNvSpPr txBox="1"/>
          <p:nvPr/>
        </p:nvSpPr>
        <p:spPr>
          <a:xfrm>
            <a:off x="1881029" y="5937299"/>
            <a:ext cx="1849311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a-GE" dirty="0"/>
              <a:t>უკუსარქველი</a:t>
            </a:r>
          </a:p>
        </p:txBody>
      </p:sp>
      <p:sp useBgFill="1">
        <p:nvSpPr>
          <p:cNvPr id="20" name="TextBox 19"/>
          <p:cNvSpPr txBox="1"/>
          <p:nvPr/>
        </p:nvSpPr>
        <p:spPr>
          <a:xfrm>
            <a:off x="3874256" y="5982515"/>
            <a:ext cx="1435691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a-GE" dirty="0"/>
              <a:t>ძირითადი</a:t>
            </a:r>
          </a:p>
          <a:p>
            <a:r>
              <a:rPr lang="ka-GE" dirty="0"/>
              <a:t>ონკანი</a:t>
            </a:r>
          </a:p>
        </p:txBody>
      </p:sp>
      <p:sp useBgFill="1">
        <p:nvSpPr>
          <p:cNvPr id="21" name="TextBox 20"/>
          <p:cNvSpPr txBox="1"/>
          <p:nvPr/>
        </p:nvSpPr>
        <p:spPr>
          <a:xfrm>
            <a:off x="1156446" y="3371463"/>
            <a:ext cx="1597753" cy="6463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ka-GE" dirty="0"/>
              <a:t>     სასუქი</a:t>
            </a:r>
          </a:p>
          <a:p>
            <a:endParaRPr lang="ka-GE" dirty="0"/>
          </a:p>
        </p:txBody>
      </p:sp>
      <p:sp useBgFill="1">
        <p:nvSpPr>
          <p:cNvPr id="22" name="TextBox 21"/>
          <p:cNvSpPr txBox="1"/>
          <p:nvPr/>
        </p:nvSpPr>
        <p:spPr>
          <a:xfrm>
            <a:off x="1201157" y="4111942"/>
            <a:ext cx="1508333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ka-GE" dirty="0"/>
              <a:t>ონკანი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895" y="719573"/>
            <a:ext cx="1345994" cy="120742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307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2286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16065" y="988367"/>
            <a:ext cx="2771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სასუქის შემრევი</a:t>
            </a:r>
          </a:p>
        </p:txBody>
      </p:sp>
      <p:sp>
        <p:nvSpPr>
          <p:cNvPr id="6" name="Rectangle 5"/>
          <p:cNvSpPr/>
          <p:nvPr/>
        </p:nvSpPr>
        <p:spPr>
          <a:xfrm>
            <a:off x="3585348" y="1748134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b="1" dirty="0">
                <a:solidFill>
                  <a:srgbClr val="FF3300"/>
                </a:solidFill>
              </a:rPr>
              <a:t>დოზატრონი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697" y="2121206"/>
            <a:ext cx="4680648" cy="44412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895" y="846317"/>
            <a:ext cx="1345994" cy="12074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465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4600" y="808844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8615" y="1494644"/>
            <a:ext cx="70775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მაგისტრალური და ქვე მაგისტრალური მილები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779222"/>
            <a:ext cx="3543971" cy="26579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061" y="2779222"/>
            <a:ext cx="4205661" cy="265797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46200" y="2409486"/>
            <a:ext cx="2573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პოლიეთილენის მილი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973886" y="2380946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პვქ მილი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254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4600" y="808844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43200" y="1600200"/>
            <a:ext cx="3121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წვეთოვანი მილები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391" y="2746772"/>
            <a:ext cx="3048961" cy="219830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62" y="2746772"/>
            <a:ext cx="2929714" cy="219830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97873" y="2391556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ერთ წლიანი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011175" y="2391556"/>
            <a:ext cx="1853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მრავალ წლიანი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0" y="5032772"/>
            <a:ext cx="2929714" cy="155191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999" y="5032773"/>
            <a:ext cx="3011353" cy="15519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967" y="2760888"/>
            <a:ext cx="2213699" cy="218418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060136" y="2391556"/>
            <a:ext cx="138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საწვეთური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211" y="5053873"/>
            <a:ext cx="2190455" cy="159027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895" y="846317"/>
            <a:ext cx="1345994" cy="12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126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02063" y="1066800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30663" y="1858156"/>
            <a:ext cx="3121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წვეთოვანი მილები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6378"/>
            <a:ext cx="1420491" cy="5486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1132" y="161104"/>
            <a:ext cx="1623385" cy="6039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51943" y="2464846"/>
            <a:ext cx="3602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ერთ წლიანი</a:t>
            </a:r>
            <a:r>
              <a:rPr lang="en-US" dirty="0"/>
              <a:t> </a:t>
            </a:r>
            <a:r>
              <a:rPr lang="ka-GE" dirty="0"/>
              <a:t>წვეთოვანი მილები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663" y="2878169"/>
            <a:ext cx="3244828" cy="171883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94386" y="4597006"/>
            <a:ext cx="43204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კედლის სისქე 6 - 18 მილ (0,15 - 0,45 მმ)</a:t>
            </a:r>
          </a:p>
          <a:p>
            <a:endParaRPr lang="ka-GE" dirty="0"/>
          </a:p>
          <a:p>
            <a:r>
              <a:rPr lang="ka-GE" dirty="0"/>
              <a:t>წარმადობა          - 1 – 2,5 ლ/სთ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51352" y="5687257"/>
            <a:ext cx="50497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გავრცელებეულია:</a:t>
            </a:r>
          </a:p>
          <a:p>
            <a:endParaRPr lang="ka-GE" dirty="0"/>
          </a:p>
          <a:p>
            <a:r>
              <a:rPr lang="ka-GE" dirty="0"/>
              <a:t> 6 მილიანი - 0,15 მმ    და    8 მილიანი - 0,2 მმ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677" y="-140629"/>
            <a:ext cx="1345994" cy="12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6999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90800" y="1227317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19400" y="2018673"/>
            <a:ext cx="3121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წვეთოვანი მილები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57007"/>
            <a:ext cx="1420491" cy="548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8939" y="301733"/>
            <a:ext cx="1623385" cy="6039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044" y="0"/>
            <a:ext cx="1345994" cy="12074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75758" y="2810029"/>
            <a:ext cx="3935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მრავალ წლიანი წვეთოვანი მილები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927" y="3181706"/>
            <a:ext cx="3011353" cy="155191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76933" y="5066673"/>
            <a:ext cx="35333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კედლის სისქე 6 –  0,7 – 1,2მმ</a:t>
            </a:r>
          </a:p>
          <a:p>
            <a:endParaRPr lang="ka-GE" dirty="0"/>
          </a:p>
          <a:p>
            <a:r>
              <a:rPr lang="ka-GE" dirty="0"/>
              <a:t>წარმადობა          - 2, 4, 6, 8 ლ/სთ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692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1073912"/>
            <a:ext cx="4105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სარწყავი სისტემის პროექტი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54926" y="1987408"/>
            <a:ext cx="2345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2400" b="1" dirty="0">
                <a:solidFill>
                  <a:srgbClr val="FF3300"/>
                </a:solidFill>
              </a:rPr>
              <a:t>საწვეთურები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57007"/>
            <a:ext cx="1420491" cy="5486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8939" y="301733"/>
            <a:ext cx="1623385" cy="6039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044" y="0"/>
            <a:ext cx="1345994" cy="12074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18557" y="6083094"/>
            <a:ext cx="3013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წარმადობა - 2, 4, 6, 8 ლ/სთ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969" y="2988023"/>
            <a:ext cx="3122035" cy="312203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09654" y="2618691"/>
            <a:ext cx="3172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ფიქსირებული წარმადობით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988022"/>
            <a:ext cx="3122035" cy="312203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48200" y="2609489"/>
            <a:ext cx="3347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რეგულირებადი წარმადობით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648200" y="6083094"/>
            <a:ext cx="2783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წარმადობა - 0 – 70 ლ/სთ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484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samsungis camera\20140915_1604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239" y="1068630"/>
            <a:ext cx="6197598" cy="46482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93938" y="313825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b="1" dirty="0">
                <a:solidFill>
                  <a:srgbClr val="7030A0"/>
                </a:solidFill>
              </a:rPr>
              <a:t>აგრომარნეული 120 ჰა ბოსნეულის მეურნეობა</a:t>
            </a:r>
            <a:endParaRPr lang="en-US" b="1" dirty="0">
              <a:solidFill>
                <a:srgbClr val="7030A0"/>
              </a:solidFill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645" y="5922949"/>
            <a:ext cx="6145213" cy="737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559" y="5971198"/>
            <a:ext cx="737680" cy="6889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0648" y="5971198"/>
            <a:ext cx="719390" cy="6767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858" y="894486"/>
            <a:ext cx="1345994" cy="12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514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3868" y="152400"/>
            <a:ext cx="2464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წყლის ეკონომია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21034" y="798731"/>
            <a:ext cx="4127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საწვეთურის წარმადობა  0.7 – 8 ლ/სთ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8002" y="3764133"/>
            <a:ext cx="70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მიკრო დამაწვიმებლის (სპრინკლერის) წარმადობა </a:t>
            </a:r>
            <a:r>
              <a:rPr lang="en-US" dirty="0"/>
              <a:t>40</a:t>
            </a:r>
            <a:r>
              <a:rPr lang="ka-GE" dirty="0"/>
              <a:t> – </a:t>
            </a:r>
            <a:r>
              <a:rPr lang="en-US" dirty="0"/>
              <a:t>300</a:t>
            </a:r>
            <a:r>
              <a:rPr lang="ka-GE" dirty="0"/>
              <a:t> ლ/სთ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793" y="1217840"/>
            <a:ext cx="3486150" cy="23253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794" y="4133465"/>
            <a:ext cx="3486150" cy="25007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492" y="517446"/>
            <a:ext cx="1696896" cy="16968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202" y="115863"/>
            <a:ext cx="1420491" cy="5486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2003" y="88226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6046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451" y="1223328"/>
            <a:ext cx="5943600" cy="44146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01751" y="403503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>
                <a:solidFill>
                  <a:srgbClr val="7030A0"/>
                </a:solidFill>
              </a:rPr>
              <a:t>გარდაბანი პომიდორი 2 ჰა</a:t>
            </a: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858" y="894486"/>
            <a:ext cx="1345994" cy="12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0869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04648" y="1300286"/>
            <a:ext cx="4488454" cy="4125751"/>
          </a:xfrm>
          <a:prstGeom prst="roundRect">
            <a:avLst>
              <a:gd name="adj" fmla="val 8594"/>
            </a:avLst>
          </a:prstGeom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955" y="897184"/>
            <a:ext cx="1626902" cy="12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2196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057400" y="166688"/>
            <a:ext cx="4953000" cy="844550"/>
          </a:xfrm>
          <a:solidFill>
            <a:schemeClr val="bg1"/>
          </a:solidFill>
        </p:spPr>
        <p:txBody>
          <a:bodyPr/>
          <a:lstStyle/>
          <a:p>
            <a:pPr marL="457200" indent="-457200" algn="ctr">
              <a:buFontTx/>
              <a:buChar char="•"/>
            </a:pPr>
            <a:r>
              <a:rPr lang="ka-GE" altLang="en-US" sz="2000" b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ხახვი წვეთოვან სარწყავ სისტემაზე ( მარნეული - 2014 წ.)</a:t>
            </a:r>
            <a:endParaRPr lang="en-US" altLang="en-US" sz="2000" b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0838" y="2774241"/>
            <a:ext cx="4342445" cy="2764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485859"/>
            <a:ext cx="4648200" cy="2576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650" y="955172"/>
            <a:ext cx="1345994" cy="12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399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828800" y="219204"/>
            <a:ext cx="5149850" cy="892675"/>
          </a:xfrm>
          <a:solidFill>
            <a:schemeClr val="bg1"/>
          </a:solidFill>
        </p:spPr>
        <p:txBody>
          <a:bodyPr/>
          <a:lstStyle/>
          <a:p>
            <a:pPr marL="457200" indent="-457200" algn="ctr">
              <a:buFontTx/>
              <a:buChar char="•"/>
            </a:pPr>
            <a:r>
              <a:rPr lang="ka-GE" altLang="en-US" sz="3000" dirty="0">
                <a:solidFill>
                  <a:schemeClr val="accent1"/>
                </a:solidFill>
              </a:rPr>
              <a:t>წვეთოვანი სარწყავი სისტემა ჟოლოს ბაღში</a:t>
            </a:r>
            <a:endParaRPr lang="en-US" altLang="en-US" sz="3000" dirty="0">
              <a:solidFill>
                <a:schemeClr val="accent1"/>
              </a:solidFill>
            </a:endParaRPr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0150" y="1752600"/>
            <a:ext cx="6407150" cy="34607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858" y="894486"/>
            <a:ext cx="1345994" cy="12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9256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752600" y="313825"/>
            <a:ext cx="4876800" cy="771866"/>
          </a:xfrm>
          <a:solidFill>
            <a:schemeClr val="bg1"/>
          </a:solidFill>
        </p:spPr>
        <p:txBody>
          <a:bodyPr/>
          <a:lstStyle/>
          <a:p>
            <a:pPr marL="342900" indent="-342900" algn="ctr">
              <a:buFontTx/>
              <a:buChar char="•"/>
            </a:pPr>
            <a:r>
              <a:rPr lang="ka-GE" altLang="en-US" sz="2000" dirty="0">
                <a:solidFill>
                  <a:schemeClr val="accent1"/>
                </a:solidFill>
              </a:rPr>
              <a:t>წვეთოვანი სარწყავი სიტემა ხურმის ბაღში (ლაგოდეხი - 2014 წ.)</a:t>
            </a:r>
            <a:endParaRPr lang="en-US" altLang="en-US" sz="2000" dirty="0">
              <a:solidFill>
                <a:schemeClr val="accent1"/>
              </a:solidFill>
            </a:endParaRPr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473868"/>
            <a:ext cx="6400800" cy="40302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858" y="894486"/>
            <a:ext cx="1345994" cy="12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396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828800" y="313825"/>
            <a:ext cx="5016500" cy="808037"/>
          </a:xfrm>
          <a:solidFill>
            <a:schemeClr val="bg1"/>
          </a:solidFill>
        </p:spPr>
        <p:txBody>
          <a:bodyPr/>
          <a:lstStyle/>
          <a:p>
            <a:pPr marL="571500" indent="-571500" algn="l">
              <a:buFontTx/>
              <a:buChar char="•"/>
            </a:pPr>
            <a:r>
              <a:rPr lang="ka-GE" altLang="en-US" sz="2500" dirty="0">
                <a:solidFill>
                  <a:schemeClr val="accent1"/>
                </a:solidFill>
              </a:rPr>
              <a:t>წვეთოვანი სარწყავი სისტემა ბალის ინტენსიურ  ბაღში</a:t>
            </a:r>
            <a:endParaRPr lang="en-US" altLang="en-US" sz="2500" dirty="0">
              <a:solidFill>
                <a:schemeClr val="accent1"/>
              </a:solidFill>
            </a:endParaRPr>
          </a:p>
        </p:txBody>
      </p:sp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7796" y="1579024"/>
            <a:ext cx="6345238" cy="36165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858" y="894486"/>
            <a:ext cx="1345994" cy="12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6490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2060439" y="248225"/>
            <a:ext cx="4876800" cy="920750"/>
          </a:xfrm>
          <a:solidFill>
            <a:schemeClr val="bg1"/>
          </a:solidFill>
        </p:spPr>
        <p:txBody>
          <a:bodyPr/>
          <a:lstStyle/>
          <a:p>
            <a:pPr marL="457200" indent="-457200" algn="ctr">
              <a:buFontTx/>
              <a:buChar char="•"/>
            </a:pPr>
            <a:r>
              <a:rPr lang="ka-GE" altLang="en-US" sz="2500" dirty="0">
                <a:solidFill>
                  <a:schemeClr val="accent1"/>
                </a:solidFill>
              </a:rPr>
              <a:t>წვეთოვანი სარწყავი სისტემა ქლიავის ბაღში </a:t>
            </a:r>
            <a:endParaRPr lang="en-US" altLang="en-US" sz="2500" dirty="0">
              <a:solidFill>
                <a:schemeClr val="accent1"/>
              </a:solidFill>
            </a:endParaRPr>
          </a:p>
        </p:txBody>
      </p:sp>
      <p:pic>
        <p:nvPicPr>
          <p:cNvPr id="4710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7436" y="2286000"/>
            <a:ext cx="7162800" cy="42446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513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428017" y="1228671"/>
            <a:ext cx="4960938" cy="792663"/>
          </a:xfrm>
          <a:solidFill>
            <a:schemeClr val="bg1"/>
          </a:solidFill>
        </p:spPr>
        <p:txBody>
          <a:bodyPr/>
          <a:lstStyle/>
          <a:p>
            <a:pPr marL="457200" indent="-457200" algn="ctr">
              <a:buFontTx/>
              <a:buChar char="•"/>
            </a:pPr>
            <a:r>
              <a:rPr lang="ka-GE" altLang="en-US" sz="2000" dirty="0">
                <a:solidFill>
                  <a:schemeClr val="accent1"/>
                </a:solidFill>
              </a:rPr>
              <a:t>წვეთოვანი სარწყავი სისტემა კაკლის ბაღში</a:t>
            </a:r>
            <a:endParaRPr lang="en-US" altLang="en-US" sz="2000" dirty="0">
              <a:solidFill>
                <a:schemeClr val="accent1"/>
              </a:solidFill>
            </a:endParaRP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308274"/>
            <a:ext cx="6808788" cy="40591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684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905000" y="1524000"/>
            <a:ext cx="5334000" cy="669131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ka-GE" altLang="en-US" sz="2000" b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წვეთოვანი სარწყავი </a:t>
            </a:r>
            <a:r>
              <a:rPr lang="en-US" altLang="en-US" sz="2000" b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en-US" altLang="en-US" sz="2000" b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ka-GE" altLang="en-US" sz="2000" b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სისტემა ვენახში</a:t>
            </a:r>
            <a:endParaRPr lang="en-US" altLang="en-US" sz="2000" b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6800" y="2193131"/>
            <a:ext cx="68580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710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2100944" y="1426903"/>
            <a:ext cx="4495800" cy="631258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ka-GE" altLang="en-US" sz="2000" dirty="0">
                <a:solidFill>
                  <a:srgbClr val="7030A0"/>
                </a:solidFill>
              </a:rPr>
              <a:t>წვეთოვანი სარწყავი სისტემა (ვაშლი)</a:t>
            </a:r>
            <a:endParaRPr lang="en-US" altLang="en-US" sz="2000" dirty="0">
              <a:solidFill>
                <a:srgbClr val="7030A0"/>
              </a:solidFill>
            </a:endParaRPr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006" y="2308237"/>
            <a:ext cx="603567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17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5947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000" dirty="0">
                <a:solidFill>
                  <a:srgbClr val="002060"/>
                </a:solidFill>
              </a:rPr>
              <a:t>ნაკლები დანახარჯი სარწყავი სისტემის შეძენაზე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696" y="1676400"/>
            <a:ext cx="5636869" cy="43403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13868" y="152400"/>
            <a:ext cx="2464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წყლის ეკონომია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492" y="517446"/>
            <a:ext cx="1696896" cy="1696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202" y="115863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2003" y="88226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165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292684" y="1828800"/>
            <a:ext cx="4495800" cy="787975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ka-GE" altLang="en-US" sz="2000" dirty="0"/>
              <a:t>წვეთოვანი სარწყავი სისტემა</a:t>
            </a:r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ka-GE" altLang="en-US" sz="2000" dirty="0"/>
              <a:t> (ატამი)</a:t>
            </a:r>
            <a:endParaRPr lang="en-US" altLang="en-US" sz="2000" dirty="0"/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85116" y="2616775"/>
            <a:ext cx="5899150" cy="394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3" y="286188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6024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1905000" y="1779113"/>
            <a:ext cx="5213073" cy="81395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ka-GE" altLang="en-US" sz="2000" dirty="0">
                <a:solidFill>
                  <a:srgbClr val="7030A0"/>
                </a:solidFill>
              </a:rPr>
              <a:t>წვეთვანი სარწყავი სისტემა </a:t>
            </a:r>
            <a:r>
              <a:rPr lang="en-US" altLang="en-US" sz="2000" dirty="0">
                <a:solidFill>
                  <a:srgbClr val="7030A0"/>
                </a:solidFill>
              </a:rPr>
              <a:t/>
            </a:r>
            <a:br>
              <a:rPr lang="en-US" altLang="en-US" sz="2000" dirty="0">
                <a:solidFill>
                  <a:srgbClr val="7030A0"/>
                </a:solidFill>
              </a:rPr>
            </a:br>
            <a:r>
              <a:rPr lang="ka-GE" altLang="en-US" sz="2000" dirty="0">
                <a:solidFill>
                  <a:srgbClr val="7030A0"/>
                </a:solidFill>
              </a:rPr>
              <a:t>სუფრის ყურძენში</a:t>
            </a:r>
            <a:endParaRPr lang="en-US" altLang="en-US" sz="2000" dirty="0">
              <a:solidFill>
                <a:srgbClr val="7030A0"/>
              </a:solidFill>
            </a:endParaRPr>
          </a:p>
        </p:txBody>
      </p:sp>
      <p:pic>
        <p:nvPicPr>
          <p:cNvPr id="36867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1664" y="2593063"/>
            <a:ext cx="7022561" cy="41703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65086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534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95600"/>
            <a:ext cx="4039533" cy="27304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7400" y="265003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b="1" dirty="0">
                <a:solidFill>
                  <a:srgbClr val="7030A0"/>
                </a:solidFill>
              </a:rPr>
              <a:t>ფშაველი (კახეთი) უკურკო საზამთრო მულჩზე 2 ჰა</a:t>
            </a:r>
            <a:endParaRPr lang="en-US" b="1" dirty="0">
              <a:solidFill>
                <a:srgbClr val="7030A0"/>
              </a:solidFill>
            </a:endParaRPr>
          </a:p>
        </p:txBody>
      </p:sp>
      <p:pic>
        <p:nvPicPr>
          <p:cNvPr id="6146" name="Picture 2" descr="D:\samsungis camera\20150618_1829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95571" y="2795805"/>
            <a:ext cx="3545840" cy="26593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4768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81200"/>
            <a:ext cx="5892798" cy="4419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54843" y="266926"/>
            <a:ext cx="5562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b="1" dirty="0">
                <a:solidFill>
                  <a:srgbClr val="7030A0"/>
                </a:solidFill>
              </a:rPr>
              <a:t>გარდაბანი 2 ჰა ტექნიკური პომიდორი</a:t>
            </a:r>
            <a:endParaRPr lang="en-US" b="1" dirty="0">
              <a:solidFill>
                <a:srgbClr val="7030A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490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Vakho\Downloads\11638573_831850920231955_228895978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133600"/>
            <a:ext cx="5957655" cy="42523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3615" y="403503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b="1" dirty="0">
                <a:solidFill>
                  <a:srgbClr val="7030A0"/>
                </a:solidFill>
              </a:rPr>
              <a:t>ქარელი, ხახვი 3 ჰა</a:t>
            </a:r>
            <a:endParaRPr lang="en-US" b="1" dirty="0">
              <a:solidFill>
                <a:srgbClr val="7030A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58614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Netafim\AppData\Local\Temp\Rar$DR22.844\IMG_04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331" y="2362200"/>
            <a:ext cx="5283200" cy="3962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66800" y="171450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b="1" dirty="0">
                <a:solidFill>
                  <a:srgbClr val="7030A0"/>
                </a:solidFill>
              </a:rPr>
              <a:t>ქარელი, ხახვი 3 ჰა</a:t>
            </a:r>
            <a:endParaRPr lang="en-US" b="1" dirty="0">
              <a:solidFill>
                <a:srgbClr val="7030A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2022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ontent.xx.fbcdn.net/hphotos-xap1/v/t1.0-9/12118703_1191279564232147_879821342162937520_n.jpg?oh=ddcdb52c7a4e1f1f195c31f0c10f4ede&amp;oe=56C91BC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0"/>
            <a:ext cx="6607368" cy="40908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13240" y="257755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dirty="0">
                <a:solidFill>
                  <a:srgbClr val="7030A0"/>
                </a:solidFill>
              </a:rPr>
              <a:t>მარნეული, ხახვის მეურნეობა 120 ჰა - მოსავალი 90ტ/ჰა</a:t>
            </a: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565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fbcdn-sphotos-c-a.akamaihd.net/hphotos-ak-xta1/v/t1.0-9/12112414_1191279414232162_278807530508053651_n.jpg?oh=80d50b09f4d0d4203fbb478c8400eeb4&amp;oe=568B40F5&amp;__gda__=1452235388_87061ec8de35f8f612d87b339f7c49c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362200"/>
            <a:ext cx="7036754" cy="3958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33600" y="6858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dirty="0">
                <a:solidFill>
                  <a:srgbClr val="7030A0"/>
                </a:solidFill>
              </a:rPr>
              <a:t>მარნეული, ხახვის მეურნეობა 120 ჰა - მოსავალი 90ტ/ჰა</a:t>
            </a: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3893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450376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2400" b="1" dirty="0">
                <a:solidFill>
                  <a:srgbClr val="7030A0"/>
                </a:solidFill>
              </a:rPr>
              <a:t>პრაქტიკული შედეგები საქართველოში</a:t>
            </a:r>
            <a:endParaRPr lang="en-US" sz="2400" b="1" dirty="0">
              <a:solidFill>
                <a:srgbClr val="7030A0"/>
              </a:solidFill>
            </a:endParaRPr>
          </a:p>
        </p:txBody>
      </p:sp>
      <p:pic>
        <p:nvPicPr>
          <p:cNvPr id="2050" name="Picture 2" descr="C:\Users\Netafim\AppData\Local\Temp\Rar$DR09.266\IMG_05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276700"/>
            <a:ext cx="2558315" cy="19889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Netafim\AppData\Local\Temp\Rar$DR15.382\IMG_04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51" y="2355657"/>
            <a:ext cx="2685049" cy="19099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Netafim\AppData\Local\Temp\Rar$DR22.844\IMG_04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362200"/>
            <a:ext cx="2584189" cy="19381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samsungis camera\20140915_1604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99" y="4892004"/>
            <a:ext cx="2280692" cy="1710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977514"/>
            <a:ext cx="2286000" cy="16250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3" descr="D:\samsungis camera\20140528_1720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559" y="4892004"/>
            <a:ext cx="2276157" cy="15946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894486"/>
            <a:ext cx="1572052" cy="139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14455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רימון מגל 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66800"/>
            <a:ext cx="3200400" cy="2057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apritrbl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1"/>
          <a:stretch>
            <a:fillRect/>
          </a:stretch>
        </p:blipFill>
        <p:spPr bwMode="auto">
          <a:xfrm flipH="1">
            <a:off x="4572000" y="1075650"/>
            <a:ext cx="3352799" cy="20616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71800" y="3048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b="1" dirty="0">
                <a:solidFill>
                  <a:srgbClr val="7030A0"/>
                </a:solidFill>
              </a:rPr>
              <a:t>რეალური შედეგები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7512" y="32766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b="1" dirty="0"/>
              <a:t>ბროწეული 50ტ/ჰა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838698" y="3276600"/>
            <a:ext cx="3047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b="1" dirty="0"/>
              <a:t>ატამი 30ტ/ჰა</a:t>
            </a:r>
            <a:endParaRPr lang="en-US" b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31" y="3782589"/>
            <a:ext cx="3182112" cy="2057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67512" y="6096000"/>
            <a:ext cx="2913888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b="1" dirty="0"/>
              <a:t>სუფრის ყურძენი 35ტ/ჰა</a:t>
            </a:r>
            <a:endParaRPr lang="en-US" b="1" dirty="0"/>
          </a:p>
        </p:txBody>
      </p:sp>
      <p:pic>
        <p:nvPicPr>
          <p:cNvPr id="10" name="Picture 5" descr="עין זיוון יג 10 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67912"/>
            <a:ext cx="3314697" cy="2057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838698" y="6127480"/>
            <a:ext cx="3186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b="1" dirty="0"/>
              <a:t>ვაშლი ,გოლდენი 70ტ/ჰა</a:t>
            </a:r>
            <a:endParaRPr lang="en-US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253" y="890150"/>
            <a:ext cx="1318692" cy="11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571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097577"/>
            <a:ext cx="89915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000" dirty="0">
                <a:solidFill>
                  <a:srgbClr val="002060"/>
                </a:solidFill>
              </a:rPr>
              <a:t>მცირე დებეტის შემთხვევაში სარწყავი სისტემის დაგეგმვს შესაძლებლობა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76400"/>
            <a:ext cx="7366000" cy="457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13868" y="152400"/>
            <a:ext cx="2464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წყლის ეკონომია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14482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50"/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TextBox 4"/>
          <p:cNvSpPr txBox="1"/>
          <p:nvPr/>
        </p:nvSpPr>
        <p:spPr>
          <a:xfrm>
            <a:off x="1905000" y="1905000"/>
            <a:ext cx="4953000" cy="10779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a-GE" sz="3200" b="1" dirty="0"/>
              <a:t>მადლობთ  ყურადღებისთვის </a:t>
            </a:r>
            <a:endParaRPr 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485900" y="3429000"/>
            <a:ext cx="5791200" cy="1077913"/>
          </a:xfrm>
          <a:prstGeom prst="rect">
            <a:avLst/>
          </a:prstGeom>
          <a:gradFill>
            <a:gsLst>
              <a:gs pos="64000">
                <a:srgbClr val="00B050"/>
              </a:gs>
              <a:gs pos="28000">
                <a:srgbClr val="00B050"/>
              </a:gs>
              <a:gs pos="100000">
                <a:schemeClr val="accent1">
                  <a:tint val="40000"/>
                  <a:satMod val="100000"/>
                  <a:lumMod val="78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a-GE" sz="3200" b="1" dirty="0">
                <a:solidFill>
                  <a:schemeClr val="tx1"/>
                </a:solidFill>
              </a:rPr>
              <a:t>გისურვებთ ნაყოფიერ წელიწადს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54" y="313825"/>
            <a:ext cx="1420491" cy="5486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955" y="286188"/>
            <a:ext cx="1623385" cy="603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-294762"/>
            <a:ext cx="1981200" cy="175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00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56" y="1513840"/>
            <a:ext cx="8763000" cy="44583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5400" y="838200"/>
            <a:ext cx="693010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000" dirty="0">
                <a:solidFill>
                  <a:srgbClr val="002060"/>
                </a:solidFill>
              </a:rPr>
              <a:t>მეტი ფართობის ერთდროულად ჩართვის შესაძლებლობა</a:t>
            </a:r>
            <a:endParaRPr lang="en-US" sz="2000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sp useBgFill="1">
        <p:nvSpPr>
          <p:cNvPr id="4" name="TextBox 3"/>
          <p:cNvSpPr txBox="1"/>
          <p:nvPr/>
        </p:nvSpPr>
        <p:spPr>
          <a:xfrm>
            <a:off x="198256" y="5602876"/>
            <a:ext cx="358140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a-GE" dirty="0"/>
              <a:t>წვეთოვანი მორწყვის მაგალითი</a:t>
            </a:r>
            <a:endParaRPr lang="en-US" dirty="0"/>
          </a:p>
        </p:txBody>
      </p:sp>
      <p:sp useBgFill="1">
        <p:nvSpPr>
          <p:cNvPr id="5" name="TextBox 4"/>
          <p:cNvSpPr txBox="1"/>
          <p:nvPr/>
        </p:nvSpPr>
        <p:spPr>
          <a:xfrm>
            <a:off x="5379856" y="1513839"/>
            <a:ext cx="3581400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a-GE" dirty="0"/>
              <a:t>ხეხილის ბაღი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13868" y="152400"/>
            <a:ext cx="2464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წყლის ეკონომია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952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64364" y="967231"/>
            <a:ext cx="2587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400" dirty="0">
                <a:solidFill>
                  <a:srgbClr val="002060"/>
                </a:solidFill>
              </a:rPr>
              <a:t>5ჰა ჟოლო 2,5</a:t>
            </a:r>
            <a:r>
              <a:rPr lang="en-US" sz="2400" dirty="0">
                <a:solidFill>
                  <a:srgbClr val="002060"/>
                </a:solidFill>
              </a:rPr>
              <a:t>X</a:t>
            </a:r>
            <a:r>
              <a:rPr lang="ka-GE" sz="2400" dirty="0">
                <a:solidFill>
                  <a:srgbClr val="002060"/>
                </a:solidFill>
              </a:rPr>
              <a:t>0,6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800" y="1600200"/>
            <a:ext cx="6553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400" dirty="0">
                <a:solidFill>
                  <a:srgbClr val="002060"/>
                </a:solidFill>
              </a:rPr>
              <a:t>16 მმ წვ. მილი 50 სმ</a:t>
            </a:r>
            <a:r>
              <a:rPr lang="en-US" sz="2400" dirty="0">
                <a:solidFill>
                  <a:srgbClr val="002060"/>
                </a:solidFill>
              </a:rPr>
              <a:t>, </a:t>
            </a:r>
            <a:r>
              <a:rPr lang="ka-GE" sz="2800" b="1" dirty="0">
                <a:solidFill>
                  <a:srgbClr val="002060"/>
                </a:solidFill>
              </a:rPr>
              <a:t>2 </a:t>
            </a:r>
            <a:r>
              <a:rPr lang="ka-GE" sz="2400" dirty="0">
                <a:solidFill>
                  <a:srgbClr val="002060"/>
                </a:solidFill>
              </a:rPr>
              <a:t>ლ/სთ - 20 000 მ</a:t>
            </a:r>
          </a:p>
          <a:p>
            <a:endParaRPr lang="ka-GE" sz="2400" dirty="0">
              <a:solidFill>
                <a:srgbClr val="002060"/>
              </a:solidFill>
            </a:endParaRPr>
          </a:p>
          <a:p>
            <a:r>
              <a:rPr lang="ka-GE" sz="2400" dirty="0">
                <a:solidFill>
                  <a:srgbClr val="002060"/>
                </a:solidFill>
              </a:rPr>
              <a:t>20 000 / 0,5 * 2 = 80 000 ლ/სთ</a:t>
            </a:r>
          </a:p>
          <a:p>
            <a:endParaRPr lang="ka-GE" sz="2400" dirty="0">
              <a:solidFill>
                <a:srgbClr val="002060"/>
              </a:solidFill>
            </a:endParaRPr>
          </a:p>
          <a:p>
            <a:r>
              <a:rPr lang="ka-GE" sz="2400" dirty="0">
                <a:solidFill>
                  <a:srgbClr val="002060"/>
                </a:solidFill>
              </a:rPr>
              <a:t>80 000 / 1 000 = </a:t>
            </a:r>
            <a:r>
              <a:rPr lang="ka-GE" sz="2800" b="1" dirty="0">
                <a:solidFill>
                  <a:srgbClr val="002060"/>
                </a:solidFill>
              </a:rPr>
              <a:t>80</a:t>
            </a:r>
            <a:r>
              <a:rPr lang="ka-GE" sz="2400" dirty="0">
                <a:solidFill>
                  <a:srgbClr val="002060"/>
                </a:solidFill>
              </a:rPr>
              <a:t>მ3/სთ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7800" y="4419600"/>
            <a:ext cx="65532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2400" dirty="0">
                <a:solidFill>
                  <a:srgbClr val="002060"/>
                </a:solidFill>
              </a:rPr>
              <a:t>16 მმ წვ. მილი 50 სმ</a:t>
            </a:r>
            <a:r>
              <a:rPr lang="en-US" sz="2400" dirty="0">
                <a:solidFill>
                  <a:srgbClr val="002060"/>
                </a:solidFill>
              </a:rPr>
              <a:t>, </a:t>
            </a:r>
            <a:r>
              <a:rPr lang="ka-GE" sz="2400" b="1" dirty="0">
                <a:solidFill>
                  <a:srgbClr val="002060"/>
                </a:solidFill>
              </a:rPr>
              <a:t>4</a:t>
            </a:r>
            <a:r>
              <a:rPr lang="ka-GE" sz="2400" dirty="0">
                <a:solidFill>
                  <a:srgbClr val="002060"/>
                </a:solidFill>
              </a:rPr>
              <a:t>ლ/სთ - 20 000 მ</a:t>
            </a:r>
          </a:p>
          <a:p>
            <a:endParaRPr lang="ka-GE" sz="2400" dirty="0">
              <a:solidFill>
                <a:srgbClr val="002060"/>
              </a:solidFill>
            </a:endParaRPr>
          </a:p>
          <a:p>
            <a:r>
              <a:rPr lang="ka-GE" sz="2400" dirty="0">
                <a:solidFill>
                  <a:srgbClr val="002060"/>
                </a:solidFill>
              </a:rPr>
              <a:t>20 000 / 0,5 * </a:t>
            </a:r>
            <a:r>
              <a:rPr lang="ka-GE" sz="2800" b="1" dirty="0">
                <a:solidFill>
                  <a:srgbClr val="002060"/>
                </a:solidFill>
              </a:rPr>
              <a:t>4</a:t>
            </a:r>
            <a:r>
              <a:rPr lang="ka-GE" sz="2400" dirty="0">
                <a:solidFill>
                  <a:srgbClr val="002060"/>
                </a:solidFill>
              </a:rPr>
              <a:t> = 160 000 ლ/სთ</a:t>
            </a:r>
          </a:p>
          <a:p>
            <a:endParaRPr lang="ka-GE" sz="2400" dirty="0">
              <a:solidFill>
                <a:srgbClr val="002060"/>
              </a:solidFill>
            </a:endParaRPr>
          </a:p>
          <a:p>
            <a:r>
              <a:rPr lang="ka-GE" sz="2400" dirty="0">
                <a:solidFill>
                  <a:srgbClr val="002060"/>
                </a:solidFill>
              </a:rPr>
              <a:t>80 000 / 1 000 = </a:t>
            </a:r>
            <a:r>
              <a:rPr lang="ka-GE" sz="2400" b="1" dirty="0">
                <a:solidFill>
                  <a:srgbClr val="002060"/>
                </a:solidFill>
              </a:rPr>
              <a:t>160 </a:t>
            </a:r>
            <a:r>
              <a:rPr lang="ka-GE" sz="2400" dirty="0">
                <a:solidFill>
                  <a:srgbClr val="002060"/>
                </a:solidFill>
              </a:rPr>
              <a:t>მ3/სთ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2284" y="3856285"/>
            <a:ext cx="73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----------------------------------------------------------------------------------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26080" y="311584"/>
            <a:ext cx="2464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წყლის ეკონომია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988" y="-199209"/>
            <a:ext cx="1345994" cy="12074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99" y="90717"/>
            <a:ext cx="1420491" cy="5486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63080"/>
            <a:ext cx="1623385" cy="6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489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3" y="990600"/>
            <a:ext cx="8910344" cy="5562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65962" y="228600"/>
            <a:ext cx="41488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a-GE" sz="2400" b="1" dirty="0">
                <a:solidFill>
                  <a:srgbClr val="0000FF"/>
                </a:solidFill>
              </a:rPr>
              <a:t>მორწყვის თანაბრონა 80-90%</a:t>
            </a:r>
            <a:endParaRPr 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80896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1818</TotalTime>
  <Words>785</Words>
  <Application>Microsoft Office PowerPoint</Application>
  <PresentationFormat>On-screen Show (4:3)</PresentationFormat>
  <Paragraphs>234</Paragraphs>
  <Slides>60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ხახვი წვეთოვან სარწყავ სისტემაზე ( მარნეული - 2014 წ.)</vt:lpstr>
      <vt:lpstr>წვეთოვანი სარწყავი სისტემა ჟოლოს ბაღში</vt:lpstr>
      <vt:lpstr>წვეთოვანი სარწყავი სიტემა ხურმის ბაღში (ლაგოდეხი - 2014 წ.)</vt:lpstr>
      <vt:lpstr>წვეთოვანი სარწყავი სისტემა ბალის ინტენსიურ  ბაღში</vt:lpstr>
      <vt:lpstr>წვეთოვანი სარწყავი სისტემა ქლიავის ბაღში </vt:lpstr>
      <vt:lpstr>წვეთოვანი სარწყავი სისტემა კაკლის ბაღში</vt:lpstr>
      <vt:lpstr>წვეთოვანი სარწყავი  სისტემა ვენახში</vt:lpstr>
      <vt:lpstr>წვეთოვანი სარწყავი სისტემა (ვაშლი)</vt:lpstr>
      <vt:lpstr>წვეთოვანი სარწყავი სისტემა  (ატამი)</vt:lpstr>
      <vt:lpstr>წვეთვანი სარწყავი სისტემა  სუფრის ყურძენში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Netafim</dc:creator>
  <cp:lastModifiedBy>User</cp:lastModifiedBy>
  <cp:revision>212</cp:revision>
  <cp:lastPrinted>2017-04-10T10:10:56Z</cp:lastPrinted>
  <dcterms:created xsi:type="dcterms:W3CDTF">2006-08-16T00:00:00Z</dcterms:created>
  <dcterms:modified xsi:type="dcterms:W3CDTF">2017-04-26T07:42:25Z</dcterms:modified>
</cp:coreProperties>
</file>