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257" r:id="rId3"/>
    <p:sldId id="262" r:id="rId4"/>
    <p:sldId id="293" r:id="rId5"/>
    <p:sldId id="261" r:id="rId6"/>
    <p:sldId id="260" r:id="rId7"/>
    <p:sldId id="258"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349" autoAdjust="0"/>
  </p:normalViewPr>
  <p:slideViewPr>
    <p:cSldViewPr>
      <p:cViewPr>
        <p:scale>
          <a:sx n="80" d="100"/>
          <a:sy n="80" d="100"/>
        </p:scale>
        <p:origin x="-10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29.05.2017</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masterClrMapping/>
  </p:clrMapOvr>
  <p:transition spd="med">
    <p:wipe/>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wipe/>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wipe/>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29.05.2017</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transition spd="med">
    <p:wipe/>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29.05.2017</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masterClrMapping/>
  </p:clrMapOvr>
  <p:transition spd="med">
    <p:wipe/>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29.05.2017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spd="med">
    <p:wipe/>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29.05.2017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spd="med">
    <p:wipe/>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29.05.2017</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transition spd="med">
    <p:wipe/>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29.05.2017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wipe/>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29.05.2017</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masterClrMapping/>
  </p:clrMapOvr>
  <p:transition spd="med">
    <p:wipe/>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29.05.2017</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transition spd="med">
    <p:wipe/>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45000"/>
            <a:lum/>
          </a:blip>
          <a:srcRect/>
          <a:tile tx="0" ty="0" sx="100000" sy="100000" flip="none" algn="tl"/>
        </a:blipFill>
        <a:effectLst/>
      </p:bgPr>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29.05.2017</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med">
    <p:wipe/>
    <p:sndAc>
      <p:stSnd>
        <p:snd r:embed="rId13" name="click.wav"/>
      </p:stSnd>
    </p:sndAc>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291541" y="343894"/>
            <a:ext cx="8066695" cy="526297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rPr>
              <a:t>ხეხილისა</a:t>
            </a:r>
            <a:r>
              <a:rPr kumimoji="0" lang="ka-GE"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rPr>
              <a:t>და</a:t>
            </a:r>
            <a:r>
              <a:rPr kumimoji="0" lang="ka-GE"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rPr>
              <a:t>კემკროვანი</a:t>
            </a:r>
            <a:r>
              <a:rPr kumimoji="0" lang="ka-GE"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rPr>
              <a:t>მცენარეების</a:t>
            </a:r>
            <a:r>
              <a:rPr kumimoji="0" lang="ka-GE"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rPr>
              <a:t>განოყიერება</a:t>
            </a: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D60093"/>
              </a:solidFill>
              <a:effectLst/>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lang="ka-GE" sz="2400" b="1" dirty="0" smtClean="0">
                <a:solidFill>
                  <a:srgbClr val="D60093"/>
                </a:solidFill>
                <a:latin typeface="Sylfaen" pitchFamily="18" charset="0"/>
                <a:ea typeface="KaiTi" pitchFamily="49" charset="-122"/>
                <a:cs typeface="Times New Roman" pitchFamily="18" charset="0"/>
              </a:rPr>
              <a:t>ლალი </a:t>
            </a:r>
            <a:r>
              <a:rPr lang="ka-GE" sz="2400" b="1" dirty="0" smtClean="0">
                <a:solidFill>
                  <a:srgbClr val="D60093"/>
                </a:solidFill>
                <a:latin typeface="Sylfaen" pitchFamily="18" charset="0"/>
                <a:ea typeface="KaiTi" pitchFamily="49" charset="-122"/>
                <a:cs typeface="Times New Roman" pitchFamily="18" charset="0"/>
              </a:rPr>
              <a:t>გოგინავა</a:t>
            </a:r>
            <a:endParaRPr lang="en-US" sz="2400" b="1" dirty="0" smtClean="0">
              <a:solidFill>
                <a:srgbClr val="D60093"/>
              </a:solidFill>
              <a:latin typeface="Sylfaen" pitchFamily="18" charset="0"/>
              <a:ea typeface="KaiTi" pitchFamily="49" charset="-122"/>
              <a:cs typeface="Times New Roman" pitchFamily="18" charset="0"/>
            </a:endParaRPr>
          </a:p>
          <a:p>
            <a:pPr lvl="0" algn="r" fontAlgn="base">
              <a:spcBef>
                <a:spcPct val="0"/>
              </a:spcBef>
              <a:spcAft>
                <a:spcPct val="0"/>
              </a:spcAft>
            </a:pPr>
            <a:r>
              <a:rPr lang="en-US" sz="2400" b="1" i="1" dirty="0">
                <a:solidFill>
                  <a:srgbClr val="6666FF"/>
                </a:solidFill>
                <a:effectLst>
                  <a:outerShdw blurRad="38100" dist="38100" dir="2700000" algn="tl">
                    <a:srgbClr val="000000">
                      <a:alpha val="43137"/>
                    </a:srgbClr>
                  </a:outerShdw>
                </a:effectLst>
                <a:latin typeface="AcadNusx" pitchFamily="2" charset="0"/>
              </a:rPr>
              <a:t> </a:t>
            </a:r>
            <a:r>
              <a:rPr lang="en-US" sz="2400" b="1" dirty="0" err="1">
                <a:solidFill>
                  <a:srgbClr val="D60093"/>
                </a:solidFill>
                <a:effectLst>
                  <a:outerShdw blurRad="38100" dist="38100" dir="2700000" algn="tl">
                    <a:srgbClr val="000000">
                      <a:alpha val="43137"/>
                    </a:srgbClr>
                  </a:outerShdw>
                </a:effectLst>
                <a:latin typeface="AcadNusx" pitchFamily="2" charset="0"/>
              </a:rPr>
              <a:t>soflis</a:t>
            </a:r>
            <a:r>
              <a:rPr lang="en-US" sz="2400" b="1" dirty="0">
                <a:solidFill>
                  <a:srgbClr val="D60093"/>
                </a:solidFill>
                <a:effectLst>
                  <a:outerShdw blurRad="38100" dist="38100" dir="2700000" algn="tl">
                    <a:srgbClr val="000000">
                      <a:alpha val="43137"/>
                    </a:srgbClr>
                  </a:outerShdw>
                </a:effectLst>
                <a:latin typeface="AcadNusx" pitchFamily="2" charset="0"/>
              </a:rPr>
              <a:t> </a:t>
            </a:r>
            <a:r>
              <a:rPr lang="en-US" sz="2400" b="1" dirty="0" err="1">
                <a:solidFill>
                  <a:srgbClr val="D60093"/>
                </a:solidFill>
                <a:effectLst>
                  <a:outerShdw blurRad="38100" dist="38100" dir="2700000" algn="tl">
                    <a:srgbClr val="000000">
                      <a:alpha val="43137"/>
                    </a:srgbClr>
                  </a:outerShdw>
                </a:effectLst>
                <a:latin typeface="AcadNusx" pitchFamily="2" charset="0"/>
              </a:rPr>
              <a:t>meurneobis</a:t>
            </a:r>
            <a:r>
              <a:rPr lang="en-US" sz="2400" b="1" dirty="0">
                <a:solidFill>
                  <a:srgbClr val="D60093"/>
                </a:solidFill>
                <a:effectLst>
                  <a:outerShdw blurRad="38100" dist="38100" dir="2700000" algn="tl">
                    <a:srgbClr val="000000">
                      <a:alpha val="43137"/>
                    </a:srgbClr>
                  </a:outerShdw>
                </a:effectLst>
                <a:latin typeface="AcadNusx" pitchFamily="2" charset="0"/>
              </a:rPr>
              <a:t> </a:t>
            </a:r>
            <a:r>
              <a:rPr lang="en-US" sz="2400" b="1" dirty="0" err="1">
                <a:solidFill>
                  <a:srgbClr val="D60093"/>
                </a:solidFill>
                <a:effectLst>
                  <a:outerShdw blurRad="38100" dist="38100" dir="2700000" algn="tl">
                    <a:srgbClr val="000000">
                      <a:alpha val="43137"/>
                    </a:srgbClr>
                  </a:outerShdw>
                </a:effectLst>
                <a:latin typeface="AcadNusx" pitchFamily="2" charset="0"/>
              </a:rPr>
              <a:t>mecnierebaTa</a:t>
            </a:r>
            <a:r>
              <a:rPr lang="en-US" sz="2400" b="1" dirty="0">
                <a:solidFill>
                  <a:srgbClr val="D60093"/>
                </a:solidFill>
                <a:effectLst>
                  <a:outerShdw blurRad="38100" dist="38100" dir="2700000" algn="tl">
                    <a:srgbClr val="000000">
                      <a:alpha val="43137"/>
                    </a:srgbClr>
                  </a:outerShdw>
                </a:effectLst>
                <a:latin typeface="AcadNusx" pitchFamily="2" charset="0"/>
              </a:rPr>
              <a:t> </a:t>
            </a:r>
            <a:r>
              <a:rPr lang="en-US" sz="2400" b="1" dirty="0" err="1">
                <a:solidFill>
                  <a:srgbClr val="D60093"/>
                </a:solidFill>
                <a:effectLst>
                  <a:outerShdw blurRad="38100" dist="38100" dir="2700000" algn="tl">
                    <a:srgbClr val="000000">
                      <a:alpha val="43137"/>
                    </a:srgbClr>
                  </a:outerShdw>
                </a:effectLst>
                <a:latin typeface="AcadNusx" pitchFamily="2" charset="0"/>
              </a:rPr>
              <a:t>doqtori</a:t>
            </a:r>
            <a:r>
              <a:rPr lang="en-US" sz="2400" b="1" dirty="0">
                <a:solidFill>
                  <a:srgbClr val="D60093"/>
                </a:solidFill>
                <a:effectLst>
                  <a:outerShdw blurRad="38100" dist="38100" dir="2700000" algn="tl">
                    <a:srgbClr val="000000">
                      <a:alpha val="43137"/>
                    </a:srgbClr>
                  </a:outerShdw>
                </a:effectLst>
                <a:latin typeface="AcadNusx" pitchFamily="2" charset="0"/>
              </a:rPr>
              <a:t> </a:t>
            </a:r>
            <a:endParaRPr lang="ka-GE" sz="2400" b="1" dirty="0" smtClean="0">
              <a:solidFill>
                <a:srgbClr val="D60093"/>
              </a:solidFill>
              <a:latin typeface="Sylfaen" pitchFamily="18" charset="0"/>
              <a:ea typeface="KaiTi" pitchFamily="49" charset="-122"/>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ka-GE" sz="2400" b="0" i="0" u="none" strike="noStrike" cap="none" normalizeH="0" baseline="0" dirty="0" smtClean="0">
              <a:ln>
                <a:noFill/>
              </a:ln>
              <a:solidFill>
                <a:srgbClr val="D60093"/>
              </a:solidFill>
              <a:effectLst/>
              <a:latin typeface="Arial" pitchFamily="34" charset="0"/>
              <a:cs typeface="Arial" pitchFamily="34" charset="0"/>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028343"/>
            <a:ext cx="8072494" cy="4524315"/>
          </a:xfrm>
          <a:prstGeom prst="rect">
            <a:avLst/>
          </a:prstGeom>
        </p:spPr>
        <p:txBody>
          <a:bodyPr wrap="square">
            <a:spAutoFit/>
          </a:bodyPr>
          <a:lstStyle/>
          <a:p>
            <a:pPr marR="1130" algn="just"/>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ჰაერის</a:t>
            </a:r>
            <a:r>
              <a:rPr lang="ka-GE" sz="2400" b="1" dirty="0" smtClean="0">
                <a:solidFill>
                  <a:srgbClr val="D60093"/>
                </a:solidFill>
                <a:latin typeface="KaiTi"/>
              </a:rPr>
              <a:t> </a:t>
            </a:r>
            <a:r>
              <a:rPr lang="ka-GE" sz="2400" b="1" dirty="0" smtClean="0">
                <a:solidFill>
                  <a:srgbClr val="D60093"/>
                </a:solidFill>
                <a:latin typeface="Sylfaen"/>
              </a:rPr>
              <a:t>რეჟიმის</a:t>
            </a:r>
            <a:r>
              <a:rPr lang="ka-GE" sz="2400" b="1" dirty="0" smtClean="0">
                <a:solidFill>
                  <a:srgbClr val="D60093"/>
                </a:solidFill>
                <a:latin typeface="KaiTi"/>
              </a:rPr>
              <a:t> </a:t>
            </a:r>
            <a:r>
              <a:rPr lang="ka-GE" sz="2400" b="1" dirty="0" smtClean="0">
                <a:solidFill>
                  <a:srgbClr val="D60093"/>
                </a:solidFill>
                <a:latin typeface="Sylfaen"/>
              </a:rPr>
              <a:t>გაუმჯობესება</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გამოყენებით</a:t>
            </a:r>
            <a:r>
              <a:rPr lang="ka-GE" sz="2400" b="1" dirty="0" smtClean="0">
                <a:solidFill>
                  <a:srgbClr val="D60093"/>
                </a:solidFill>
                <a:latin typeface="KaiTi"/>
              </a:rPr>
              <a:t>, </a:t>
            </a:r>
            <a:r>
              <a:rPr lang="ka-GE" sz="2400" b="1" dirty="0" smtClean="0">
                <a:solidFill>
                  <a:srgbClr val="D60093"/>
                </a:solidFill>
                <a:latin typeface="Sylfaen"/>
              </a:rPr>
              <a:t>მულჩირებით</a:t>
            </a:r>
            <a:r>
              <a:rPr lang="ka-GE" sz="2400" b="1" dirty="0" smtClean="0">
                <a:solidFill>
                  <a:srgbClr val="D60093"/>
                </a:solidFill>
                <a:latin typeface="KaiTi"/>
              </a:rPr>
              <a:t>, </a:t>
            </a:r>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გაფხვიერებით</a:t>
            </a:r>
            <a:r>
              <a:rPr lang="ka-GE" sz="2400" b="1" dirty="0" smtClean="0">
                <a:solidFill>
                  <a:srgbClr val="D60093"/>
                </a:solidFill>
                <a:latin typeface="KaiTi"/>
              </a:rPr>
              <a:t>, </a:t>
            </a:r>
            <a:r>
              <a:rPr lang="ka-GE" sz="2400" b="1" dirty="0" smtClean="0">
                <a:solidFill>
                  <a:srgbClr val="D60093"/>
                </a:solidFill>
                <a:latin typeface="Sylfaen"/>
              </a:rPr>
              <a:t>მჟავე</a:t>
            </a:r>
            <a:r>
              <a:rPr lang="ka-GE" sz="2400" b="1" dirty="0" smtClean="0">
                <a:solidFill>
                  <a:srgbClr val="D60093"/>
                </a:solidFill>
                <a:latin typeface="KaiTi"/>
              </a:rPr>
              <a:t> </a:t>
            </a:r>
            <a:r>
              <a:rPr lang="ka-GE" sz="2400" b="1" dirty="0" smtClean="0">
                <a:solidFill>
                  <a:srgbClr val="D60093"/>
                </a:solidFill>
                <a:latin typeface="Sylfaen"/>
              </a:rPr>
              <a:t>ნიადაგების</a:t>
            </a:r>
            <a:r>
              <a:rPr lang="ka-GE" sz="2400" b="1" dirty="0" smtClean="0">
                <a:solidFill>
                  <a:srgbClr val="D60093"/>
                </a:solidFill>
                <a:latin typeface="KaiTi"/>
              </a:rPr>
              <a:t> </a:t>
            </a:r>
            <a:r>
              <a:rPr lang="ka-GE" sz="2400" b="1" dirty="0" smtClean="0">
                <a:solidFill>
                  <a:srgbClr val="D60093"/>
                </a:solidFill>
                <a:latin typeface="Sylfaen"/>
              </a:rPr>
              <a:t>მოკირიანებით</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სხვა</a:t>
            </a:r>
            <a:r>
              <a:rPr lang="ka-GE" sz="2400" b="1" dirty="0" smtClean="0">
                <a:solidFill>
                  <a:srgbClr val="D60093"/>
                </a:solidFill>
                <a:latin typeface="KaiTi"/>
              </a:rPr>
              <a:t> </a:t>
            </a:r>
            <a:r>
              <a:rPr lang="ka-GE" sz="2400" b="1" dirty="0" smtClean="0">
                <a:solidFill>
                  <a:srgbClr val="D60093"/>
                </a:solidFill>
                <a:latin typeface="Sylfaen"/>
              </a:rPr>
              <a:t>აგრომეთოდებით</a:t>
            </a:r>
            <a:r>
              <a:rPr lang="ka-GE" sz="2400" b="1" dirty="0" smtClean="0">
                <a:solidFill>
                  <a:srgbClr val="D60093"/>
                </a:solidFill>
                <a:latin typeface="KaiTi"/>
              </a:rPr>
              <a:t>.</a:t>
            </a:r>
          </a:p>
          <a:p>
            <a:pPr marR="1130" algn="just"/>
            <a:r>
              <a:rPr lang="ka-GE" sz="2400" b="1" dirty="0" smtClean="0">
                <a:solidFill>
                  <a:srgbClr val="D60093"/>
                </a:solidFill>
                <a:latin typeface="Sylfaen"/>
              </a:rPr>
              <a:t>მცენარეთა</a:t>
            </a:r>
            <a:r>
              <a:rPr lang="ka-GE" sz="2400" b="1" dirty="0" smtClean="0">
                <a:solidFill>
                  <a:srgbClr val="D60093"/>
                </a:solidFill>
                <a:latin typeface="KaiTi"/>
              </a:rPr>
              <a:t> </a:t>
            </a:r>
            <a:r>
              <a:rPr lang="ka-GE" sz="2400" b="1" dirty="0" smtClean="0">
                <a:solidFill>
                  <a:srgbClr val="D60093"/>
                </a:solidFill>
                <a:latin typeface="Sylfaen"/>
              </a:rPr>
              <a:t>სიცოცხლე</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განვითარება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მიკროორგანიზმების</a:t>
            </a:r>
            <a:r>
              <a:rPr lang="ka-GE" sz="2400" b="1" dirty="0" smtClean="0">
                <a:solidFill>
                  <a:srgbClr val="D60093"/>
                </a:solidFill>
                <a:latin typeface="KaiTi"/>
              </a:rPr>
              <a:t> </a:t>
            </a:r>
            <a:r>
              <a:rPr lang="ka-GE" sz="2400" b="1" dirty="0" smtClean="0">
                <a:solidFill>
                  <a:srgbClr val="D60093"/>
                </a:solidFill>
                <a:latin typeface="Sylfaen"/>
              </a:rPr>
              <a:t>ცხოველმოქმედება</a:t>
            </a:r>
            <a:r>
              <a:rPr lang="ka-GE" sz="2400" b="1" dirty="0" smtClean="0">
                <a:solidFill>
                  <a:srgbClr val="D60093"/>
                </a:solidFill>
                <a:latin typeface="KaiTi"/>
              </a:rPr>
              <a:t> </a:t>
            </a:r>
            <a:r>
              <a:rPr lang="ka-GE" sz="2400" b="1" dirty="0" smtClean="0">
                <a:solidFill>
                  <a:srgbClr val="D60093"/>
                </a:solidFill>
                <a:latin typeface="Sylfaen"/>
              </a:rPr>
              <a:t>ნიადაგში</a:t>
            </a:r>
            <a:r>
              <a:rPr lang="ka-GE" sz="2400" b="1" dirty="0" smtClean="0">
                <a:solidFill>
                  <a:srgbClr val="D60093"/>
                </a:solidFill>
                <a:latin typeface="KaiTi"/>
              </a:rPr>
              <a:t> </a:t>
            </a:r>
            <a:r>
              <a:rPr lang="ka-GE" sz="2400" b="1" dirty="0" smtClean="0">
                <a:solidFill>
                  <a:srgbClr val="D60093"/>
                </a:solidFill>
                <a:latin typeface="Sylfaen"/>
              </a:rPr>
              <a:t>მხოლოდ</a:t>
            </a:r>
            <a:r>
              <a:rPr lang="ka-GE" sz="2400" b="1" dirty="0" smtClean="0">
                <a:solidFill>
                  <a:srgbClr val="D60093"/>
                </a:solidFill>
                <a:latin typeface="KaiTi"/>
              </a:rPr>
              <a:t> </a:t>
            </a:r>
            <a:r>
              <a:rPr lang="ka-GE" sz="2400" b="1" dirty="0" smtClean="0">
                <a:solidFill>
                  <a:srgbClr val="D60093"/>
                </a:solidFill>
                <a:latin typeface="Sylfaen"/>
              </a:rPr>
              <a:t>გარკვეული</a:t>
            </a:r>
            <a:r>
              <a:rPr lang="ka-GE" sz="2400" b="1" dirty="0" smtClean="0">
                <a:solidFill>
                  <a:srgbClr val="D60093"/>
                </a:solidFill>
                <a:latin typeface="KaiTi"/>
              </a:rPr>
              <a:t> </a:t>
            </a:r>
            <a:r>
              <a:rPr lang="ka-GE" sz="2400" b="1" dirty="0" smtClean="0">
                <a:solidFill>
                  <a:srgbClr val="D60093"/>
                </a:solidFill>
                <a:latin typeface="Sylfaen"/>
              </a:rPr>
              <a:t>სითბური</a:t>
            </a:r>
            <a:r>
              <a:rPr lang="ka-GE" sz="2400" b="1" dirty="0" smtClean="0">
                <a:solidFill>
                  <a:srgbClr val="D60093"/>
                </a:solidFill>
                <a:latin typeface="KaiTi"/>
              </a:rPr>
              <a:t> </a:t>
            </a:r>
            <a:r>
              <a:rPr lang="ka-GE" sz="2400" b="1" dirty="0" smtClean="0">
                <a:solidFill>
                  <a:srgbClr val="D60093"/>
                </a:solidFill>
                <a:latin typeface="Sylfaen"/>
              </a:rPr>
              <a:t>რეჟიმის</a:t>
            </a:r>
            <a:r>
              <a:rPr lang="ka-GE" sz="2400" b="1" dirty="0" smtClean="0">
                <a:solidFill>
                  <a:srgbClr val="D60093"/>
                </a:solidFill>
                <a:latin typeface="KaiTi"/>
              </a:rPr>
              <a:t> </a:t>
            </a:r>
            <a:r>
              <a:rPr lang="ka-GE" sz="2400" b="1" dirty="0" smtClean="0">
                <a:solidFill>
                  <a:srgbClr val="D60093"/>
                </a:solidFill>
                <a:latin typeface="Sylfaen"/>
              </a:rPr>
              <a:t>დროს</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სითბურ</a:t>
            </a:r>
            <a:r>
              <a:rPr lang="ka-GE" sz="2400" b="1" dirty="0" smtClean="0">
                <a:solidFill>
                  <a:srgbClr val="D60093"/>
                </a:solidFill>
                <a:latin typeface="KaiTi"/>
              </a:rPr>
              <a:t> </a:t>
            </a:r>
            <a:r>
              <a:rPr lang="ka-GE" sz="2400" b="1" dirty="0" smtClean="0">
                <a:solidFill>
                  <a:srgbClr val="D60093"/>
                </a:solidFill>
                <a:latin typeface="Sylfaen"/>
              </a:rPr>
              <a:t>თვისებებზე</a:t>
            </a:r>
            <a:r>
              <a:rPr lang="ka-GE" sz="2400" b="1" dirty="0" smtClean="0">
                <a:solidFill>
                  <a:srgbClr val="D60093"/>
                </a:solidFill>
                <a:latin typeface="KaiTi"/>
              </a:rPr>
              <a:t> </a:t>
            </a:r>
            <a:r>
              <a:rPr lang="ka-GE" sz="2400" b="1" dirty="0" smtClean="0">
                <a:solidFill>
                  <a:srgbClr val="D60093"/>
                </a:solidFill>
                <a:latin typeface="Sylfaen"/>
              </a:rPr>
              <a:t>გავლენას</a:t>
            </a:r>
            <a:r>
              <a:rPr lang="ka-GE" sz="2400" b="1" dirty="0" smtClean="0">
                <a:solidFill>
                  <a:srgbClr val="D60093"/>
                </a:solidFill>
                <a:latin typeface="KaiTi"/>
              </a:rPr>
              <a:t> </a:t>
            </a:r>
            <a:r>
              <a:rPr lang="ka-GE" sz="2400" b="1" dirty="0" smtClean="0">
                <a:solidFill>
                  <a:srgbClr val="D60093"/>
                </a:solidFill>
                <a:latin typeface="Sylfaen"/>
              </a:rPr>
              <a:t>ახდენს</a:t>
            </a:r>
            <a:r>
              <a:rPr lang="ka-GE" sz="2400" b="1" dirty="0" smtClean="0">
                <a:solidFill>
                  <a:srgbClr val="D60093"/>
                </a:solidFill>
                <a:latin typeface="KaiTi"/>
              </a:rPr>
              <a:t> </a:t>
            </a:r>
            <a:r>
              <a:rPr lang="ka-GE" sz="2400" b="1" dirty="0" smtClean="0">
                <a:solidFill>
                  <a:srgbClr val="D60093"/>
                </a:solidFill>
                <a:latin typeface="Sylfaen"/>
              </a:rPr>
              <a:t>ტენიანობა</a:t>
            </a:r>
            <a:r>
              <a:rPr lang="ka-GE" sz="2400" b="1" dirty="0" smtClean="0">
                <a:solidFill>
                  <a:srgbClr val="D60093"/>
                </a:solidFill>
                <a:latin typeface="KaiTi"/>
              </a:rPr>
              <a:t>, </a:t>
            </a:r>
            <a:r>
              <a:rPr lang="ka-GE" sz="2400" b="1" dirty="0" smtClean="0">
                <a:solidFill>
                  <a:srgbClr val="D60093"/>
                </a:solidFill>
                <a:latin typeface="Sylfaen"/>
              </a:rPr>
              <a:t>თბოტევადობა</a:t>
            </a:r>
            <a:r>
              <a:rPr lang="ka-GE" sz="2400" b="1" dirty="0" smtClean="0">
                <a:solidFill>
                  <a:srgbClr val="D60093"/>
                </a:solidFill>
                <a:latin typeface="KaiTi"/>
              </a:rPr>
              <a:t>, </a:t>
            </a:r>
            <a:r>
              <a:rPr lang="ka-GE" sz="2400" b="1" dirty="0" smtClean="0">
                <a:solidFill>
                  <a:srgbClr val="D60093"/>
                </a:solidFill>
                <a:latin typeface="Sylfaen"/>
              </a:rPr>
              <a:t>თბოგამტარობა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უნარი</a:t>
            </a:r>
            <a:r>
              <a:rPr lang="ka-GE" sz="2400" b="1" dirty="0" smtClean="0">
                <a:solidFill>
                  <a:srgbClr val="D60093"/>
                </a:solidFill>
                <a:latin typeface="KaiTi"/>
              </a:rPr>
              <a:t> </a:t>
            </a:r>
            <a:r>
              <a:rPr lang="ka-GE" sz="2400" b="1" dirty="0" smtClean="0">
                <a:solidFill>
                  <a:srgbClr val="D60093"/>
                </a:solidFill>
                <a:latin typeface="Sylfaen"/>
              </a:rPr>
              <a:t>შთანთქას</a:t>
            </a:r>
            <a:r>
              <a:rPr lang="ka-GE" sz="2400" b="1" dirty="0" smtClean="0">
                <a:solidFill>
                  <a:srgbClr val="D60093"/>
                </a:solidFill>
                <a:latin typeface="KaiTi"/>
              </a:rPr>
              <a:t> </a:t>
            </a:r>
            <a:r>
              <a:rPr lang="ka-GE" sz="2400" b="1" dirty="0" smtClean="0">
                <a:solidFill>
                  <a:srgbClr val="D60093"/>
                </a:solidFill>
                <a:latin typeface="Sylfaen"/>
              </a:rPr>
              <a:t>მზის</a:t>
            </a:r>
            <a:r>
              <a:rPr lang="ka-GE" sz="2400" b="1" dirty="0" smtClean="0">
                <a:solidFill>
                  <a:srgbClr val="D60093"/>
                </a:solidFill>
                <a:latin typeface="KaiTi"/>
              </a:rPr>
              <a:t> </a:t>
            </a:r>
            <a:r>
              <a:rPr lang="ka-GE" sz="2400" b="1" dirty="0" smtClean="0">
                <a:solidFill>
                  <a:srgbClr val="D60093"/>
                </a:solidFill>
                <a:latin typeface="Sylfaen"/>
              </a:rPr>
              <a:t>სითბური</a:t>
            </a:r>
            <a:r>
              <a:rPr lang="ka-GE" sz="2400" b="1" dirty="0" smtClean="0">
                <a:solidFill>
                  <a:srgbClr val="D60093"/>
                </a:solidFill>
                <a:latin typeface="KaiTi"/>
              </a:rPr>
              <a:t> </a:t>
            </a:r>
            <a:r>
              <a:rPr lang="ka-GE" sz="2400" b="1" dirty="0" smtClean="0">
                <a:solidFill>
                  <a:srgbClr val="D60093"/>
                </a:solidFill>
                <a:latin typeface="Sylfaen"/>
              </a:rPr>
              <a:t>სხივები</a:t>
            </a:r>
            <a:r>
              <a:rPr lang="ka-GE" sz="2400" b="1" dirty="0" smtClean="0">
                <a:solidFill>
                  <a:srgbClr val="D60093"/>
                </a:solidFill>
                <a:latin typeface="KaiTi"/>
              </a:rPr>
              <a:t> (</a:t>
            </a:r>
            <a:r>
              <a:rPr lang="ka-GE" sz="2400" b="1" dirty="0" smtClean="0">
                <a:solidFill>
                  <a:srgbClr val="D60093"/>
                </a:solidFill>
                <a:latin typeface="Sylfaen"/>
              </a:rPr>
              <a:t>ქვიშიანი</a:t>
            </a:r>
            <a:r>
              <a:rPr lang="ka-GE" sz="2400" b="1" dirty="0" smtClean="0">
                <a:solidFill>
                  <a:srgbClr val="D60093"/>
                </a:solidFill>
                <a:latin typeface="KaiTi"/>
              </a:rPr>
              <a:t> </a:t>
            </a:r>
            <a:r>
              <a:rPr lang="ka-GE" sz="2400" b="1" dirty="0" smtClean="0">
                <a:solidFill>
                  <a:srgbClr val="D60093"/>
                </a:solidFill>
                <a:latin typeface="Sylfaen"/>
              </a:rPr>
              <a:t>ნიადაგი</a:t>
            </a:r>
            <a:r>
              <a:rPr lang="ka-GE" sz="2400" b="1" dirty="0" smtClean="0">
                <a:solidFill>
                  <a:srgbClr val="D60093"/>
                </a:solidFill>
                <a:latin typeface="KaiTi"/>
              </a:rPr>
              <a:t> </a:t>
            </a:r>
            <a:r>
              <a:rPr lang="ka-GE" sz="2400" b="1" dirty="0" smtClean="0">
                <a:solidFill>
                  <a:srgbClr val="D60093"/>
                </a:solidFill>
                <a:latin typeface="Sylfaen"/>
              </a:rPr>
              <a:t>უფრო</a:t>
            </a:r>
            <a:r>
              <a:rPr lang="ka-GE" sz="2400" b="1" dirty="0" smtClean="0">
                <a:solidFill>
                  <a:srgbClr val="D60093"/>
                </a:solidFill>
                <a:latin typeface="KaiTi"/>
              </a:rPr>
              <a:t> </a:t>
            </a:r>
            <a:r>
              <a:rPr lang="ka-GE" sz="2400" b="1" dirty="0" smtClean="0">
                <a:solidFill>
                  <a:srgbClr val="D60093"/>
                </a:solidFill>
                <a:latin typeface="Sylfaen"/>
              </a:rPr>
              <a:t>სწრაფად</a:t>
            </a:r>
            <a:r>
              <a:rPr lang="ka-GE" sz="2400" b="1" dirty="0" smtClean="0">
                <a:solidFill>
                  <a:srgbClr val="D60093"/>
                </a:solidFill>
                <a:latin typeface="KaiTi"/>
              </a:rPr>
              <a:t> </a:t>
            </a:r>
            <a:r>
              <a:rPr lang="ka-GE" sz="2400" b="1" dirty="0" smtClean="0">
                <a:solidFill>
                  <a:srgbClr val="D60093"/>
                </a:solidFill>
                <a:latin typeface="Sylfaen"/>
              </a:rPr>
              <a:t>თბება</a:t>
            </a:r>
            <a:r>
              <a:rPr lang="ka-GE" sz="2400" b="1" dirty="0" smtClean="0">
                <a:solidFill>
                  <a:srgbClr val="D60093"/>
                </a:solidFill>
                <a:latin typeface="KaiTi"/>
              </a:rPr>
              <a:t> </a:t>
            </a:r>
            <a:r>
              <a:rPr lang="ka-GE" sz="2400" b="1" dirty="0" smtClean="0">
                <a:solidFill>
                  <a:srgbClr val="D60093"/>
                </a:solidFill>
                <a:latin typeface="Sylfaen"/>
              </a:rPr>
              <a:t>ვიდრე</a:t>
            </a:r>
            <a:r>
              <a:rPr lang="ka-GE" sz="2400" b="1" dirty="0" smtClean="0">
                <a:solidFill>
                  <a:srgbClr val="D60093"/>
                </a:solidFill>
                <a:latin typeface="KaiTi"/>
              </a:rPr>
              <a:t> </a:t>
            </a:r>
            <a:r>
              <a:rPr lang="ka-GE" sz="2400" b="1" dirty="0" smtClean="0">
                <a:solidFill>
                  <a:srgbClr val="D60093"/>
                </a:solidFill>
                <a:latin typeface="Sylfaen"/>
              </a:rPr>
              <a:t>თიხიანი</a:t>
            </a:r>
            <a:r>
              <a:rPr lang="ka-GE" sz="2400" b="1" dirty="0" smtClean="0">
                <a:solidFill>
                  <a:srgbClr val="D60093"/>
                </a:solidFill>
                <a:latin typeface="KaiTi"/>
              </a:rPr>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166843"/>
            <a:ext cx="8286808" cy="4893647"/>
          </a:xfrm>
          <a:prstGeom prst="rect">
            <a:avLst/>
          </a:prstGeom>
        </p:spPr>
        <p:txBody>
          <a:bodyPr wrap="square">
            <a:spAutoFit/>
          </a:bodyPr>
          <a:lstStyle/>
          <a:p>
            <a:r>
              <a:rPr lang="ka-GE" sz="2400" b="1" dirty="0" smtClean="0">
                <a:solidFill>
                  <a:srgbClr val="D60093"/>
                </a:solidFill>
                <a:latin typeface="Sylfaen"/>
              </a:rPr>
              <a:t>სასუქები და მათი გამოყენება</a:t>
            </a:r>
            <a:br>
              <a:rPr lang="ka-GE" sz="2400" b="1" dirty="0" smtClean="0">
                <a:solidFill>
                  <a:srgbClr val="D60093"/>
                </a:solidFill>
                <a:latin typeface="Sylfaen"/>
              </a:rPr>
            </a:br>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სასოფლო სამეურნეო კულტურების მოსავლიანობის გადიდების აგროტექნიკურ ღონისძიებათა კომპლექსში განსაკუთრებული მნიშვნელობა ენიჭება სასუქების გამოყენებას</a:t>
            </a:r>
            <a:br>
              <a:rPr lang="ka-GE" sz="2400" b="1" dirty="0" smtClean="0">
                <a:solidFill>
                  <a:srgbClr val="D60093"/>
                </a:solidFill>
                <a:latin typeface="Sylfaen"/>
              </a:rPr>
            </a:br>
            <a:r>
              <a:rPr lang="ka-GE" sz="2400" b="1" dirty="0" smtClean="0">
                <a:solidFill>
                  <a:srgbClr val="D60093"/>
                </a:solidFill>
                <a:latin typeface="Sylfaen"/>
              </a:rPr>
              <a:t>სასუქების ტერმინის ქვეშ იგულისხმება ნიადაგში ორგანული და არაორგანული წარმოების ისეთი ნივთიერების შეტანა, რომლებიც ხელს უწყობენ მცენარის ზრდა-განვითარების პირობებს, რის საფუძველზეც იზრდება სასოფლო- სამეურნეო კულტურათა მოსავლიანობა.</a:t>
            </a:r>
            <a:br>
              <a:rPr lang="ka-GE" sz="2400" b="1" dirty="0" smtClean="0">
                <a:solidFill>
                  <a:srgbClr val="D60093"/>
                </a:solidFill>
                <a:latin typeface="Sylfaen"/>
              </a:rPr>
            </a:b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889844"/>
            <a:ext cx="8143932" cy="4524315"/>
          </a:xfrm>
          <a:prstGeom prst="rect">
            <a:avLst/>
          </a:prstGeom>
        </p:spPr>
        <p:txBody>
          <a:bodyPr wrap="square">
            <a:spAutoFit/>
          </a:bodyPr>
          <a:lstStyle/>
          <a:p>
            <a:r>
              <a:rPr lang="ka-GE" sz="2400" b="1" dirty="0" smtClean="0">
                <a:solidFill>
                  <a:srgbClr val="D60093"/>
                </a:solidFill>
                <a:latin typeface="Sylfaen"/>
              </a:rPr>
              <a:t>მინერალური სასუქი ეწოდება ისეთ სასუქებს, რომლებიც მცენარისათვის საჭირო საკვებ ელემენტებს შეიცავენ მინერალურ შენაერთებში. მინერალურ სასუქებს მიეკუთვნება აზოტიანი, ფოსფორიანი, კალიუმიანი, მიკრო და კომპლექსური სასუქები.</a:t>
            </a:r>
            <a:br>
              <a:rPr lang="ka-GE" sz="2400" b="1" dirty="0" smtClean="0">
                <a:solidFill>
                  <a:srgbClr val="D60093"/>
                </a:solidFill>
                <a:latin typeface="Sylfaen"/>
              </a:rPr>
            </a:br>
            <a:r>
              <a:rPr lang="ka-GE" sz="2400" b="1" dirty="0" smtClean="0">
                <a:solidFill>
                  <a:srgbClr val="D60093"/>
                </a:solidFill>
                <a:latin typeface="Sylfaen"/>
              </a:rPr>
              <a:t>ორგანულს მიეკუთვნება ყველა ის სასუქი, რომელიც ამა თუ იმ რაოდენობით შეიცავს </a:t>
            </a:r>
            <a:br>
              <a:rPr lang="ka-GE" sz="2400" b="1" dirty="0" smtClean="0">
                <a:solidFill>
                  <a:srgbClr val="D60093"/>
                </a:solidFill>
                <a:latin typeface="Sylfaen"/>
              </a:rPr>
            </a:br>
            <a:r>
              <a:rPr lang="ka-GE" sz="2400" b="1" dirty="0" smtClean="0">
                <a:solidFill>
                  <a:srgbClr val="D60093"/>
                </a:solidFill>
                <a:latin typeface="Sylfaen"/>
              </a:rPr>
              <a:t>ორგანულ ნივთიერებას. ორგანული სასუქებია: ნაკელი, ტორფი, მწვანე სასუქი, და ორგანული </a:t>
            </a:r>
            <a:br>
              <a:rPr lang="ka-GE" sz="2400" b="1" dirty="0" smtClean="0">
                <a:solidFill>
                  <a:srgbClr val="D60093"/>
                </a:solidFill>
                <a:latin typeface="Sylfaen"/>
              </a:rPr>
            </a:br>
            <a:r>
              <a:rPr lang="ka-GE" sz="2400" b="1" dirty="0" smtClean="0">
                <a:solidFill>
                  <a:srgbClr val="D60093"/>
                </a:solidFill>
                <a:latin typeface="Sylfaen"/>
              </a:rPr>
              <a:t>ნივთიერების შემცველი სოფლის მეურნეობისა და მრეწველობის სხვა ანარჩენები (გერანის,</a:t>
            </a:r>
            <a:br>
              <a:rPr lang="ka-GE" sz="2400" b="1" dirty="0" smtClean="0">
                <a:solidFill>
                  <a:srgbClr val="D60093"/>
                </a:solidFill>
                <a:latin typeface="Sylfaen"/>
              </a:rPr>
            </a:br>
            <a:r>
              <a:rPr lang="ka-GE" sz="2400" b="1" dirty="0" smtClean="0">
                <a:solidFill>
                  <a:srgbClr val="D60093"/>
                </a:solidFill>
                <a:latin typeface="Sylfaen"/>
              </a:rPr>
              <a:t>ტუნგის ზეთსახდელი, კოფეინის ქარხნების ანარჩენები).</a:t>
            </a: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889844"/>
            <a:ext cx="8072494" cy="4893647"/>
          </a:xfrm>
          <a:prstGeom prst="rect">
            <a:avLst/>
          </a:prstGeom>
        </p:spPr>
        <p:txBody>
          <a:bodyPr wrap="square">
            <a:spAutoFit/>
          </a:bodyPr>
          <a:lstStyle/>
          <a:p>
            <a:r>
              <a:rPr lang="ka-GE" sz="2400" b="1" dirty="0" smtClean="0">
                <a:solidFill>
                  <a:srgbClr val="D60093"/>
                </a:solidFill>
                <a:latin typeface="Sylfaen"/>
              </a:rPr>
              <a:t>ორგანულ-მინერალურსს ორგანულ-მინერალურს ეკუთვნის ისეთი სასუქები, რომლებიც თავის შედგენილობაში შეიცავენ როგორც ორგანულ, ისე მინერალურ ნივთიერებას, ასეთია: ჰუმატამონიუმი, გუმაფოსი, გუმატინი  და  სხვა..</a:t>
            </a:r>
            <a:br>
              <a:rPr lang="ka-GE" sz="2400" b="1" dirty="0" smtClean="0">
                <a:solidFill>
                  <a:srgbClr val="D60093"/>
                </a:solidFill>
                <a:latin typeface="Sylfaen"/>
              </a:rPr>
            </a:br>
            <a:r>
              <a:rPr lang="ka-GE" sz="2400" b="1" dirty="0" smtClean="0">
                <a:solidFill>
                  <a:srgbClr val="D60093"/>
                </a:solidFill>
                <a:latin typeface="Sylfaen"/>
              </a:rPr>
              <a:t>სასუქები ნიადაგსა და მცენარეზე მოქმედების მიხედვით იყოფიან: 1) პირდაპირმოქმედი და არაპირდაპირმოქმედი.</a:t>
            </a:r>
            <a:br>
              <a:rPr lang="ka-GE" sz="2400" b="1" dirty="0" smtClean="0">
                <a:solidFill>
                  <a:srgbClr val="D60093"/>
                </a:solidFill>
                <a:latin typeface="Sylfaen"/>
              </a:rPr>
            </a:br>
            <a:r>
              <a:rPr lang="ka-GE" sz="2400" b="1" dirty="0" smtClean="0">
                <a:solidFill>
                  <a:srgbClr val="D60093"/>
                </a:solidFill>
                <a:latin typeface="Sylfaen"/>
              </a:rPr>
              <a:t>პირდაპირ მოქმედია ის სასუქი, რომელიც შეაქვთ ნიადაგში მცენარისათვის საჭირო საკვები </a:t>
            </a:r>
            <a:br>
              <a:rPr lang="ka-GE" sz="2400" b="1" dirty="0" smtClean="0">
                <a:solidFill>
                  <a:srgbClr val="D60093"/>
                </a:solidFill>
                <a:latin typeface="Sylfaen"/>
              </a:rPr>
            </a:br>
            <a:r>
              <a:rPr lang="ka-GE" sz="2400" b="1" dirty="0" smtClean="0">
                <a:solidFill>
                  <a:srgbClr val="D60093"/>
                </a:solidFill>
                <a:latin typeface="Sylfaen"/>
              </a:rPr>
              <a:t>ნივთიერების რაოდენობის გადიდების მიზნით, ასეთია: აზოტიანი, ფოსფორიანი, კალიუმიანი,მიკროსასუქები და სხვა. </a:t>
            </a: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912572"/>
            <a:ext cx="8072494" cy="5016758"/>
          </a:xfrm>
          <a:prstGeom prst="rect">
            <a:avLst/>
          </a:prstGeom>
        </p:spPr>
        <p:txBody>
          <a:bodyPr wrap="square">
            <a:spAutoFit/>
          </a:bodyPr>
          <a:lstStyle/>
          <a:p>
            <a:r>
              <a:rPr lang="ka-GE" sz="2000" b="1" dirty="0" smtClean="0">
                <a:solidFill>
                  <a:srgbClr val="D60093"/>
                </a:solidFill>
                <a:latin typeface="Sylfaen"/>
              </a:rPr>
              <a:t>არაპირდაპირმოქმედია არაპირდაპირმოქმედია ყველა ის სასუქი, რომელიც შეაქვთ ნიადაგში ამ უკანასკნელის </a:t>
            </a:r>
            <a:br>
              <a:rPr lang="ka-GE" sz="2000" b="1" dirty="0" smtClean="0">
                <a:solidFill>
                  <a:srgbClr val="D60093"/>
                </a:solidFill>
                <a:latin typeface="Sylfaen"/>
              </a:rPr>
            </a:br>
            <a:r>
              <a:rPr lang="ka-GE" sz="2000" b="1" dirty="0" smtClean="0">
                <a:solidFill>
                  <a:srgbClr val="D60093"/>
                </a:solidFill>
                <a:latin typeface="Sylfaen"/>
              </a:rPr>
              <a:t>ფიზიკურ-ქიმიური და ბიოლოგიური თვისებების გაუმჯობესების მიზნით. ასეთია: კირი, თაბაშირი,  გოგირდი  და  ბაქტერიული  სასუქები.</a:t>
            </a:r>
            <a:br>
              <a:rPr lang="ka-GE" sz="2000" b="1" dirty="0" smtClean="0">
                <a:solidFill>
                  <a:srgbClr val="D60093"/>
                </a:solidFill>
                <a:latin typeface="Sylfaen"/>
              </a:rPr>
            </a:br>
            <a:r>
              <a:rPr lang="ka-GE" sz="2000" b="1" dirty="0" smtClean="0">
                <a:solidFill>
                  <a:srgbClr val="D60093"/>
                </a:solidFill>
                <a:latin typeface="Sylfaen"/>
              </a:rPr>
              <a:t>საკვები ნივთიერების შემცველობის მიხედვით სასუქები იყოფა აგრეთვე ორ ჯგუფად: </a:t>
            </a:r>
            <a:br>
              <a:rPr lang="ka-GE" sz="2000" b="1" dirty="0" smtClean="0">
                <a:solidFill>
                  <a:srgbClr val="D60093"/>
                </a:solidFill>
                <a:latin typeface="Sylfaen"/>
              </a:rPr>
            </a:br>
            <a:r>
              <a:rPr lang="ka-GE" sz="2000" b="1" dirty="0" smtClean="0">
                <a:solidFill>
                  <a:srgbClr val="D60093"/>
                </a:solidFill>
                <a:latin typeface="Sylfaen"/>
              </a:rPr>
              <a:t>1) ცალმხრივი ანუ მარტივი და 2) მრავალმხრივი ანუ რთული.</a:t>
            </a:r>
            <a:br>
              <a:rPr lang="ka-GE" sz="2000" b="1" dirty="0" smtClean="0">
                <a:solidFill>
                  <a:srgbClr val="D60093"/>
                </a:solidFill>
                <a:latin typeface="Sylfaen"/>
              </a:rPr>
            </a:br>
            <a:r>
              <a:rPr lang="ka-GE" sz="2000" b="1" dirty="0" smtClean="0">
                <a:solidFill>
                  <a:srgbClr val="D60093"/>
                </a:solidFill>
                <a:latin typeface="Sylfaen"/>
              </a:rPr>
              <a:t>ცალმხრივი სასუქები შეიცავენ მცენარისათვის საჭირო მხოლოდ ერთ ელემენტს, ასეთია: </a:t>
            </a:r>
            <a:br>
              <a:rPr lang="ka-GE" sz="2000" b="1" dirty="0" smtClean="0">
                <a:solidFill>
                  <a:srgbClr val="D60093"/>
                </a:solidFill>
                <a:latin typeface="Sylfaen"/>
              </a:rPr>
            </a:br>
            <a:r>
              <a:rPr lang="ka-GE" sz="2000" b="1" dirty="0" smtClean="0">
                <a:solidFill>
                  <a:srgbClr val="D60093"/>
                </a:solidFill>
                <a:latin typeface="Sylfaen"/>
              </a:rPr>
              <a:t>ნატრიუმის გვარჯილა, აზოტმჟავაამონიუმი, ქლორამონიუმი, სუპერფოსფატი და სხვა.</a:t>
            </a:r>
            <a:br>
              <a:rPr lang="ka-GE" sz="2000" b="1" dirty="0" smtClean="0">
                <a:solidFill>
                  <a:srgbClr val="D60093"/>
                </a:solidFill>
                <a:latin typeface="Sylfaen"/>
              </a:rPr>
            </a:br>
            <a:r>
              <a:rPr lang="ka-GE" sz="2000" b="1" dirty="0" smtClean="0">
                <a:solidFill>
                  <a:srgbClr val="D60093"/>
                </a:solidFill>
                <a:latin typeface="Sylfaen"/>
              </a:rPr>
              <a:t>მრავალმხრივ მოქმედი სასუქი კი შეიცავს რამდენიმე საკვებ ელემენტს, ასეთია: ამოფოსი, </a:t>
            </a:r>
            <a:br>
              <a:rPr lang="ka-GE" sz="2000" b="1" dirty="0" smtClean="0">
                <a:solidFill>
                  <a:srgbClr val="D60093"/>
                </a:solidFill>
                <a:latin typeface="Sylfaen"/>
              </a:rPr>
            </a:br>
            <a:r>
              <a:rPr lang="ka-GE" sz="2000" b="1" dirty="0" smtClean="0">
                <a:solidFill>
                  <a:srgbClr val="D60093"/>
                </a:solidFill>
                <a:latin typeface="Sylfaen"/>
              </a:rPr>
              <a:t>ნიტროფოსკა,, კალიუმის გვარჯილა და სხვა.</a:t>
            </a:r>
            <a:br>
              <a:rPr lang="ka-GE" sz="2000" b="1" dirty="0" smtClean="0">
                <a:solidFill>
                  <a:srgbClr val="D60093"/>
                </a:solidFill>
                <a:latin typeface="Sylfaen"/>
              </a:rPr>
            </a:br>
            <a:endParaRPr lang="ru-RU" sz="20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00042"/>
            <a:ext cx="8286808" cy="6863417"/>
          </a:xfrm>
          <a:prstGeom prst="rect">
            <a:avLst/>
          </a:prstGeom>
        </p:spPr>
        <p:txBody>
          <a:bodyPr wrap="square">
            <a:spAutoFit/>
          </a:bodyPr>
          <a:lstStyle/>
          <a:p>
            <a:pPr marR="1130"/>
            <a:endParaRPr lang="en-US" sz="2000" b="1" dirty="0" smtClean="0">
              <a:solidFill>
                <a:srgbClr val="D60093"/>
              </a:solidFill>
              <a:latin typeface="Sylfaen"/>
            </a:endParaRPr>
          </a:p>
          <a:p>
            <a:pPr marR="1130"/>
            <a:r>
              <a:rPr lang="ka-GE" sz="2000" b="1" dirty="0" smtClean="0">
                <a:solidFill>
                  <a:srgbClr val="D60093"/>
                </a:solidFill>
                <a:latin typeface="Sylfaen"/>
              </a:rPr>
              <a:t>მინერალური </a:t>
            </a:r>
            <a:r>
              <a:rPr lang="ka-GE" sz="2000" b="1" dirty="0" smtClean="0">
                <a:solidFill>
                  <a:srgbClr val="D60093"/>
                </a:solidFill>
                <a:latin typeface="Sylfaen"/>
              </a:rPr>
              <a:t>სასუქები</a:t>
            </a:r>
            <a:br>
              <a:rPr lang="ka-GE" sz="2000" b="1" dirty="0" smtClean="0">
                <a:solidFill>
                  <a:srgbClr val="D60093"/>
                </a:solidFill>
                <a:latin typeface="Sylfaen"/>
              </a:rPr>
            </a:br>
            <a:r>
              <a:rPr lang="ka-GE" sz="2000" b="1" dirty="0" smtClean="0">
                <a:solidFill>
                  <a:srgbClr val="D60093"/>
                </a:solidFill>
                <a:latin typeface="Sylfaen"/>
              </a:rPr>
              <a:t>მინერალურ სასუქებს მიეკუთვნება აზოტიანი, ფოსფორიანი, კალიუმიანი, მიკრო და </a:t>
            </a:r>
            <a:br>
              <a:rPr lang="ka-GE" sz="2000" b="1" dirty="0" smtClean="0">
                <a:solidFill>
                  <a:srgbClr val="D60093"/>
                </a:solidFill>
                <a:latin typeface="Sylfaen"/>
              </a:rPr>
            </a:br>
            <a:r>
              <a:rPr lang="ka-GE" sz="2000" b="1" dirty="0" smtClean="0">
                <a:solidFill>
                  <a:srgbClr val="D60093"/>
                </a:solidFill>
                <a:latin typeface="Sylfaen"/>
              </a:rPr>
              <a:t>კომპლექსური სასუქები.</a:t>
            </a:r>
            <a:br>
              <a:rPr lang="ka-GE" sz="2000" b="1" dirty="0" smtClean="0">
                <a:solidFill>
                  <a:srgbClr val="D60093"/>
                </a:solidFill>
                <a:latin typeface="Sylfaen"/>
              </a:rPr>
            </a:br>
            <a:r>
              <a:rPr lang="ka-GE" sz="2000" b="1" dirty="0" smtClean="0">
                <a:solidFill>
                  <a:srgbClr val="D60093"/>
                </a:solidFill>
                <a:latin typeface="Sylfaen"/>
              </a:rPr>
              <a:t>აზოტიანი სასუქები არჩევენ აზოტიანი სასუქების ოთხ ფორმას; ნიტრატულს, ამონიაკურს, </a:t>
            </a:r>
            <a:br>
              <a:rPr lang="ka-GE" sz="2000" b="1" dirty="0" smtClean="0">
                <a:solidFill>
                  <a:srgbClr val="D60093"/>
                </a:solidFill>
                <a:latin typeface="Sylfaen"/>
              </a:rPr>
            </a:br>
            <a:r>
              <a:rPr lang="ka-GE" sz="2000" b="1" dirty="0" smtClean="0">
                <a:solidFill>
                  <a:srgbClr val="D60093"/>
                </a:solidFill>
                <a:latin typeface="Sylfaen"/>
              </a:rPr>
              <a:t>ნიტრატულ- ამონიაკურს და ამიდურს.</a:t>
            </a:r>
            <a:br>
              <a:rPr lang="ka-GE" sz="2000" b="1" dirty="0" smtClean="0">
                <a:solidFill>
                  <a:srgbClr val="D60093"/>
                </a:solidFill>
                <a:latin typeface="Sylfaen"/>
              </a:rPr>
            </a:br>
            <a:r>
              <a:rPr lang="ka-GE" sz="2000" b="1" dirty="0" smtClean="0">
                <a:solidFill>
                  <a:srgbClr val="D60093"/>
                </a:solidFill>
                <a:latin typeface="Sylfaen"/>
              </a:rPr>
              <a:t>ამონიაკური სასუქები. მათ მიეკუთვნება ამონიუმის სულფატი, ამონიუმის ქლორიდი, თხევადი ამონიაკი.</a:t>
            </a:r>
            <a:br>
              <a:rPr lang="ka-GE" sz="2000" b="1" dirty="0" smtClean="0">
                <a:solidFill>
                  <a:srgbClr val="D60093"/>
                </a:solidFill>
                <a:latin typeface="Sylfaen"/>
              </a:rPr>
            </a:br>
            <a:r>
              <a:rPr lang="ka-GE" sz="2000" b="1" dirty="0" smtClean="0">
                <a:solidFill>
                  <a:srgbClr val="D60093"/>
                </a:solidFill>
                <a:latin typeface="Sylfaen"/>
              </a:rPr>
              <a:t> ამონიუმის სულფატი პირველ რიგში რეკომენდებულია როგორც ძირითადი გამოყენების  სასუქი</a:t>
            </a:r>
          </a:p>
          <a:p>
            <a:pPr marR="1130"/>
            <a:r>
              <a:rPr lang="ka-GE" sz="2000" b="1" dirty="0" smtClean="0">
                <a:solidFill>
                  <a:srgbClr val="D60093"/>
                </a:solidFill>
              </a:rPr>
              <a:t>ნიტრატული სასუქები.</a:t>
            </a:r>
            <a:br>
              <a:rPr lang="ka-GE" sz="2000" b="1" dirty="0" smtClean="0">
                <a:solidFill>
                  <a:srgbClr val="D60093"/>
                </a:solidFill>
              </a:rPr>
            </a:br>
            <a:r>
              <a:rPr lang="ka-GE" sz="2000" b="1" dirty="0" smtClean="0">
                <a:solidFill>
                  <a:srgbClr val="D60093"/>
                </a:solidFill>
              </a:rPr>
              <a:t/>
            </a:r>
            <a:br>
              <a:rPr lang="ka-GE" sz="2000" b="1" dirty="0" smtClean="0">
                <a:solidFill>
                  <a:srgbClr val="D60093"/>
                </a:solidFill>
              </a:rPr>
            </a:br>
            <a:r>
              <a:rPr lang="ka-GE" sz="2000" b="1" dirty="0" smtClean="0">
                <a:solidFill>
                  <a:srgbClr val="D60093"/>
                </a:solidFill>
              </a:rPr>
              <a:t>ნატრიუმის გვარჯილა (NaNO3) </a:t>
            </a:r>
            <a:br>
              <a:rPr lang="ka-GE" sz="2000" b="1" dirty="0" smtClean="0">
                <a:solidFill>
                  <a:srgbClr val="D60093"/>
                </a:solidFill>
              </a:rPr>
            </a:br>
            <a:r>
              <a:rPr lang="ka-GE" sz="2000" b="1" dirty="0" smtClean="0">
                <a:solidFill>
                  <a:srgbClr val="D60093"/>
                </a:solidFill>
              </a:rPr>
              <a:t>შეიცავს 15,5% აზოტს. თეთრი </a:t>
            </a:r>
            <a:br>
              <a:rPr lang="ka-GE" sz="2000" b="1" dirty="0" smtClean="0">
                <a:solidFill>
                  <a:srgbClr val="D60093"/>
                </a:solidFill>
              </a:rPr>
            </a:br>
            <a:r>
              <a:rPr lang="ka-GE" sz="2000" b="1" dirty="0" smtClean="0">
                <a:solidFill>
                  <a:srgbClr val="D60093"/>
                </a:solidFill>
              </a:rPr>
              <a:t>კრისტალური მარილია. წყალში კარგად იხსნება. სუსტად ჰიგროსკოპიულია და </a:t>
            </a:r>
            <a:br>
              <a:rPr lang="ka-GE" sz="2000" b="1" dirty="0" smtClean="0">
                <a:solidFill>
                  <a:srgbClr val="D60093"/>
                </a:solidFill>
              </a:rPr>
            </a:br>
            <a:r>
              <a:rPr lang="ka-GE" sz="2000" b="1" dirty="0" smtClean="0">
                <a:solidFill>
                  <a:srgbClr val="D60093"/>
                </a:solidFill>
              </a:rPr>
              <a:t>ფიზიოლოგიურად ტუტეა</a:t>
            </a:r>
            <a:br>
              <a:rPr lang="ka-GE" sz="2000" b="1" dirty="0" smtClean="0">
                <a:solidFill>
                  <a:srgbClr val="D60093"/>
                </a:solidFill>
              </a:rPr>
            </a:br>
            <a:endParaRPr lang="ka-GE" sz="2000" b="1" dirty="0" smtClean="0">
              <a:solidFill>
                <a:srgbClr val="D60093"/>
              </a:solidFill>
              <a:latin typeface="Sylfaen"/>
            </a:endParaRPr>
          </a:p>
          <a:p>
            <a:r>
              <a:rPr lang="ka-GE" sz="2000" b="1" dirty="0" smtClean="0">
                <a:solidFill>
                  <a:srgbClr val="D60093"/>
                </a:solidFill>
              </a:rPr>
              <a:t/>
            </a:r>
            <a:br>
              <a:rPr lang="ka-GE" sz="2000" b="1" dirty="0" smtClean="0">
                <a:solidFill>
                  <a:srgbClr val="D60093"/>
                </a:solidFill>
              </a:rPr>
            </a:br>
            <a:endParaRPr lang="ru-RU" sz="20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612845"/>
            <a:ext cx="8072494" cy="5632311"/>
          </a:xfrm>
          <a:prstGeom prst="rect">
            <a:avLst/>
          </a:prstGeom>
        </p:spPr>
        <p:txBody>
          <a:bodyPr wrap="square">
            <a:spAutoFit/>
          </a:bodyPr>
          <a:lstStyle/>
          <a:p>
            <a:r>
              <a:rPr lang="ka-GE" sz="2400" b="1" dirty="0" smtClean="0">
                <a:solidFill>
                  <a:srgbClr val="D60093"/>
                </a:solidFill>
                <a:latin typeface="Sylfaen"/>
              </a:rPr>
              <a:t>ამიდური ფორმის აზოტიანი სასუქები.</a:t>
            </a:r>
            <a:br>
              <a:rPr lang="ka-GE" sz="2400" b="1" dirty="0" smtClean="0">
                <a:solidFill>
                  <a:srgbClr val="D60093"/>
                </a:solidFill>
                <a:latin typeface="Sylfaen"/>
              </a:rPr>
            </a:br>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შარდოვანა </a:t>
            </a:r>
            <a:r>
              <a:rPr lang="en-US" sz="2400" b="1" dirty="0" smtClean="0">
                <a:solidFill>
                  <a:srgbClr val="D60093"/>
                </a:solidFill>
                <a:latin typeface="Sylfaen"/>
              </a:rPr>
              <a:t>CO(NH2)2 </a:t>
            </a:r>
            <a:r>
              <a:rPr lang="ka-GE" sz="2400" b="1" dirty="0" smtClean="0">
                <a:solidFill>
                  <a:srgbClr val="D60093"/>
                </a:solidFill>
                <a:latin typeface="Sylfaen"/>
              </a:rPr>
              <a:t>შეიცავს 46% აზოტს. </a:t>
            </a:r>
            <a:br>
              <a:rPr lang="ka-GE" sz="2400" b="1" dirty="0" smtClean="0">
                <a:solidFill>
                  <a:srgbClr val="D60093"/>
                </a:solidFill>
                <a:latin typeface="Sylfaen"/>
              </a:rPr>
            </a:br>
            <a:r>
              <a:rPr lang="ka-GE" sz="2400" b="1" dirty="0" smtClean="0">
                <a:solidFill>
                  <a:srgbClr val="D60093"/>
                </a:solidFill>
                <a:latin typeface="Sylfaen"/>
              </a:rPr>
              <a:t> თეთრი ფერის კრისტალური, ან გრანულირებული </a:t>
            </a:r>
            <a:br>
              <a:rPr lang="ka-GE" sz="2400" b="1" dirty="0" smtClean="0">
                <a:solidFill>
                  <a:srgbClr val="D60093"/>
                </a:solidFill>
                <a:latin typeface="Sylfaen"/>
              </a:rPr>
            </a:br>
            <a:r>
              <a:rPr lang="ka-GE" sz="2400" b="1" dirty="0" smtClean="0">
                <a:solidFill>
                  <a:srgbClr val="D60093"/>
                </a:solidFill>
                <a:latin typeface="Sylfaen"/>
              </a:rPr>
              <a:t>ნივთიერებაა, წყალში კარგად იხსნება, მისი გამოყენება ძირითადად </a:t>
            </a:r>
            <a:br>
              <a:rPr lang="ka-GE" sz="2400" b="1" dirty="0" smtClean="0">
                <a:solidFill>
                  <a:srgbClr val="D60093"/>
                </a:solidFill>
                <a:latin typeface="Sylfaen"/>
              </a:rPr>
            </a:br>
            <a:r>
              <a:rPr lang="ka-GE" sz="2400" b="1" dirty="0" smtClean="0">
                <a:solidFill>
                  <a:srgbClr val="D60093"/>
                </a:solidFill>
                <a:latin typeface="Sylfaen"/>
              </a:rPr>
              <a:t>გამოკვების დროსაა მიღებული.</a:t>
            </a:r>
            <a:br>
              <a:rPr lang="ka-GE" sz="2400" b="1" dirty="0" smtClean="0">
                <a:solidFill>
                  <a:srgbClr val="D60093"/>
                </a:solidFill>
                <a:latin typeface="Sylfaen"/>
              </a:rPr>
            </a:br>
            <a:r>
              <a:rPr lang="ka-GE" sz="2400" b="1" dirty="0" smtClean="0">
                <a:solidFill>
                  <a:srgbClr val="D60093"/>
                </a:solidFill>
                <a:latin typeface="Sylfaen"/>
              </a:rPr>
              <a:t>ფოსფორიანი სასუქები.</a:t>
            </a:r>
            <a:br>
              <a:rPr lang="ka-GE" sz="2400" b="1" dirty="0" smtClean="0">
                <a:solidFill>
                  <a:srgbClr val="D60093"/>
                </a:solidFill>
                <a:latin typeface="Sylfaen"/>
              </a:rPr>
            </a:br>
            <a:r>
              <a:rPr lang="ka-GE" sz="2400" b="1" dirty="0" smtClean="0">
                <a:solidFill>
                  <a:srgbClr val="D60093"/>
                </a:solidFill>
                <a:latin typeface="Sylfaen"/>
              </a:rPr>
              <a:t>ფოსფორიანი სასუქების გამოყენება დადებით გავლენას ახდენს ყველა სასოფლო-სამეურნეო </a:t>
            </a:r>
            <a:br>
              <a:rPr lang="ka-GE" sz="2400" b="1" dirty="0" smtClean="0">
                <a:solidFill>
                  <a:srgbClr val="D60093"/>
                </a:solidFill>
                <a:latin typeface="Sylfaen"/>
              </a:rPr>
            </a:br>
            <a:r>
              <a:rPr lang="ka-GE" sz="2400" b="1" dirty="0" smtClean="0">
                <a:solidFill>
                  <a:srgbClr val="D60093"/>
                </a:solidFill>
                <a:latin typeface="Sylfaen"/>
              </a:rPr>
              <a:t>კულტურის მოსავლიანობაზე. მისი ეფექტი განსაკუთრებით დიდია აზოტიან სასუქებთან ერთად. </a:t>
            </a:r>
            <a:br>
              <a:rPr lang="ka-GE" sz="2400" b="1" dirty="0" smtClean="0">
                <a:solidFill>
                  <a:srgbClr val="D60093"/>
                </a:solidFill>
                <a:latin typeface="Sylfaen"/>
              </a:rPr>
            </a:br>
            <a:r>
              <a:rPr lang="ka-GE" sz="2400" b="1" dirty="0" smtClean="0">
                <a:solidFill>
                  <a:srgbClr val="D60093"/>
                </a:solidFill>
                <a:latin typeface="Sylfaen"/>
              </a:rPr>
              <a:t>ფოსფორიანი სასუქები იყოფა წყალხსნად, ნახევრადხსნად და ძნელადხსნად ფორმებად</a:t>
            </a:r>
            <a:br>
              <a:rPr lang="ka-GE" sz="2400" b="1" dirty="0" smtClean="0">
                <a:solidFill>
                  <a:srgbClr val="D60093"/>
                </a:solidFill>
                <a:latin typeface="Sylfaen"/>
              </a:rPr>
            </a:b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335846"/>
            <a:ext cx="8358246" cy="6740307"/>
          </a:xfrm>
          <a:prstGeom prst="rect">
            <a:avLst/>
          </a:prstGeom>
        </p:spPr>
        <p:txBody>
          <a:bodyPr wrap="square">
            <a:spAutoFit/>
          </a:bodyPr>
          <a:lstStyle/>
          <a:p>
            <a:endParaRPr lang="en-US" sz="2400" b="1" dirty="0" smtClean="0">
              <a:solidFill>
                <a:srgbClr val="D60093"/>
              </a:solidFill>
              <a:latin typeface="Sylfaen"/>
            </a:endParaRPr>
          </a:p>
          <a:p>
            <a:r>
              <a:rPr lang="ka-GE" sz="2400" b="1" dirty="0" smtClean="0">
                <a:solidFill>
                  <a:srgbClr val="D60093"/>
                </a:solidFill>
                <a:latin typeface="Sylfaen"/>
              </a:rPr>
              <a:t>წყალხსნადი </a:t>
            </a:r>
            <a:r>
              <a:rPr lang="ka-GE" sz="2400" b="1" dirty="0" smtClean="0">
                <a:solidFill>
                  <a:srgbClr val="D60093"/>
                </a:solidFill>
                <a:latin typeface="Sylfaen"/>
              </a:rPr>
              <a:t>ფოსფორიანი სასუქები.</a:t>
            </a:r>
            <a:br>
              <a:rPr lang="ka-GE" sz="2400" b="1" dirty="0" smtClean="0">
                <a:solidFill>
                  <a:srgbClr val="D60093"/>
                </a:solidFill>
                <a:latin typeface="Sylfaen"/>
              </a:rPr>
            </a:br>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სუპერფოსფატი ფოსფორიანი სასუქების </a:t>
            </a:r>
            <a:br>
              <a:rPr lang="ka-GE" sz="2400" b="1" dirty="0" smtClean="0">
                <a:solidFill>
                  <a:srgbClr val="D60093"/>
                </a:solidFill>
                <a:latin typeface="Sylfaen"/>
              </a:rPr>
            </a:br>
            <a:r>
              <a:rPr lang="ka-GE" sz="2400" b="1" dirty="0" smtClean="0">
                <a:solidFill>
                  <a:srgbClr val="D60093"/>
                </a:solidFill>
                <a:latin typeface="Sylfaen"/>
              </a:rPr>
              <a:t>ძირითადი წარმომადგენელია განასხვავებენ მარტივ და ორმაგ სუპერფოსფატს.</a:t>
            </a:r>
            <a:br>
              <a:rPr lang="ka-GE" sz="2400" b="1" dirty="0" smtClean="0">
                <a:solidFill>
                  <a:srgbClr val="D60093"/>
                </a:solidFill>
                <a:latin typeface="Sylfaen"/>
              </a:rPr>
            </a:br>
            <a:r>
              <a:rPr lang="ka-GE" sz="2400" b="1" dirty="0" smtClean="0">
                <a:solidFill>
                  <a:srgbClr val="D60093"/>
                </a:solidFill>
                <a:latin typeface="Sylfaen"/>
              </a:rPr>
              <a:t>მარტივი სუპერფოსფატი </a:t>
            </a:r>
            <a:br>
              <a:rPr lang="ka-GE" sz="2400" b="1" dirty="0" smtClean="0">
                <a:solidFill>
                  <a:srgbClr val="D60093"/>
                </a:solidFill>
                <a:latin typeface="Sylfaen"/>
              </a:rPr>
            </a:br>
            <a:r>
              <a:rPr lang="ka-GE" sz="2400" b="1" dirty="0" smtClean="0">
                <a:solidFill>
                  <a:srgbClr val="D60093"/>
                </a:solidFill>
                <a:latin typeface="Sylfaen"/>
              </a:rPr>
              <a:t>შეიცავს 16-20% </a:t>
            </a:r>
            <a:r>
              <a:rPr lang="en-US" sz="2400" b="1" dirty="0" smtClean="0">
                <a:solidFill>
                  <a:srgbClr val="D60093"/>
                </a:solidFill>
                <a:latin typeface="Sylfaen"/>
              </a:rPr>
              <a:t>P2O5, </a:t>
            </a:r>
            <a:r>
              <a:rPr lang="ka-GE" sz="2400" b="1" dirty="0" smtClean="0">
                <a:solidFill>
                  <a:srgbClr val="D60093"/>
                </a:solidFill>
                <a:latin typeface="Sylfaen"/>
              </a:rPr>
              <a:t>მორუხო მონაცრისფერო ფხვნილია, აქვს დამახასიათებელი სუნი და მჟავე რეაქცია.</a:t>
            </a:r>
            <a:br>
              <a:rPr lang="ka-GE" sz="2400" b="1" dirty="0" smtClean="0">
                <a:solidFill>
                  <a:srgbClr val="D60093"/>
                </a:solidFill>
                <a:latin typeface="Sylfaen"/>
              </a:rPr>
            </a:br>
            <a:r>
              <a:rPr lang="ka-GE" sz="2400" b="1" dirty="0" smtClean="0">
                <a:solidFill>
                  <a:srgbClr val="D60093"/>
                </a:solidFill>
                <a:latin typeface="Sylfaen"/>
              </a:rPr>
              <a:t> ნიადაგში შეიტანება როგორც ძირითად განოყიერებაში ხვნის წინ</a:t>
            </a:r>
            <a:br>
              <a:rPr lang="ka-GE" sz="2400" b="1" dirty="0" smtClean="0">
                <a:solidFill>
                  <a:srgbClr val="D60093"/>
                </a:solidFill>
                <a:latin typeface="Sylfaen"/>
              </a:rPr>
            </a:br>
            <a:r>
              <a:rPr lang="ka-GE" sz="2400" b="1" dirty="0" smtClean="0">
                <a:solidFill>
                  <a:srgbClr val="D60093"/>
                </a:solidFill>
                <a:latin typeface="Sylfaen"/>
              </a:rPr>
              <a:t>და დამატებით გამოკვებაში.</a:t>
            </a:r>
            <a:r>
              <a:rPr lang="en-US" sz="2400" b="1" dirty="0" smtClean="0">
                <a:solidFill>
                  <a:srgbClr val="D60093"/>
                </a:solidFill>
                <a:latin typeface="Sylfaen"/>
              </a:rPr>
              <a:t> </a:t>
            </a:r>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ორმაგი სუპერფოსფატი ფოსფორით მდიდარი კონცენტრირებული ფოსფორიანი სასუქია. </a:t>
            </a:r>
            <a:br>
              <a:rPr lang="ka-GE" sz="2400" b="1" dirty="0" smtClean="0">
                <a:solidFill>
                  <a:srgbClr val="D60093"/>
                </a:solidFill>
                <a:latin typeface="Sylfaen"/>
              </a:rPr>
            </a:br>
            <a:r>
              <a:rPr lang="ka-GE" sz="2400" b="1" dirty="0" smtClean="0">
                <a:solidFill>
                  <a:srgbClr val="D60093"/>
                </a:solidFill>
                <a:latin typeface="Sylfaen"/>
              </a:rPr>
              <a:t>შეიცავს 42-45% </a:t>
            </a:r>
            <a:r>
              <a:rPr lang="en-US" sz="2400" b="1" dirty="0" smtClean="0">
                <a:solidFill>
                  <a:srgbClr val="D60093"/>
                </a:solidFill>
                <a:latin typeface="Sylfaen"/>
              </a:rPr>
              <a:t>P2O5. </a:t>
            </a:r>
            <a:r>
              <a:rPr lang="ka-GE" sz="2400" b="1" dirty="0" smtClean="0">
                <a:solidFill>
                  <a:srgbClr val="D60093"/>
                </a:solidFill>
                <a:latin typeface="Sylfaen"/>
              </a:rPr>
              <a:t>ნაცრისფერი ფხვნილია. გამოიყენება ძირითად განოყიერებაში, </a:t>
            </a:r>
            <a:br>
              <a:rPr lang="ka-GE" sz="2400" b="1" dirty="0" smtClean="0">
                <a:solidFill>
                  <a:srgbClr val="D60093"/>
                </a:solidFill>
                <a:latin typeface="Sylfaen"/>
              </a:rPr>
            </a:br>
            <a:r>
              <a:rPr lang="ka-GE" sz="2400" b="1" dirty="0" smtClean="0">
                <a:solidFill>
                  <a:srgbClr val="D60093"/>
                </a:solidFill>
                <a:latin typeface="Sylfaen"/>
              </a:rPr>
              <a:t> და დამატებით გამოკვებაში</a:t>
            </a:r>
            <a:br>
              <a:rPr lang="ka-GE" sz="2400" b="1" dirty="0" smtClean="0">
                <a:solidFill>
                  <a:srgbClr val="D60093"/>
                </a:solidFill>
                <a:latin typeface="Sylfaen"/>
              </a:rPr>
            </a:b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16784"/>
            <a:ext cx="8358246" cy="6463308"/>
          </a:xfrm>
          <a:prstGeom prst="rect">
            <a:avLst/>
          </a:prstGeom>
        </p:spPr>
        <p:txBody>
          <a:bodyPr wrap="square">
            <a:spAutoFit/>
          </a:bodyPr>
          <a:lstStyle/>
          <a:p>
            <a:r>
              <a:rPr lang="en-US" b="1" dirty="0" smtClean="0">
                <a:solidFill>
                  <a:srgbClr val="D60093"/>
                </a:solidFill>
                <a:latin typeface="Sylfaen"/>
              </a:rPr>
              <a:t>                              </a:t>
            </a:r>
            <a:r>
              <a:rPr lang="ka-GE" b="1" dirty="0" smtClean="0">
                <a:solidFill>
                  <a:srgbClr val="D60093"/>
                </a:solidFill>
                <a:latin typeface="Sylfaen"/>
              </a:rPr>
              <a:t>კალიუმიანი </a:t>
            </a:r>
            <a:r>
              <a:rPr lang="ka-GE" b="1" dirty="0" smtClean="0">
                <a:solidFill>
                  <a:srgbClr val="D60093"/>
                </a:solidFill>
                <a:latin typeface="Sylfaen"/>
              </a:rPr>
              <a:t>სასუქები.</a:t>
            </a:r>
            <a:r>
              <a:rPr lang="en-US" b="1" dirty="0" smtClean="0">
                <a:solidFill>
                  <a:srgbClr val="D60093"/>
                </a:solidFill>
                <a:latin typeface="Sylfaen"/>
              </a:rPr>
              <a:t> </a:t>
            </a:r>
            <a:r>
              <a:rPr lang="ka-GE" b="1" dirty="0" smtClean="0">
                <a:solidFill>
                  <a:srgbClr val="D60093"/>
                </a:solidFill>
                <a:latin typeface="Sylfaen"/>
              </a:rPr>
              <a:t/>
            </a:r>
            <a:br>
              <a:rPr lang="ka-GE" b="1" dirty="0" smtClean="0">
                <a:solidFill>
                  <a:srgbClr val="D60093"/>
                </a:solidFill>
                <a:latin typeface="Sylfaen"/>
              </a:rPr>
            </a:br>
            <a:r>
              <a:rPr lang="ka-GE" b="1" dirty="0" smtClean="0">
                <a:solidFill>
                  <a:srgbClr val="D60093"/>
                </a:solidFill>
                <a:latin typeface="Sylfaen"/>
              </a:rPr>
              <a:t>კალიუმი ნიადაგში შედარებით მეტი რაოდენობით მოიპოვება ვიდრე </a:t>
            </a:r>
            <a:br>
              <a:rPr lang="ka-GE" b="1" dirty="0" smtClean="0">
                <a:solidFill>
                  <a:srgbClr val="D60093"/>
                </a:solidFill>
                <a:latin typeface="Sylfaen"/>
              </a:rPr>
            </a:br>
            <a:r>
              <a:rPr lang="ka-GE" b="1" dirty="0" smtClean="0">
                <a:solidFill>
                  <a:srgbClr val="D60093"/>
                </a:solidFill>
                <a:latin typeface="Sylfaen"/>
              </a:rPr>
              <a:t>აზოტი და ფოსფორი, ის მცენარის კვების აუცილებელი ელემენტია.</a:t>
            </a:r>
            <a:br>
              <a:rPr lang="ka-GE" b="1" dirty="0" smtClean="0">
                <a:solidFill>
                  <a:srgbClr val="D60093"/>
                </a:solidFill>
                <a:latin typeface="Sylfaen"/>
              </a:rPr>
            </a:br>
            <a:r>
              <a:rPr lang="ka-GE" b="1" dirty="0" smtClean="0">
                <a:solidFill>
                  <a:srgbClr val="D60093"/>
                </a:solidFill>
                <a:latin typeface="Sylfaen"/>
              </a:rPr>
              <a:t>კალიუმის ქლორიდი </a:t>
            </a:r>
            <a:r>
              <a:rPr lang="en-US" b="1" dirty="0" err="1" smtClean="0">
                <a:solidFill>
                  <a:srgbClr val="D60093"/>
                </a:solidFill>
                <a:latin typeface="Sylfaen"/>
              </a:rPr>
              <a:t>KCl</a:t>
            </a:r>
            <a:r>
              <a:rPr lang="en-US" b="1" dirty="0" smtClean="0">
                <a:solidFill>
                  <a:srgbClr val="D60093"/>
                </a:solidFill>
                <a:latin typeface="Sylfaen"/>
              </a:rPr>
              <a:t> </a:t>
            </a:r>
            <a:r>
              <a:rPr lang="ka-GE" b="1" dirty="0" smtClean="0">
                <a:solidFill>
                  <a:srgbClr val="D60093"/>
                </a:solidFill>
                <a:latin typeface="Sylfaen"/>
              </a:rPr>
              <a:t>კალიუმის ქლორიდი </a:t>
            </a:r>
            <a:r>
              <a:rPr lang="en-US" b="1" dirty="0" err="1" smtClean="0">
                <a:solidFill>
                  <a:srgbClr val="D60093"/>
                </a:solidFill>
                <a:latin typeface="Sylfaen"/>
              </a:rPr>
              <a:t>KCl</a:t>
            </a:r>
            <a:r>
              <a:rPr lang="en-US" b="1" dirty="0" smtClean="0">
                <a:solidFill>
                  <a:srgbClr val="D60093"/>
                </a:solidFill>
                <a:latin typeface="Sylfaen"/>
              </a:rPr>
              <a:t> </a:t>
            </a:r>
            <a:r>
              <a:rPr lang="ka-GE" b="1" dirty="0" smtClean="0">
                <a:solidFill>
                  <a:srgbClr val="D60093"/>
                </a:solidFill>
                <a:latin typeface="Sylfaen"/>
              </a:rPr>
              <a:t>შეიცავს 56% </a:t>
            </a:r>
            <a:r>
              <a:rPr lang="en-US" b="1" dirty="0" smtClean="0">
                <a:solidFill>
                  <a:srgbClr val="D60093"/>
                </a:solidFill>
                <a:latin typeface="Sylfaen"/>
              </a:rPr>
              <a:t>K2O. </a:t>
            </a:r>
            <a:r>
              <a:rPr lang="ka-GE" b="1" dirty="0" smtClean="0">
                <a:solidFill>
                  <a:srgbClr val="D60093"/>
                </a:solidFill>
                <a:latin typeface="Sylfaen"/>
              </a:rPr>
              <a:t>თეთრი ფერის კრისტალური მარილია წყალში </a:t>
            </a:r>
            <a:br>
              <a:rPr lang="ka-GE" b="1" dirty="0" smtClean="0">
                <a:solidFill>
                  <a:srgbClr val="D60093"/>
                </a:solidFill>
                <a:latin typeface="Sylfaen"/>
              </a:rPr>
            </a:br>
            <a:r>
              <a:rPr lang="ka-GE" b="1" dirty="0" smtClean="0">
                <a:solidFill>
                  <a:srgbClr val="D60093"/>
                </a:solidFill>
                <a:latin typeface="Sylfaen"/>
              </a:rPr>
              <a:t>კარგად იხსნება, აქვს მჟავე რეაქცია. შეიტანება ძირითადი ხვნის წინ.</a:t>
            </a:r>
            <a:br>
              <a:rPr lang="ka-GE" b="1" dirty="0" smtClean="0">
                <a:solidFill>
                  <a:srgbClr val="D60093"/>
                </a:solidFill>
                <a:latin typeface="Sylfaen"/>
              </a:rPr>
            </a:br>
            <a:r>
              <a:rPr lang="ka-GE" b="1" dirty="0" smtClean="0">
                <a:solidFill>
                  <a:srgbClr val="D60093"/>
                </a:solidFill>
                <a:latin typeface="Sylfaen"/>
              </a:rPr>
              <a:t>40 % კალიუმის მარილი 40 % კალიუმის მარილი წყალში კარგად ხსნადი ნარინჯისფერი ან წითელი კრისტალური</a:t>
            </a:r>
            <a:br>
              <a:rPr lang="ka-GE" b="1" dirty="0" smtClean="0">
                <a:solidFill>
                  <a:srgbClr val="D60093"/>
                </a:solidFill>
                <a:latin typeface="Sylfaen"/>
              </a:rPr>
            </a:br>
            <a:r>
              <a:rPr lang="ka-GE" b="1" dirty="0" smtClean="0">
                <a:solidFill>
                  <a:srgbClr val="D60093"/>
                </a:solidFill>
                <a:latin typeface="Sylfaen"/>
              </a:rPr>
              <a:t>მარილია, ახასიათებს უმნიშვნელო ჰიგროსკიპიულობა და მჟავე რეაქცია. გამოიყენება ძირითადი ხვნის  წინ</a:t>
            </a:r>
            <a:br>
              <a:rPr lang="ka-GE" b="1" dirty="0" smtClean="0">
                <a:solidFill>
                  <a:srgbClr val="D60093"/>
                </a:solidFill>
                <a:latin typeface="Sylfaen"/>
              </a:rPr>
            </a:br>
            <a:r>
              <a:rPr lang="ka-GE" b="1" dirty="0" smtClean="0">
                <a:solidFill>
                  <a:srgbClr val="D60093"/>
                </a:solidFill>
                <a:latin typeface="Sylfaen"/>
              </a:rPr>
              <a:t>კალიუმის სულფატი. . კალიუმის სულფატის შედგენილობაში შედის 48% </a:t>
            </a:r>
            <a:r>
              <a:rPr lang="en-US" b="1" dirty="0" smtClean="0">
                <a:solidFill>
                  <a:srgbClr val="D60093"/>
                </a:solidFill>
                <a:latin typeface="Sylfaen"/>
              </a:rPr>
              <a:t>K2O, </a:t>
            </a:r>
            <a:r>
              <a:rPr lang="ka-GE" b="1" dirty="0" smtClean="0">
                <a:solidFill>
                  <a:srgbClr val="D60093"/>
                </a:solidFill>
                <a:latin typeface="Sylfaen"/>
              </a:rPr>
              <a:t>თეთრი ფერის </a:t>
            </a:r>
            <a:br>
              <a:rPr lang="ka-GE" b="1" dirty="0" smtClean="0">
                <a:solidFill>
                  <a:srgbClr val="D60093"/>
                </a:solidFill>
                <a:latin typeface="Sylfaen"/>
              </a:rPr>
            </a:br>
            <a:r>
              <a:rPr lang="ka-GE" b="1" dirty="0" smtClean="0">
                <a:solidFill>
                  <a:srgbClr val="D60093"/>
                </a:solidFill>
                <a:latin typeface="Sylfaen"/>
              </a:rPr>
              <a:t>წვრილკრისტალური ნივთიერებაა, ახასიათებს კარგი ფიზიკური თვისებები, ა მჟავე </a:t>
            </a:r>
            <a:br>
              <a:rPr lang="ka-GE" b="1" dirty="0" smtClean="0">
                <a:solidFill>
                  <a:srgbClr val="D60093"/>
                </a:solidFill>
                <a:latin typeface="Sylfaen"/>
              </a:rPr>
            </a:br>
            <a:r>
              <a:rPr lang="ka-GE" b="1" dirty="0" smtClean="0">
                <a:solidFill>
                  <a:srgbClr val="D60093"/>
                </a:solidFill>
                <a:latin typeface="Sylfaen"/>
              </a:rPr>
              <a:t>რეაქცია აქვს. გამოიყენება ყველა კულტურის ძირითად განოყიერებაში.</a:t>
            </a:r>
            <a:br>
              <a:rPr lang="ka-GE" b="1" dirty="0" smtClean="0">
                <a:solidFill>
                  <a:srgbClr val="D60093"/>
                </a:solidFill>
                <a:latin typeface="Sylfaen"/>
              </a:rPr>
            </a:br>
            <a:r>
              <a:rPr lang="ka-GE" b="1" dirty="0" smtClean="0">
                <a:solidFill>
                  <a:srgbClr val="D60093"/>
                </a:solidFill>
                <a:latin typeface="Sylfaen"/>
              </a:rPr>
              <a:t>ნაცარი.. .</a:t>
            </a:r>
            <a:br>
              <a:rPr lang="ka-GE" b="1" dirty="0" smtClean="0">
                <a:solidFill>
                  <a:srgbClr val="D60093"/>
                </a:solidFill>
                <a:latin typeface="Sylfaen"/>
              </a:rPr>
            </a:br>
            <a:r>
              <a:rPr lang="ka-GE" b="1" dirty="0" smtClean="0">
                <a:solidFill>
                  <a:srgbClr val="D60093"/>
                </a:solidFill>
                <a:latin typeface="Sylfaen"/>
              </a:rPr>
              <a:t/>
            </a:r>
            <a:br>
              <a:rPr lang="ka-GE" b="1" dirty="0" smtClean="0">
                <a:solidFill>
                  <a:srgbClr val="D60093"/>
                </a:solidFill>
                <a:latin typeface="Sylfaen"/>
              </a:rPr>
            </a:br>
            <a:r>
              <a:rPr lang="ka-GE" b="1" dirty="0" smtClean="0">
                <a:solidFill>
                  <a:srgbClr val="D60093"/>
                </a:solidFill>
                <a:latin typeface="Sylfaen"/>
              </a:rPr>
              <a:t>წარმოადგენს სხვადასხვა მცენარეულ ნივთიერებათა დაწვის პროდუქტს. ნაცარი </a:t>
            </a:r>
            <a:br>
              <a:rPr lang="ka-GE" b="1" dirty="0" smtClean="0">
                <a:solidFill>
                  <a:srgbClr val="D60093"/>
                </a:solidFill>
                <a:latin typeface="Sylfaen"/>
              </a:rPr>
            </a:br>
            <a:r>
              <a:rPr lang="ka-GE" b="1" dirty="0" smtClean="0">
                <a:solidFill>
                  <a:srgbClr val="D60093"/>
                </a:solidFill>
                <a:latin typeface="Sylfaen"/>
              </a:rPr>
              <a:t>ერთერთი ძვირფასი კონცენტრირებული მინერალური სასუქია. მის შემადგენლობაში შედის </a:t>
            </a:r>
            <a:br>
              <a:rPr lang="ka-GE" b="1" dirty="0" smtClean="0">
                <a:solidFill>
                  <a:srgbClr val="D60093"/>
                </a:solidFill>
                <a:latin typeface="Sylfaen"/>
              </a:rPr>
            </a:br>
            <a:r>
              <a:rPr lang="ka-GE" b="1" dirty="0" smtClean="0">
                <a:solidFill>
                  <a:srgbClr val="D60093"/>
                </a:solidFill>
                <a:latin typeface="Sylfaen"/>
              </a:rPr>
              <a:t>კალიუმი, ფოსფორი, კირი და ზოგიერთი მიკროელემენტი.</a:t>
            </a:r>
            <a:br>
              <a:rPr lang="ka-GE" b="1" dirty="0" smtClean="0">
                <a:solidFill>
                  <a:srgbClr val="D60093"/>
                </a:solidFill>
                <a:latin typeface="Sylfaen"/>
              </a:rPr>
            </a:br>
            <a:endParaRPr lang="ru-RU"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582771"/>
            <a:ext cx="8286808" cy="5632311"/>
          </a:xfrm>
          <a:prstGeom prst="rect">
            <a:avLst/>
          </a:prstGeom>
        </p:spPr>
        <p:txBody>
          <a:bodyPr wrap="square">
            <a:spAutoFit/>
          </a:bodyPr>
          <a:lstStyle/>
          <a:p>
            <a:r>
              <a:rPr lang="ka-GE" b="1" dirty="0" smtClean="0">
                <a:solidFill>
                  <a:srgbClr val="D60093"/>
                </a:solidFill>
                <a:latin typeface="Sylfaen"/>
              </a:rPr>
              <a:t>კომპლექსური სასუქები. </a:t>
            </a:r>
            <a:br>
              <a:rPr lang="ka-GE" b="1" dirty="0" smtClean="0">
                <a:solidFill>
                  <a:srgbClr val="D60093"/>
                </a:solidFill>
                <a:latin typeface="Sylfaen"/>
              </a:rPr>
            </a:br>
            <a:r>
              <a:rPr lang="ka-GE" b="1" dirty="0" smtClean="0">
                <a:solidFill>
                  <a:srgbClr val="D60093"/>
                </a:solidFill>
                <a:latin typeface="Sylfaen"/>
              </a:rPr>
              <a:t/>
            </a:r>
            <a:br>
              <a:rPr lang="ka-GE" b="1" dirty="0" smtClean="0">
                <a:solidFill>
                  <a:srgbClr val="D60093"/>
                </a:solidFill>
                <a:latin typeface="Sylfaen"/>
              </a:rPr>
            </a:br>
            <a:r>
              <a:rPr lang="ka-GE" b="1" dirty="0" smtClean="0">
                <a:solidFill>
                  <a:srgbClr val="D60093"/>
                </a:solidFill>
                <a:latin typeface="Sylfaen"/>
              </a:rPr>
              <a:t>კომპლექსური სასუქები ეწოდება ისეთ სასუქებს, რომლის </a:t>
            </a:r>
            <a:br>
              <a:rPr lang="ka-GE" b="1" dirty="0" smtClean="0">
                <a:solidFill>
                  <a:srgbClr val="D60093"/>
                </a:solidFill>
                <a:latin typeface="Sylfaen"/>
              </a:rPr>
            </a:br>
            <a:r>
              <a:rPr lang="ka-GE" b="1" dirty="0" smtClean="0">
                <a:solidFill>
                  <a:srgbClr val="D60093"/>
                </a:solidFill>
                <a:latin typeface="Sylfaen"/>
              </a:rPr>
              <a:t>შედგენილობაში შედის მცენარისათვის საჭირო 2-3 და მეტი საკვები ელემენტი. კომპლექსური </a:t>
            </a:r>
            <a:br>
              <a:rPr lang="ka-GE" b="1" dirty="0" smtClean="0">
                <a:solidFill>
                  <a:srgbClr val="D60093"/>
                </a:solidFill>
                <a:latin typeface="Sylfaen"/>
              </a:rPr>
            </a:br>
            <a:r>
              <a:rPr lang="ka-GE" b="1" dirty="0" smtClean="0">
                <a:solidFill>
                  <a:srgbClr val="D60093"/>
                </a:solidFill>
                <a:latin typeface="Sylfaen"/>
              </a:rPr>
              <a:t>სასუქები იყოფა რთულ, კომბინირებულ ანუ რთულ შერეულ და შერეულ სასუქებად. </a:t>
            </a:r>
            <a:br>
              <a:rPr lang="ka-GE" b="1" dirty="0" smtClean="0">
                <a:solidFill>
                  <a:srgbClr val="D60093"/>
                </a:solidFill>
                <a:latin typeface="Sylfaen"/>
              </a:rPr>
            </a:br>
            <a:r>
              <a:rPr lang="ka-GE" b="1" dirty="0" smtClean="0">
                <a:solidFill>
                  <a:srgbClr val="D60093"/>
                </a:solidFill>
                <a:latin typeface="Sylfaen"/>
              </a:rPr>
              <a:t/>
            </a:r>
            <a:br>
              <a:rPr lang="ka-GE" b="1" dirty="0" smtClean="0">
                <a:solidFill>
                  <a:srgbClr val="D60093"/>
                </a:solidFill>
                <a:latin typeface="Sylfaen"/>
              </a:rPr>
            </a:br>
            <a:r>
              <a:rPr lang="ka-GE" b="1" dirty="0" smtClean="0">
                <a:solidFill>
                  <a:srgbClr val="D60093"/>
                </a:solidFill>
                <a:latin typeface="Sylfaen"/>
              </a:rPr>
              <a:t>რთული სასუქები თავის მხრივ ორ ჯგუფად იყოფა: 1. ორმაგ რთულ და 2. სამმაგ რთულ </a:t>
            </a:r>
            <a:br>
              <a:rPr lang="ka-GE" b="1" dirty="0" smtClean="0">
                <a:solidFill>
                  <a:srgbClr val="D60093"/>
                </a:solidFill>
                <a:latin typeface="Sylfaen"/>
              </a:rPr>
            </a:br>
            <a:r>
              <a:rPr lang="ka-GE" b="1" dirty="0" smtClean="0">
                <a:solidFill>
                  <a:srgbClr val="D60093"/>
                </a:solidFill>
                <a:latin typeface="Sylfaen"/>
              </a:rPr>
              <a:t>სასუქებად. ორმაგი რთული სასუქი შეიცავს ორ საკვებ ელემენტს, მაგ. აზოტსა და ფოსფორს, </a:t>
            </a:r>
            <a:br>
              <a:rPr lang="ka-GE" b="1" dirty="0" smtClean="0">
                <a:solidFill>
                  <a:srgbClr val="D60093"/>
                </a:solidFill>
                <a:latin typeface="Sylfaen"/>
              </a:rPr>
            </a:br>
            <a:r>
              <a:rPr lang="ka-GE" b="1" dirty="0" smtClean="0">
                <a:solidFill>
                  <a:srgbClr val="D60093"/>
                </a:solidFill>
                <a:latin typeface="Sylfaen"/>
              </a:rPr>
              <a:t>აზოტსა და კალიუმს ან ფოსფორსა და კალიუმს. ასეთებს მიეკუთვნება ამონიზირებული </a:t>
            </a:r>
            <a:br>
              <a:rPr lang="ka-GE" b="1" dirty="0" smtClean="0">
                <a:solidFill>
                  <a:srgbClr val="D60093"/>
                </a:solidFill>
                <a:latin typeface="Sylfaen"/>
              </a:rPr>
            </a:br>
            <a:r>
              <a:rPr lang="ka-GE" b="1" dirty="0" smtClean="0">
                <a:solidFill>
                  <a:srgbClr val="D60093"/>
                </a:solidFill>
                <a:latin typeface="Sylfaen"/>
              </a:rPr>
              <a:t>სუპერფოსფატი, ამიაკური სუპერფოსფატი, ამოფოსი, დიამოფოსი და სხვა.</a:t>
            </a:r>
            <a:br>
              <a:rPr lang="ka-GE" b="1" dirty="0" smtClean="0">
                <a:solidFill>
                  <a:srgbClr val="D60093"/>
                </a:solidFill>
                <a:latin typeface="Sylfaen"/>
              </a:rPr>
            </a:br>
            <a:r>
              <a:rPr lang="ka-GE" b="1" dirty="0" smtClean="0">
                <a:solidFill>
                  <a:srgbClr val="D60093"/>
                </a:solidFill>
                <a:latin typeface="Sylfaen"/>
              </a:rPr>
              <a:t/>
            </a:r>
            <a:br>
              <a:rPr lang="ka-GE" b="1" dirty="0" smtClean="0">
                <a:solidFill>
                  <a:srgbClr val="D60093"/>
                </a:solidFill>
                <a:latin typeface="Sylfaen"/>
              </a:rPr>
            </a:br>
            <a:r>
              <a:rPr lang="ka-GE" b="1" dirty="0" smtClean="0">
                <a:solidFill>
                  <a:srgbClr val="D60093"/>
                </a:solidFill>
                <a:latin typeface="Sylfaen"/>
              </a:rPr>
              <a:t>სამმაგ რთული სასუქი ეწოდება ისეთებს, რომლებიც შეიცავენ აზოტს, ფოსფორს და </a:t>
            </a:r>
            <a:br>
              <a:rPr lang="ka-GE" b="1" dirty="0" smtClean="0">
                <a:solidFill>
                  <a:srgbClr val="D60093"/>
                </a:solidFill>
                <a:latin typeface="Sylfaen"/>
              </a:rPr>
            </a:br>
            <a:r>
              <a:rPr lang="ka-GE" b="1" dirty="0" smtClean="0">
                <a:solidFill>
                  <a:srgbClr val="D60093"/>
                </a:solidFill>
                <a:latin typeface="Sylfaen"/>
              </a:rPr>
              <a:t>კალიუმს მაგალითად ნიტროამოფოსკა და სხვა.</a:t>
            </a:r>
            <a:br>
              <a:rPr lang="ka-GE" b="1" dirty="0" smtClean="0">
                <a:solidFill>
                  <a:srgbClr val="D60093"/>
                </a:solidFill>
                <a:latin typeface="Sylfaen"/>
              </a:rPr>
            </a:br>
            <a:endParaRPr lang="ru-RU"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357158" y="449778"/>
            <a:ext cx="814393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endParaRPr kumimoji="0" lang="ka-GE" sz="2400" b="1" i="0" u="none" strike="noStrike" cap="none" normalizeH="0" baseline="0" dirty="0" smtClean="0">
              <a:ln>
                <a:noFill/>
              </a:ln>
              <a:solidFill>
                <a:srgbClr val="D60093"/>
              </a:solidFill>
              <a:effectLst/>
              <a:latin typeface="KaiTi" pitchFamily="49" charset="-122"/>
              <a:ea typeface="KaiTi" pitchFamily="49" charset="-122"/>
              <a:cs typeface="Sylfae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ka-GE" sz="2400" b="1" dirty="0" smtClean="0">
              <a:solidFill>
                <a:srgbClr val="D60093"/>
              </a:solidFill>
              <a:latin typeface="KaiTi" pitchFamily="49" charset="-122"/>
              <a:ea typeface="KaiTi" pitchFamily="49" charset="-122"/>
              <a:cs typeface="Sylfae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ka-GE" sz="2400" b="1" i="0" u="none" strike="noStrike" cap="none" normalizeH="0" baseline="0" dirty="0" smtClean="0">
                <a:ln>
                  <a:noFill/>
                </a:ln>
                <a:solidFill>
                  <a:srgbClr val="D60093"/>
                </a:solidFill>
                <a:effectLst/>
                <a:latin typeface="KaiTi" pitchFamily="49" charset="-122"/>
                <a:ea typeface="KaiTi" pitchFamily="49" charset="-122"/>
                <a:cs typeface="Sylfaen" pitchFamily="18" charset="0"/>
              </a:rPr>
              <a:t>მ</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ცემნარე</a:t>
            </a:r>
            <a:r>
              <a:rPr kumimoji="0" lang="en-US" sz="2400" b="1" i="0" u="none" strike="noStrike" cap="none" normalizeH="0" baseline="0" dirty="0" smtClean="0">
                <a:ln>
                  <a:noFill/>
                </a:ln>
                <a:solidFill>
                  <a:srgbClr val="D60093"/>
                </a:solidFill>
                <a:effectLst/>
                <a:latin typeface="Calibri"/>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არის</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ცოცხალი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ორგანიზმი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რომელიც</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იკვებება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სუნთქავს</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იზრდება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მრავლდება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და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კვდება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აგრონომიულ</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პრაქტიკაში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მცენარის</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სავეგეტაციო</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პერიოდად</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ითვლება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დრო</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გაღივებიდან</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მოსავლის</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აღებამდე</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a:t>
            </a:r>
            <a:endParaRPr kumimoji="0" lang="ru-RU" sz="2400" b="1" i="0" u="none" strike="noStrike" cap="none" normalizeH="0" baseline="0" dirty="0" smtClean="0">
              <a:ln>
                <a:noFill/>
              </a:ln>
              <a:solidFill>
                <a:srgbClr val="D60093"/>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მცენარეები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იყოფა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სამ</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ძირითად</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ჯგუფად</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ერთწლიანები</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Georgia" pitchFamily="18" charset="0"/>
              </a:rPr>
              <a:t>,</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ორწლიანები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მრავალწლიანები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a:t>
            </a:r>
            <a:endParaRPr kumimoji="0" lang="ru-RU" sz="2400" b="1" i="0" u="none" strike="noStrike" cap="none" normalizeH="0" baseline="0" dirty="0" smtClean="0">
              <a:ln>
                <a:noFill/>
              </a:ln>
              <a:solidFill>
                <a:srgbClr val="D60093"/>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სასოფლო</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სამეურნეო</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მცენარეები</a:t>
            </a:r>
            <a:r>
              <a:rPr kumimoji="0" lang="en-US" sz="2400" b="1" i="0" u="none" strike="noStrike" cap="none" normalizeH="0" baseline="0" dirty="0" smtClean="0">
                <a:ln>
                  <a:noFill/>
                </a:ln>
                <a:solidFill>
                  <a:srgbClr val="D60093"/>
                </a:solidFill>
                <a:effectLst/>
                <a:latin typeface="Calibri"/>
                <a:ea typeface="KaiTi" pitchFamily="49" charset="-122"/>
                <a:cs typeface="Times New Roman"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ერთმანეთისგან</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განსხვავდებიან</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ნიშან</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Georgia" pitchFamily="18" charset="0"/>
              </a:rPr>
              <a:t>-</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თვისებებით</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თუმცა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მათი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აგებულების</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პრინციპი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საერთოა</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ფესვი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ღერო</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ფოთოლი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ყვავილი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ნაყოფი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 </a:t>
            </a:r>
            <a:r>
              <a:rPr kumimoji="0" lang="en-US" sz="2400" b="1" i="0" u="none" strike="noStrike" cap="none" normalizeH="0" baseline="0" dirty="0" err="1" smtClean="0">
                <a:ln>
                  <a:noFill/>
                </a:ln>
                <a:solidFill>
                  <a:srgbClr val="D60093"/>
                </a:solidFill>
                <a:effectLst/>
                <a:latin typeface="KaiTi" pitchFamily="49" charset="-122"/>
                <a:ea typeface="KaiTi" pitchFamily="49" charset="-122"/>
                <a:cs typeface="Sylfaen" pitchFamily="18" charset="0"/>
              </a:rPr>
              <a:t>თესლი</a:t>
            </a:r>
            <a:r>
              <a:rPr kumimoji="0" lang="en-US" sz="2400" b="1" i="0" u="none" strike="noStrike" cap="none" normalizeH="0" baseline="0" dirty="0" smtClean="0">
                <a:ln>
                  <a:noFill/>
                </a:ln>
                <a:solidFill>
                  <a:srgbClr val="D60093"/>
                </a:solidFill>
                <a:effectLst/>
                <a:latin typeface="KaiTi" pitchFamily="49" charset="-122"/>
                <a:ea typeface="KaiTi" pitchFamily="49" charset="-122"/>
                <a:cs typeface="Georgia" pitchFamily="18" charset="0"/>
              </a:rPr>
              <a:t>).</a:t>
            </a:r>
            <a:endParaRPr kumimoji="0" lang="en-US" sz="2400" b="1" i="0" u="none" strike="noStrike" cap="none" normalizeH="0" baseline="0" dirty="0" smtClean="0">
              <a:ln>
                <a:noFill/>
              </a:ln>
              <a:solidFill>
                <a:srgbClr val="D60093"/>
              </a:solidFill>
              <a:effectLst/>
              <a:latin typeface="Arial" pitchFamily="34" charset="0"/>
              <a:cs typeface="Arial" pitchFamily="34" charset="0"/>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582771"/>
            <a:ext cx="8143932" cy="5632311"/>
          </a:xfrm>
          <a:prstGeom prst="rect">
            <a:avLst/>
          </a:prstGeom>
        </p:spPr>
        <p:txBody>
          <a:bodyPr wrap="square">
            <a:spAutoFit/>
          </a:bodyPr>
          <a:lstStyle/>
          <a:p>
            <a:r>
              <a:rPr lang="ka-GE" sz="2000" b="1" dirty="0" smtClean="0">
                <a:solidFill>
                  <a:srgbClr val="D60093"/>
                </a:solidFill>
                <a:latin typeface="Sylfaen"/>
              </a:rPr>
              <a:t>შერეული სასუქები.</a:t>
            </a:r>
            <a:br>
              <a:rPr lang="ka-GE" sz="2000" b="1" dirty="0" smtClean="0">
                <a:solidFill>
                  <a:srgbClr val="D60093"/>
                </a:solidFill>
                <a:latin typeface="Sylfaen"/>
              </a:rPr>
            </a:br>
            <a:r>
              <a:rPr lang="ka-GE" sz="2000" b="1" dirty="0" smtClean="0">
                <a:solidFill>
                  <a:srgbClr val="D60093"/>
                </a:solidFill>
                <a:latin typeface="Sylfaen"/>
              </a:rPr>
              <a:t>შერული სასუქები ეწოდება ისეთებს, რომლებიც მიიღება მარტივი </a:t>
            </a:r>
            <a:br>
              <a:rPr lang="ka-GE" sz="2000" b="1" dirty="0" smtClean="0">
                <a:solidFill>
                  <a:srgbClr val="D60093"/>
                </a:solidFill>
                <a:latin typeface="Sylfaen"/>
              </a:rPr>
            </a:br>
            <a:r>
              <a:rPr lang="ka-GE" sz="2000" b="1" dirty="0" smtClean="0">
                <a:solidFill>
                  <a:srgbClr val="D60093"/>
                </a:solidFill>
                <a:latin typeface="Sylfaen"/>
              </a:rPr>
              <a:t>სასუქების მექანიკური შერევის გზით. შერეული სასუქების მომზადებისას საჭიროა დაცული </a:t>
            </a:r>
            <a:br>
              <a:rPr lang="ka-GE" sz="2000" b="1" dirty="0" smtClean="0">
                <a:solidFill>
                  <a:srgbClr val="D60093"/>
                </a:solidFill>
                <a:latin typeface="Sylfaen"/>
              </a:rPr>
            </a:br>
            <a:r>
              <a:rPr lang="ka-GE" sz="2000" b="1" dirty="0" smtClean="0">
                <a:solidFill>
                  <a:srgbClr val="D60093"/>
                </a:solidFill>
                <a:latin typeface="Sylfaen"/>
              </a:rPr>
              <a:t>იქნეს გარკვეული პირობები.</a:t>
            </a:r>
            <a:r>
              <a:rPr lang="en-US" sz="2000" b="1" dirty="0" smtClean="0">
                <a:solidFill>
                  <a:srgbClr val="D60093"/>
                </a:solidFill>
                <a:latin typeface="Sylfaen"/>
              </a:rPr>
              <a:t> </a:t>
            </a:r>
            <a:r>
              <a:rPr lang="ka-GE" sz="2000" b="1" dirty="0" smtClean="0">
                <a:solidFill>
                  <a:srgbClr val="D60093"/>
                </a:solidFill>
                <a:latin typeface="Sylfaen"/>
              </a:rPr>
              <a:t/>
            </a:r>
            <a:br>
              <a:rPr lang="ka-GE" sz="2000" b="1" dirty="0" smtClean="0">
                <a:solidFill>
                  <a:srgbClr val="D60093"/>
                </a:solidFill>
                <a:latin typeface="Sylfaen"/>
              </a:rPr>
            </a:br>
            <a:r>
              <a:rPr lang="ka-GE" sz="2000" b="1" dirty="0" smtClean="0">
                <a:solidFill>
                  <a:srgbClr val="D60093"/>
                </a:solidFill>
                <a:latin typeface="Sylfaen"/>
              </a:rPr>
              <a:t>მიკროსასუქები. </a:t>
            </a:r>
            <a:br>
              <a:rPr lang="ka-GE" sz="2000" b="1" dirty="0" smtClean="0">
                <a:solidFill>
                  <a:srgbClr val="D60093"/>
                </a:solidFill>
                <a:latin typeface="Sylfaen"/>
              </a:rPr>
            </a:br>
            <a:r>
              <a:rPr lang="ka-GE" sz="2000" b="1" dirty="0" smtClean="0">
                <a:solidFill>
                  <a:srgbClr val="D60093"/>
                </a:solidFill>
                <a:latin typeface="Sylfaen"/>
              </a:rPr>
              <a:t>მიკროელემენტების შემცველ სასუქებს მიკროსასუქები ეწოდება. მათ</a:t>
            </a:r>
            <a:br>
              <a:rPr lang="ka-GE" sz="2000" b="1" dirty="0" smtClean="0">
                <a:solidFill>
                  <a:srgbClr val="D60093"/>
                </a:solidFill>
                <a:latin typeface="Sylfaen"/>
              </a:rPr>
            </a:br>
            <a:r>
              <a:rPr lang="ka-GE" sz="2000" b="1" dirty="0" smtClean="0">
                <a:solidFill>
                  <a:srgbClr val="D60093"/>
                </a:solidFill>
                <a:latin typeface="Sylfaen"/>
              </a:rPr>
              <a:t>მიეკუთვნება ბორის, მანგანუმის, თუთიის, სპილენძისა და კობალტის შემცველი სასუქები.</a:t>
            </a:r>
            <a:br>
              <a:rPr lang="ka-GE" sz="2000" b="1" dirty="0" smtClean="0">
                <a:solidFill>
                  <a:srgbClr val="D60093"/>
                </a:solidFill>
                <a:latin typeface="Sylfaen"/>
              </a:rPr>
            </a:br>
            <a:r>
              <a:rPr lang="ka-GE" sz="2000" b="1" dirty="0" smtClean="0">
                <a:solidFill>
                  <a:srgbClr val="D60093"/>
                </a:solidFill>
                <a:latin typeface="Sylfaen"/>
              </a:rPr>
              <a:t/>
            </a:r>
            <a:br>
              <a:rPr lang="ka-GE" sz="2000" b="1" dirty="0" smtClean="0">
                <a:solidFill>
                  <a:srgbClr val="D60093"/>
                </a:solidFill>
                <a:latin typeface="Sylfaen"/>
              </a:rPr>
            </a:br>
            <a:r>
              <a:rPr lang="ka-GE" sz="2000" b="1" dirty="0" smtClean="0">
                <a:solidFill>
                  <a:srgbClr val="D60093"/>
                </a:solidFill>
                <a:latin typeface="Sylfaen"/>
              </a:rPr>
              <a:t>ბორიანი მიკროსასუქებიდან სოფლის მეურნეობაში იყენებენ: ბორმჟავას, ბორმანგანუმის </a:t>
            </a:r>
            <a:br>
              <a:rPr lang="ka-GE" sz="2000" b="1" dirty="0" smtClean="0">
                <a:solidFill>
                  <a:srgbClr val="D60093"/>
                </a:solidFill>
                <a:latin typeface="Sylfaen"/>
              </a:rPr>
            </a:br>
            <a:r>
              <a:rPr lang="ka-GE" sz="2000" b="1" dirty="0" smtClean="0">
                <a:solidFill>
                  <a:srgbClr val="D60093"/>
                </a:solidFill>
                <a:latin typeface="Sylfaen"/>
              </a:rPr>
              <a:t>ნარჩენებს და სხვა.</a:t>
            </a:r>
            <a:br>
              <a:rPr lang="ka-GE" sz="2000" b="1" dirty="0" smtClean="0">
                <a:solidFill>
                  <a:srgbClr val="D60093"/>
                </a:solidFill>
                <a:latin typeface="Sylfaen"/>
              </a:rPr>
            </a:br>
            <a:r>
              <a:rPr lang="ka-GE" sz="2000" b="1" dirty="0" smtClean="0">
                <a:solidFill>
                  <a:srgbClr val="D60093"/>
                </a:solidFill>
                <a:latin typeface="Sylfaen"/>
              </a:rPr>
              <a:t>მანგანუმიანი მიკროსასუქებიდან ფართოდ იყენებენ: მანგანუმის სულფატს, მანგანუმის </a:t>
            </a:r>
            <a:br>
              <a:rPr lang="ka-GE" sz="2000" b="1" dirty="0" smtClean="0">
                <a:solidFill>
                  <a:srgbClr val="D60093"/>
                </a:solidFill>
                <a:latin typeface="Sylfaen"/>
              </a:rPr>
            </a:br>
            <a:r>
              <a:rPr lang="ka-GE" sz="2000" b="1" dirty="0" smtClean="0">
                <a:solidFill>
                  <a:srgbClr val="D60093"/>
                </a:solidFill>
                <a:latin typeface="Sylfaen"/>
              </a:rPr>
              <a:t>ქლორიდს, მანგანუმის გვარჯილას და სხვა. </a:t>
            </a:r>
            <a:br>
              <a:rPr lang="ka-GE" sz="2000" b="1" dirty="0" smtClean="0">
                <a:solidFill>
                  <a:srgbClr val="D60093"/>
                </a:solidFill>
                <a:latin typeface="Sylfaen"/>
              </a:rPr>
            </a:br>
            <a:endParaRPr lang="ru-RU" sz="2000"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714356"/>
            <a:ext cx="8286808" cy="5262979"/>
          </a:xfrm>
          <a:prstGeom prst="rect">
            <a:avLst/>
          </a:prstGeom>
        </p:spPr>
        <p:txBody>
          <a:bodyPr wrap="square">
            <a:spAutoFit/>
          </a:bodyPr>
          <a:lstStyle/>
          <a:p>
            <a:r>
              <a:rPr lang="ka-GE" sz="2400" b="1" dirty="0" smtClean="0">
                <a:solidFill>
                  <a:srgbClr val="D60093"/>
                </a:solidFill>
                <a:latin typeface="Sylfaen"/>
              </a:rPr>
              <a:t>თუთიანი მიკროსასუქებიდან ძირითადად იყენებენ თუთიის სულფატი და თუთისქლორიდი.</a:t>
            </a:r>
            <a:br>
              <a:rPr lang="ka-GE" sz="2400" b="1" dirty="0" smtClean="0">
                <a:solidFill>
                  <a:srgbClr val="D60093"/>
                </a:solidFill>
                <a:latin typeface="Sylfaen"/>
              </a:rPr>
            </a:br>
            <a:r>
              <a:rPr lang="ka-GE" sz="2400" b="1" dirty="0" smtClean="0">
                <a:solidFill>
                  <a:srgbClr val="D60093"/>
                </a:solidFill>
                <a:latin typeface="Sylfaen"/>
              </a:rPr>
              <a:t>სპილენძიანი მიკროსასუქებიდან სოფლის მეურნეობაში ძირითადად იყენებენ; სპილენძის </a:t>
            </a:r>
            <a:br>
              <a:rPr lang="ka-GE" sz="2400" b="1" dirty="0" smtClean="0">
                <a:solidFill>
                  <a:srgbClr val="D60093"/>
                </a:solidFill>
                <a:latin typeface="Sylfaen"/>
              </a:rPr>
            </a:br>
            <a:r>
              <a:rPr lang="ka-GE" sz="2400" b="1" dirty="0" smtClean="0">
                <a:solidFill>
                  <a:srgbClr val="D60093"/>
                </a:solidFill>
                <a:latin typeface="Sylfaen"/>
              </a:rPr>
              <a:t>სულფატს, სპილენძის ქლორიდს, სპილენძის გვარჯილას და სხვ. მიკრო სასუქებს იყენებენ </a:t>
            </a:r>
            <a:br>
              <a:rPr lang="ka-GE" sz="2400" b="1" dirty="0" smtClean="0">
                <a:solidFill>
                  <a:srgbClr val="D60093"/>
                </a:solidFill>
                <a:latin typeface="Sylfaen"/>
              </a:rPr>
            </a:br>
            <a:r>
              <a:rPr lang="ka-GE" sz="2400" b="1" dirty="0" smtClean="0">
                <a:solidFill>
                  <a:srgbClr val="D60093"/>
                </a:solidFill>
                <a:latin typeface="Sylfaen"/>
              </a:rPr>
              <a:t>შესასხურებლად და ნიადაგში შესატანად.</a:t>
            </a:r>
            <a:endParaRPr lang="en-US" sz="2400" b="1" dirty="0" smtClean="0">
              <a:solidFill>
                <a:srgbClr val="D60093"/>
              </a:solidFill>
              <a:latin typeface="Sylfaen"/>
            </a:endParaRPr>
          </a:p>
          <a:p>
            <a:r>
              <a:rPr lang="ka-GE" sz="2400" b="1" dirty="0" smtClean="0">
                <a:solidFill>
                  <a:srgbClr val="D60093"/>
                </a:solidFill>
                <a:latin typeface="Sylfaen"/>
              </a:rPr>
              <a:t>ორგანული სასუქები. </a:t>
            </a:r>
            <a:br>
              <a:rPr lang="ka-GE" sz="2400" b="1" dirty="0" smtClean="0">
                <a:solidFill>
                  <a:srgbClr val="D60093"/>
                </a:solidFill>
                <a:latin typeface="Sylfaen"/>
              </a:rPr>
            </a:br>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ორგანული სასუქების როლი დიდია ნიადაგის ნაყოფიერებისა და სასოფლო-სამეურნეო </a:t>
            </a:r>
            <a:br>
              <a:rPr lang="ka-GE" sz="2400" b="1" dirty="0" smtClean="0">
                <a:solidFill>
                  <a:srgbClr val="D60093"/>
                </a:solidFill>
                <a:latin typeface="Sylfaen"/>
              </a:rPr>
            </a:br>
            <a:r>
              <a:rPr lang="ka-GE" sz="2400" b="1" dirty="0" smtClean="0">
                <a:solidFill>
                  <a:srgbClr val="D60093"/>
                </a:solidFill>
                <a:latin typeface="Sylfaen"/>
              </a:rPr>
              <a:t>კულტურების მოსავლიანობის ამაღლებაში ორგანული სასუქები შეიცავენ თითქმის ყველა </a:t>
            </a:r>
            <a:br>
              <a:rPr lang="ka-GE" sz="2400" b="1" dirty="0" smtClean="0">
                <a:solidFill>
                  <a:srgbClr val="D60093"/>
                </a:solidFill>
                <a:latin typeface="Sylfaen"/>
              </a:rPr>
            </a:br>
            <a:r>
              <a:rPr lang="ka-GE" sz="2400" b="1" dirty="0" smtClean="0">
                <a:solidFill>
                  <a:srgbClr val="D60093"/>
                </a:solidFill>
                <a:latin typeface="Sylfaen"/>
              </a:rPr>
              <a:t>საკვები ელემენტებსა და ნახშირორჟანგს.</a:t>
            </a: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80599"/>
            <a:ext cx="8358246" cy="5262979"/>
          </a:xfrm>
          <a:prstGeom prst="rect">
            <a:avLst/>
          </a:prstGeom>
        </p:spPr>
        <p:txBody>
          <a:bodyPr wrap="square">
            <a:spAutoFit/>
          </a:bodyPr>
          <a:lstStyle/>
          <a:p>
            <a:r>
              <a:rPr lang="ka-GE" sz="2400" b="1" dirty="0" smtClean="0">
                <a:solidFill>
                  <a:srgbClr val="D60093"/>
                </a:solidFill>
                <a:latin typeface="Sylfaen"/>
              </a:rPr>
              <a:t/>
            </a:r>
            <a:br>
              <a:rPr lang="ka-GE" sz="2400" b="1" dirty="0" smtClean="0">
                <a:solidFill>
                  <a:srgbClr val="D60093"/>
                </a:solidFill>
                <a:latin typeface="Sylfaen"/>
              </a:rPr>
            </a:br>
            <a:r>
              <a:rPr lang="ka-GE" sz="2400" b="1" dirty="0" smtClean="0">
                <a:solidFill>
                  <a:srgbClr val="D60093"/>
                </a:solidFill>
                <a:latin typeface="Sylfaen"/>
              </a:rPr>
              <a:t>ორგანული სასუქები მართალია შეიცავენ მცენარისათვის საჭირო ძირითად საკვებ </a:t>
            </a:r>
            <a:br>
              <a:rPr lang="ka-GE" sz="2400" b="1" dirty="0" smtClean="0">
                <a:solidFill>
                  <a:srgbClr val="D60093"/>
                </a:solidFill>
                <a:latin typeface="Sylfaen"/>
              </a:rPr>
            </a:br>
            <a:r>
              <a:rPr lang="ka-GE" sz="2400" b="1" dirty="0" smtClean="0">
                <a:solidFill>
                  <a:srgbClr val="D60093"/>
                </a:solidFill>
                <a:latin typeface="Sylfaen"/>
              </a:rPr>
              <a:t>ელემენტებს, მაგრამ მათი პროცენტული შემცველობა ერთობ მცირეა. ამიტომ ორგანული </a:t>
            </a:r>
            <a:br>
              <a:rPr lang="ka-GE" sz="2400" b="1" dirty="0" smtClean="0">
                <a:solidFill>
                  <a:srgbClr val="D60093"/>
                </a:solidFill>
                <a:latin typeface="Sylfaen"/>
              </a:rPr>
            </a:br>
            <a:r>
              <a:rPr lang="ka-GE" sz="2400" b="1" dirty="0" smtClean="0">
                <a:solidFill>
                  <a:srgbClr val="D60093"/>
                </a:solidFill>
                <a:latin typeface="Sylfaen"/>
              </a:rPr>
              <a:t>სასუქების დადებითი მოქმედება მცენარეზე არსებითად მდგომარეობს მათი შეტანით ნიადაგი </a:t>
            </a:r>
            <a:br>
              <a:rPr lang="ka-GE" sz="2400" b="1" dirty="0" smtClean="0">
                <a:solidFill>
                  <a:srgbClr val="D60093"/>
                </a:solidFill>
                <a:latin typeface="Sylfaen"/>
              </a:rPr>
            </a:br>
            <a:r>
              <a:rPr lang="ka-GE" sz="2400" b="1" dirty="0" smtClean="0">
                <a:solidFill>
                  <a:srgbClr val="D60093"/>
                </a:solidFill>
                <a:latin typeface="Sylfaen"/>
              </a:rPr>
              <a:t>მდიდრდება ჰუმუსით, უმჯობესდება მისი ბიოლოგიური, ფიზიკური, ქიმიური და ფიზიკო-ქიმიური თვისებები, წყლისა და ჰაერაციის რეჟიმი. </a:t>
            </a:r>
            <a:br>
              <a:rPr lang="ka-GE" sz="2400" b="1" dirty="0" smtClean="0">
                <a:solidFill>
                  <a:srgbClr val="D60093"/>
                </a:solidFill>
                <a:latin typeface="Sylfaen"/>
              </a:rPr>
            </a:br>
            <a:r>
              <a:rPr lang="ka-GE" sz="2400" b="1" dirty="0" smtClean="0">
                <a:solidFill>
                  <a:srgbClr val="D60093"/>
                </a:solidFill>
                <a:latin typeface="Sylfaen"/>
              </a:rPr>
              <a:t>ორგანულ სასუქებს მიეკუთვნება ნაკელი, ტორფი, ტორფკომპოსტები ნაკელის წუნწუხი და </a:t>
            </a:r>
            <a:br>
              <a:rPr lang="ka-GE" sz="2400" b="1" dirty="0" smtClean="0">
                <a:solidFill>
                  <a:srgbClr val="D60093"/>
                </a:solidFill>
                <a:latin typeface="Sylfaen"/>
              </a:rPr>
            </a:br>
            <a:r>
              <a:rPr lang="ka-GE" sz="2400" b="1" dirty="0" smtClean="0">
                <a:solidFill>
                  <a:srgbClr val="D60093"/>
                </a:solidFill>
                <a:latin typeface="Sylfaen"/>
              </a:rPr>
              <a:t>მწვანე სასუქები</a:t>
            </a:r>
            <a:br>
              <a:rPr lang="ka-GE" sz="2400" b="1" dirty="0" smtClean="0">
                <a:solidFill>
                  <a:srgbClr val="D60093"/>
                </a:solidFill>
                <a:latin typeface="Sylfaen"/>
              </a:rPr>
            </a:br>
            <a:endParaRPr lang="ru-RU" sz="2400"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439895"/>
            <a:ext cx="8143932" cy="5632311"/>
          </a:xfrm>
          <a:prstGeom prst="rect">
            <a:avLst/>
          </a:prstGeom>
        </p:spPr>
        <p:txBody>
          <a:bodyPr wrap="square">
            <a:spAutoFit/>
          </a:bodyPr>
          <a:lstStyle/>
          <a:p>
            <a:endParaRPr lang="en-US" b="1" dirty="0" smtClean="0">
              <a:solidFill>
                <a:srgbClr val="D60093"/>
              </a:solidFill>
              <a:latin typeface="Sylfaen"/>
            </a:endParaRPr>
          </a:p>
          <a:p>
            <a:r>
              <a:rPr lang="ka-GE" b="1" dirty="0" smtClean="0">
                <a:solidFill>
                  <a:srgbClr val="D60093"/>
                </a:solidFill>
                <a:latin typeface="Sylfaen"/>
              </a:rPr>
              <a:t>ნაკელი</a:t>
            </a:r>
            <a:r>
              <a:rPr lang="ka-GE" b="1" dirty="0" smtClean="0">
                <a:solidFill>
                  <a:srgbClr val="D60093"/>
                </a:solidFill>
                <a:latin typeface="Sylfaen"/>
              </a:rPr>
              <a:t> მეცხოველეობის ანარჩენია. ის შეიცავს მცენარისთვის საჭირო ყველა </a:t>
            </a:r>
            <a:br>
              <a:rPr lang="ka-GE" b="1" dirty="0" smtClean="0">
                <a:solidFill>
                  <a:srgbClr val="D60093"/>
                </a:solidFill>
                <a:latin typeface="Sylfaen"/>
              </a:rPr>
            </a:br>
            <a:r>
              <a:rPr lang="ka-GE" b="1" dirty="0" smtClean="0">
                <a:solidFill>
                  <a:srgbClr val="D60093"/>
                </a:solidFill>
                <a:latin typeface="Sylfaen"/>
              </a:rPr>
              <a:t>ელემენტს. იხრწნება რა ნიადაგში, ნაკელი ამდიდრებს ნიადაგს და ატმოსფეროს </a:t>
            </a:r>
            <a:br>
              <a:rPr lang="ka-GE" b="1" dirty="0" smtClean="0">
                <a:solidFill>
                  <a:srgbClr val="D60093"/>
                </a:solidFill>
                <a:latin typeface="Sylfaen"/>
              </a:rPr>
            </a:br>
            <a:r>
              <a:rPr lang="ka-GE" b="1" dirty="0" smtClean="0">
                <a:solidFill>
                  <a:srgbClr val="D60093"/>
                </a:solidFill>
                <a:latin typeface="Sylfaen"/>
              </a:rPr>
              <a:t>ნახშიროჟანგით, რომელიც ორგანული ნივთიერების წარმოქმნის წყაროა. ნაკელის გავლენით </a:t>
            </a:r>
            <a:br>
              <a:rPr lang="ka-GE" b="1" dirty="0" smtClean="0">
                <a:solidFill>
                  <a:srgbClr val="D60093"/>
                </a:solidFill>
                <a:latin typeface="Sylfaen"/>
              </a:rPr>
            </a:br>
            <a:r>
              <a:rPr lang="ka-GE" b="1" dirty="0" smtClean="0">
                <a:solidFill>
                  <a:srgbClr val="D60093"/>
                </a:solidFill>
                <a:latin typeface="Sylfaen"/>
              </a:rPr>
              <a:t>იზრდება ნიადაგის წყლის შეკავების უნარი, მისი თბოტევადობა, უმჯობესდება ნიადაგის </a:t>
            </a:r>
            <a:br>
              <a:rPr lang="ka-GE" b="1" dirty="0" smtClean="0">
                <a:solidFill>
                  <a:srgbClr val="D60093"/>
                </a:solidFill>
                <a:latin typeface="Sylfaen"/>
              </a:rPr>
            </a:br>
            <a:r>
              <a:rPr lang="ka-GE" b="1" dirty="0" smtClean="0">
                <a:solidFill>
                  <a:srgbClr val="D60093"/>
                </a:solidFill>
                <a:latin typeface="Sylfaen"/>
              </a:rPr>
              <a:t>ფიზიკური თვისებები.</a:t>
            </a:r>
            <a:br>
              <a:rPr lang="ka-GE" b="1" dirty="0" smtClean="0">
                <a:solidFill>
                  <a:srgbClr val="D60093"/>
                </a:solidFill>
                <a:latin typeface="Sylfaen"/>
              </a:rPr>
            </a:br>
            <a:r>
              <a:rPr lang="ka-GE" b="1" dirty="0" smtClean="0">
                <a:solidFill>
                  <a:srgbClr val="D60093"/>
                </a:solidFill>
                <a:latin typeface="Sylfaen"/>
              </a:rPr>
              <a:t>გაანგარიშებულია, რომ 40 ტ ნაკელის შეტანით ნიადაგში შედის 500 კგ მიკროორგანიზმი, </a:t>
            </a:r>
            <a:br>
              <a:rPr lang="ka-GE" b="1" dirty="0" smtClean="0">
                <a:solidFill>
                  <a:srgbClr val="D60093"/>
                </a:solidFill>
                <a:latin typeface="Sylfaen"/>
              </a:rPr>
            </a:br>
            <a:r>
              <a:rPr lang="ka-GE" b="1" dirty="0" smtClean="0">
                <a:solidFill>
                  <a:srgbClr val="D60093"/>
                </a:solidFill>
                <a:latin typeface="Sylfaen"/>
              </a:rPr>
              <a:t>რომლებიც იწვევენ ნიადაგის მიკრობიოლოგიური პროცესების გაძლიერებას. ყოველი ტონა </a:t>
            </a:r>
            <a:br>
              <a:rPr lang="ka-GE" b="1" dirty="0" smtClean="0">
                <a:solidFill>
                  <a:srgbClr val="D60093"/>
                </a:solidFill>
                <a:latin typeface="Sylfaen"/>
              </a:rPr>
            </a:br>
            <a:r>
              <a:rPr lang="ka-GE" b="1" dirty="0" smtClean="0">
                <a:solidFill>
                  <a:srgbClr val="D60093"/>
                </a:solidFill>
                <a:latin typeface="Sylfaen"/>
              </a:rPr>
              <a:t>ნაკელი ყველა ტიპის ნიადაგში 1 ცენტნერით ზრდის სასოფლო-სამეურნეო კულტურების </a:t>
            </a:r>
            <a:br>
              <a:rPr lang="ka-GE" b="1" dirty="0" smtClean="0">
                <a:solidFill>
                  <a:srgbClr val="D60093"/>
                </a:solidFill>
                <a:latin typeface="Sylfaen"/>
              </a:rPr>
            </a:br>
            <a:r>
              <a:rPr lang="ka-GE" b="1" dirty="0" smtClean="0">
                <a:solidFill>
                  <a:srgbClr val="D60093"/>
                </a:solidFill>
                <a:latin typeface="Sylfaen"/>
              </a:rPr>
              <a:t>მოსავალს (1 ცენტნერ მოსავალზე გადაყვანით). ვარჩევთ ორი ტიპის ნაკელს: საფენიანს და </a:t>
            </a:r>
            <a:br>
              <a:rPr lang="ka-GE" b="1" dirty="0" smtClean="0">
                <a:solidFill>
                  <a:srgbClr val="D60093"/>
                </a:solidFill>
                <a:latin typeface="Sylfaen"/>
              </a:rPr>
            </a:br>
            <a:r>
              <a:rPr lang="ka-GE" b="1" dirty="0" smtClean="0">
                <a:solidFill>
                  <a:srgbClr val="D60093"/>
                </a:solidFill>
                <a:latin typeface="Sylfaen"/>
              </a:rPr>
              <a:t>უსაფენოს, ანუ თხევადს.   ნაკელი საუკეთესო შედეგს იძლევა </a:t>
            </a:r>
            <a:br>
              <a:rPr lang="ka-GE" b="1" dirty="0" smtClean="0">
                <a:solidFill>
                  <a:srgbClr val="D60093"/>
                </a:solidFill>
                <a:latin typeface="Sylfaen"/>
              </a:rPr>
            </a:br>
            <a:r>
              <a:rPr lang="ka-GE" b="1" dirty="0" smtClean="0">
                <a:solidFill>
                  <a:srgbClr val="D60093"/>
                </a:solidFill>
                <a:latin typeface="Sylfaen"/>
              </a:rPr>
              <a:t>ტორფთან და ფოსფორიტის ფქვილთან დაკომპოსტებისას. </a:t>
            </a:r>
            <a:br>
              <a:rPr lang="ka-GE" b="1" dirty="0" smtClean="0">
                <a:solidFill>
                  <a:srgbClr val="D60093"/>
                </a:solidFill>
                <a:latin typeface="Sylfaen"/>
              </a:rPr>
            </a:br>
            <a:endParaRPr lang="ru-RU"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708141"/>
            <a:ext cx="8429684" cy="6232475"/>
          </a:xfrm>
          <a:prstGeom prst="rect">
            <a:avLst/>
          </a:prstGeom>
        </p:spPr>
        <p:txBody>
          <a:bodyPr wrap="square">
            <a:spAutoFit/>
          </a:bodyPr>
          <a:lstStyle/>
          <a:p>
            <a:r>
              <a:rPr lang="ka-GE" sz="2100" b="1" dirty="0" smtClean="0">
                <a:solidFill>
                  <a:srgbClr val="D60093"/>
                </a:solidFill>
                <a:latin typeface="Sylfaen"/>
              </a:rPr>
              <a:t>მწვანე სასუქი. (სიდერაცია).</a:t>
            </a:r>
            <a:br>
              <a:rPr lang="ka-GE" sz="2100" b="1" dirty="0" smtClean="0">
                <a:solidFill>
                  <a:srgbClr val="D60093"/>
                </a:solidFill>
                <a:latin typeface="Sylfaen"/>
              </a:rPr>
            </a:br>
            <a:r>
              <a:rPr lang="ka-GE" sz="2100" b="1" dirty="0" smtClean="0">
                <a:solidFill>
                  <a:srgbClr val="D60093"/>
                </a:solidFill>
                <a:latin typeface="Sylfaen"/>
              </a:rPr>
              <a:t>მწვანე სასუქში ნედლი მცენარეული მასაა, ჩახნული ნიადაგში </a:t>
            </a:r>
            <a:br>
              <a:rPr lang="ka-GE" sz="2100" b="1" dirty="0" smtClean="0">
                <a:solidFill>
                  <a:srgbClr val="D60093"/>
                </a:solidFill>
                <a:latin typeface="Sylfaen"/>
              </a:rPr>
            </a:br>
            <a:r>
              <a:rPr lang="ka-GE" sz="2100" b="1" dirty="0" smtClean="0">
                <a:solidFill>
                  <a:srgbClr val="D60093"/>
                </a:solidFill>
                <a:latin typeface="Sylfaen"/>
              </a:rPr>
              <a:t>მისი ორგანული ნივთიერებით და აზოტით გამდიდრებისათვის. ამ მიზნით დათესილ </a:t>
            </a:r>
            <a:br>
              <a:rPr lang="ka-GE" sz="2100" b="1" dirty="0" smtClean="0">
                <a:solidFill>
                  <a:srgbClr val="D60093"/>
                </a:solidFill>
                <a:latin typeface="Sylfaen"/>
              </a:rPr>
            </a:br>
            <a:r>
              <a:rPr lang="ka-GE" sz="2100" b="1" dirty="0" smtClean="0">
                <a:solidFill>
                  <a:srgbClr val="D60093"/>
                </a:solidFill>
                <a:latin typeface="Sylfaen"/>
              </a:rPr>
              <a:t>მცენარეებს სიდერატები ეწოდება. სიდერატებად გამოიყენება ძირითადად პარკოსანი </a:t>
            </a:r>
            <a:br>
              <a:rPr lang="ka-GE" sz="2100" b="1" dirty="0" smtClean="0">
                <a:solidFill>
                  <a:srgbClr val="D60093"/>
                </a:solidFill>
                <a:latin typeface="Sylfaen"/>
              </a:rPr>
            </a:br>
            <a:r>
              <a:rPr lang="ka-GE" sz="2100" b="1" dirty="0" smtClean="0">
                <a:solidFill>
                  <a:srgbClr val="D60093"/>
                </a:solidFill>
                <a:latin typeface="Sylfaen"/>
              </a:rPr>
              <a:t>მცენარეები, რომლებიც ატმოსფეროს ხარჯზე აგროვებენ ნიადაგში 160-300 კგ აზოტს, </a:t>
            </a:r>
            <a:br>
              <a:rPr lang="ka-GE" sz="2100" b="1" dirty="0" smtClean="0">
                <a:solidFill>
                  <a:srgbClr val="D60093"/>
                </a:solidFill>
                <a:latin typeface="Sylfaen"/>
              </a:rPr>
            </a:br>
            <a:r>
              <a:rPr lang="ka-GE" sz="2100" b="1" dirty="0" smtClean="0">
                <a:solidFill>
                  <a:srgbClr val="D60093"/>
                </a:solidFill>
                <a:latin typeface="Sylfaen"/>
              </a:rPr>
              <a:t>კოჟრებში ბაქტერიების მეშვეობით. მწვანე სასუქად იყენებენ საგაზაფხულო, </a:t>
            </a:r>
            <a:br>
              <a:rPr lang="ka-GE" sz="2100" b="1" dirty="0" smtClean="0">
                <a:solidFill>
                  <a:srgbClr val="D60093"/>
                </a:solidFill>
                <a:latin typeface="Sylfaen"/>
              </a:rPr>
            </a:br>
            <a:r>
              <a:rPr lang="ka-GE" sz="2100" b="1" dirty="0" smtClean="0">
                <a:solidFill>
                  <a:srgbClr val="D60093"/>
                </a:solidFill>
                <a:latin typeface="Sylfaen"/>
              </a:rPr>
              <a:t>საშემოდგომო და ზამთრის სიდერატებს.  მწვანე სასუქად დათესილ მცენარეებს ხნავენ </a:t>
            </a:r>
            <a:br>
              <a:rPr lang="ka-GE" sz="2100" b="1" dirty="0" smtClean="0">
                <a:solidFill>
                  <a:srgbClr val="D60093"/>
                </a:solidFill>
                <a:latin typeface="Sylfaen"/>
              </a:rPr>
            </a:br>
            <a:r>
              <a:rPr lang="ka-GE" sz="2100" b="1" dirty="0" smtClean="0">
                <a:solidFill>
                  <a:srgbClr val="D60093"/>
                </a:solidFill>
                <a:latin typeface="Sylfaen"/>
              </a:rPr>
              <a:t>ნიადაგში  ყვავილობის და მწვანე პარკების გამოტანის ფაზაში, რადგან ამ დროს მცენარე </a:t>
            </a:r>
            <a:br>
              <a:rPr lang="ka-GE" sz="2100" b="1" dirty="0" smtClean="0">
                <a:solidFill>
                  <a:srgbClr val="D60093"/>
                </a:solidFill>
                <a:latin typeface="Sylfaen"/>
              </a:rPr>
            </a:br>
            <a:r>
              <a:rPr lang="ka-GE" sz="2100" b="1" dirty="0" smtClean="0">
                <a:solidFill>
                  <a:srgbClr val="D60093"/>
                </a:solidFill>
                <a:latin typeface="Sylfaen"/>
              </a:rPr>
              <a:t>შეიცავს ყველაზე მეტ, მისთვის საჭირო საკვებ ელემენტებს, თანაც წარმოქმნილი ორგანული </a:t>
            </a:r>
            <a:br>
              <a:rPr lang="ka-GE" sz="2100" b="1" dirty="0" smtClean="0">
                <a:solidFill>
                  <a:srgbClr val="D60093"/>
                </a:solidFill>
                <a:latin typeface="Sylfaen"/>
              </a:rPr>
            </a:br>
            <a:r>
              <a:rPr lang="ka-GE" sz="2100" b="1" dirty="0" smtClean="0">
                <a:solidFill>
                  <a:srgbClr val="D60093"/>
                </a:solidFill>
                <a:latin typeface="Sylfaen"/>
              </a:rPr>
              <a:t>ნივთიერება, ამ ფაზაში ჩახნული, ნიადაგში ადვილად იხრწნება.  ერთწლიან სიდერატებს </a:t>
            </a:r>
            <a:br>
              <a:rPr lang="ka-GE" sz="2100" b="1" dirty="0" smtClean="0">
                <a:solidFill>
                  <a:srgbClr val="D60093"/>
                </a:solidFill>
                <a:latin typeface="Sylfaen"/>
              </a:rPr>
            </a:br>
            <a:endParaRPr lang="ru-RU" sz="21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098368"/>
            <a:ext cx="8358246" cy="4616648"/>
          </a:xfrm>
          <a:prstGeom prst="rect">
            <a:avLst/>
          </a:prstGeom>
        </p:spPr>
        <p:txBody>
          <a:bodyPr wrap="square">
            <a:spAutoFit/>
          </a:bodyPr>
          <a:lstStyle/>
          <a:p>
            <a:r>
              <a:rPr lang="ka-GE" sz="2100" b="1" dirty="0" smtClean="0">
                <a:solidFill>
                  <a:srgbClr val="D60093"/>
                </a:solidFill>
                <a:latin typeface="Sylfaen"/>
              </a:rPr>
              <a:t>კარგი მოსავლის შემთხვევაში შეუძლია ნიადაგში დააგროვოს 160 კგ აზოტი. მრავალწლიანი </a:t>
            </a:r>
            <a:br>
              <a:rPr lang="ka-GE" sz="2100" b="1" dirty="0" smtClean="0">
                <a:solidFill>
                  <a:srgbClr val="D60093"/>
                </a:solidFill>
                <a:latin typeface="Sylfaen"/>
              </a:rPr>
            </a:br>
            <a:r>
              <a:rPr lang="ka-GE" sz="2100" b="1" dirty="0" smtClean="0">
                <a:solidFill>
                  <a:srgbClr val="D60093"/>
                </a:solidFill>
                <a:latin typeface="Sylfaen"/>
              </a:rPr>
              <a:t>სიდერატები კი აგროვებენ 300 კგ აზოტს. მწვანე სიდერატების ნარჩენი აზოტი აგრძელებს </a:t>
            </a:r>
            <a:br>
              <a:rPr lang="ka-GE" sz="2100" b="1" dirty="0" smtClean="0">
                <a:solidFill>
                  <a:srgbClr val="D60093"/>
                </a:solidFill>
                <a:latin typeface="Sylfaen"/>
              </a:rPr>
            </a:br>
            <a:r>
              <a:rPr lang="ka-GE" sz="2100" b="1" dirty="0" smtClean="0">
                <a:solidFill>
                  <a:srgbClr val="D60093"/>
                </a:solidFill>
                <a:latin typeface="Sylfaen"/>
              </a:rPr>
              <a:t>მოქმედებას მომდევნო წელებშიც. მწვანე სასუქების ორგანული ნივთიერება აუმჯობესებს </a:t>
            </a:r>
            <a:br>
              <a:rPr lang="ka-GE" sz="2100" b="1" dirty="0" smtClean="0">
                <a:solidFill>
                  <a:srgbClr val="D60093"/>
                </a:solidFill>
                <a:latin typeface="Sylfaen"/>
              </a:rPr>
            </a:br>
            <a:r>
              <a:rPr lang="ka-GE" sz="2100" b="1" dirty="0" smtClean="0">
                <a:solidFill>
                  <a:srgbClr val="D60093"/>
                </a:solidFill>
                <a:latin typeface="Sylfaen"/>
              </a:rPr>
              <a:t>ნიადაგის ქიმიურ, ფიზიკურ, ფიზიკურ –ქიმიური და ბიოლოგიურ თვისებებს. მწვანე </a:t>
            </a:r>
            <a:br>
              <a:rPr lang="ka-GE" sz="2100" b="1" dirty="0" smtClean="0">
                <a:solidFill>
                  <a:srgbClr val="D60093"/>
                </a:solidFill>
                <a:latin typeface="Sylfaen"/>
              </a:rPr>
            </a:br>
            <a:r>
              <a:rPr lang="ka-GE" sz="2100" b="1" dirty="0" smtClean="0">
                <a:solidFill>
                  <a:srgbClr val="D60093"/>
                </a:solidFill>
                <a:latin typeface="Sylfaen"/>
              </a:rPr>
              <a:t>სასუქების  ჩახვნის დროს შემდგომი კულტურისათვის ფოსფორიანი და კალიუმიანი სასუქების შეტანა </a:t>
            </a:r>
            <a:br>
              <a:rPr lang="ka-GE" sz="2100" b="1" dirty="0" smtClean="0">
                <a:solidFill>
                  <a:srgbClr val="D60093"/>
                </a:solidFill>
                <a:latin typeface="Sylfaen"/>
              </a:rPr>
            </a:br>
            <a:r>
              <a:rPr lang="ka-GE" sz="2100" b="1" dirty="0" smtClean="0">
                <a:solidFill>
                  <a:srgbClr val="D60093"/>
                </a:solidFill>
                <a:latin typeface="Sylfaen"/>
              </a:rPr>
              <a:t>აუცილებელია. მწვანე სასუქების ეფექტურობა დამოკიდებულია ნიადაგის თვისებებსა და </a:t>
            </a:r>
            <a:br>
              <a:rPr lang="ka-GE" sz="2100" b="1" dirty="0" smtClean="0">
                <a:solidFill>
                  <a:srgbClr val="D60093"/>
                </a:solidFill>
                <a:latin typeface="Sylfaen"/>
              </a:rPr>
            </a:br>
            <a:r>
              <a:rPr lang="ka-GE" sz="2100" b="1" dirty="0" smtClean="0">
                <a:solidFill>
                  <a:srgbClr val="D60093"/>
                </a:solidFill>
                <a:latin typeface="Sylfaen"/>
              </a:rPr>
              <a:t>ჩახნული მწვანე მასის რაოდენობაზე, ჩახვნის ტექნიკასა და ვადაზე. </a:t>
            </a:r>
            <a:endParaRPr lang="ru-RU" sz="21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830122"/>
            <a:ext cx="8286808" cy="5170646"/>
          </a:xfrm>
          <a:prstGeom prst="rect">
            <a:avLst/>
          </a:prstGeom>
        </p:spPr>
        <p:txBody>
          <a:bodyPr wrap="square">
            <a:spAutoFit/>
          </a:bodyPr>
          <a:lstStyle/>
          <a:p>
            <a:r>
              <a:rPr lang="ka-GE" sz="2200" dirty="0" smtClean="0">
                <a:solidFill>
                  <a:srgbClr val="D60093"/>
                </a:solidFill>
                <a:latin typeface="Sylfaen"/>
              </a:rPr>
              <a:t>მდინარის შლამი. საქართველოს მთელ  რიგ მდინარეებს მოაქვს დიდი რაოდენობის </a:t>
            </a:r>
            <a:br>
              <a:rPr lang="ka-GE" sz="2200" dirty="0" smtClean="0">
                <a:solidFill>
                  <a:srgbClr val="D60093"/>
                </a:solidFill>
                <a:latin typeface="Sylfaen"/>
              </a:rPr>
            </a:br>
            <a:r>
              <a:rPr lang="ka-GE" sz="2200" dirty="0" smtClean="0">
                <a:solidFill>
                  <a:srgbClr val="D60093"/>
                </a:solidFill>
                <a:latin typeface="Sylfaen"/>
              </a:rPr>
              <a:t>ატივტივებულ ორგანულ და მინერალურ ნივთიერებათა ნაწილაკები. ორგანული ნივთიერებიდან </a:t>
            </a:r>
            <a:br>
              <a:rPr lang="ka-GE" sz="2200" dirty="0" smtClean="0">
                <a:solidFill>
                  <a:srgbClr val="D60093"/>
                </a:solidFill>
                <a:latin typeface="Sylfaen"/>
              </a:rPr>
            </a:br>
            <a:r>
              <a:rPr lang="ka-GE" sz="2200" dirty="0" smtClean="0">
                <a:solidFill>
                  <a:srgbClr val="D60093"/>
                </a:solidFill>
                <a:latin typeface="Sylfaen"/>
              </a:rPr>
              <a:t>წყალში ატივტივებულია სხვადასხვა ხარისხით გახრწნილი მცენარეული პროდუქტები, ხოლო </a:t>
            </a:r>
            <a:br>
              <a:rPr lang="ka-GE" sz="2200" dirty="0" smtClean="0">
                <a:solidFill>
                  <a:srgbClr val="D60093"/>
                </a:solidFill>
                <a:latin typeface="Sylfaen"/>
              </a:rPr>
            </a:br>
            <a:r>
              <a:rPr lang="ka-GE" sz="2200" dirty="0" smtClean="0">
                <a:solidFill>
                  <a:srgbClr val="D60093"/>
                </a:solidFill>
                <a:latin typeface="Sylfaen"/>
              </a:rPr>
              <a:t>მინერალური ნივთიერებიდან ძითითადად კარბონატული ქანები. წყალში ატივტივებული </a:t>
            </a:r>
            <a:br>
              <a:rPr lang="ka-GE" sz="2200" dirty="0" smtClean="0">
                <a:solidFill>
                  <a:srgbClr val="D60093"/>
                </a:solidFill>
                <a:latin typeface="Sylfaen"/>
              </a:rPr>
            </a:br>
            <a:r>
              <a:rPr lang="ka-GE" sz="2200" dirty="0" smtClean="0">
                <a:solidFill>
                  <a:srgbClr val="D60093"/>
                </a:solidFill>
                <a:latin typeface="Sylfaen"/>
              </a:rPr>
              <a:t>ნაწილაკების რაოდენობა იცვლება წლის პერიოდების მიხედვით. შემოდგომაზე და ადრე </a:t>
            </a:r>
            <a:br>
              <a:rPr lang="ka-GE" sz="2200" dirty="0" smtClean="0">
                <a:solidFill>
                  <a:srgbClr val="D60093"/>
                </a:solidFill>
                <a:latin typeface="Sylfaen"/>
              </a:rPr>
            </a:br>
            <a:r>
              <a:rPr lang="ka-GE" sz="2200" dirty="0" smtClean="0">
                <a:solidFill>
                  <a:srgbClr val="D60093"/>
                </a:solidFill>
                <a:latin typeface="Sylfaen"/>
              </a:rPr>
              <a:t>გაზაფხულზე წყალს მეტი ორგანული და მინერალური ნივთიერება მოაქვს, ვიდრე ზაფხულში. </a:t>
            </a:r>
            <a:br>
              <a:rPr lang="ka-GE" sz="2200" dirty="0" smtClean="0">
                <a:solidFill>
                  <a:srgbClr val="D60093"/>
                </a:solidFill>
                <a:latin typeface="Sylfaen"/>
              </a:rPr>
            </a:br>
            <a:r>
              <a:rPr lang="ka-GE" sz="2200" dirty="0" smtClean="0">
                <a:solidFill>
                  <a:srgbClr val="D60093"/>
                </a:solidFill>
                <a:latin typeface="Sylfaen"/>
              </a:rPr>
              <a:t>წყალში ატივტივებული ნაწილაკების რაოდენობა იზრდება წვიმიან და ნალექიან ამინდებში. </a:t>
            </a:r>
            <a:br>
              <a:rPr lang="ka-GE" sz="2200" dirty="0" smtClean="0">
                <a:solidFill>
                  <a:srgbClr val="D60093"/>
                </a:solidFill>
                <a:latin typeface="Sylfaen"/>
              </a:rPr>
            </a:br>
            <a:endParaRPr lang="ru-RU" sz="2200"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889844"/>
            <a:ext cx="8429684" cy="5262979"/>
          </a:xfrm>
          <a:prstGeom prst="rect">
            <a:avLst/>
          </a:prstGeom>
        </p:spPr>
        <p:txBody>
          <a:bodyPr wrap="square">
            <a:spAutoFit/>
          </a:bodyPr>
          <a:lstStyle/>
          <a:p>
            <a:r>
              <a:rPr lang="ka-GE" sz="2400" b="1" dirty="0" smtClean="0">
                <a:solidFill>
                  <a:srgbClr val="D60093"/>
                </a:solidFill>
                <a:latin typeface="Sylfaen"/>
              </a:rPr>
              <a:t>მდინარის შლამში საშუალოდ შედის 0,09-2,16% აზოტი, , 0,15-0,52 </a:t>
            </a:r>
            <a:br>
              <a:rPr lang="ka-GE" sz="2400" b="1" dirty="0" smtClean="0">
                <a:solidFill>
                  <a:srgbClr val="D60093"/>
                </a:solidFill>
                <a:latin typeface="Sylfaen"/>
              </a:rPr>
            </a:br>
            <a:r>
              <a:rPr lang="ka-GE" sz="2400" b="1" dirty="0" smtClean="0">
                <a:solidFill>
                  <a:srgbClr val="D60093"/>
                </a:solidFill>
                <a:latin typeface="Sylfaen"/>
              </a:rPr>
              <a:t>% ფოსფორი, 0,13-0,94% კალიუმი და 6,5% კალცოუმი. შლამის მოქმედება არ განისაზღვრება ერთი წლით. ~ </a:t>
            </a:r>
            <a:br>
              <a:rPr lang="ka-GE" sz="2400" b="1" dirty="0" smtClean="0">
                <a:solidFill>
                  <a:srgbClr val="D60093"/>
                </a:solidFill>
                <a:latin typeface="Sylfaen"/>
              </a:rPr>
            </a:br>
            <a:r>
              <a:rPr lang="ka-GE" sz="2400" b="1" dirty="0" smtClean="0">
                <a:solidFill>
                  <a:srgbClr val="D60093"/>
                </a:solidFill>
                <a:latin typeface="Sylfaen"/>
              </a:rPr>
              <a:t>განსაზღვრა მეტად ძნელია, რადგან, ერთი და იგივე მდინარის შლამის შედგენილობაც კი </a:t>
            </a:r>
            <a:br>
              <a:rPr lang="ka-GE" sz="2400" b="1" dirty="0" smtClean="0">
                <a:solidFill>
                  <a:srgbClr val="D60093"/>
                </a:solidFill>
                <a:latin typeface="Sylfaen"/>
              </a:rPr>
            </a:br>
            <a:r>
              <a:rPr lang="ka-GE" sz="2400" b="1" dirty="0" smtClean="0">
                <a:solidFill>
                  <a:srgbClr val="D60093"/>
                </a:solidFill>
                <a:latin typeface="Sylfaen"/>
              </a:rPr>
              <a:t>იცვლება წლის სეზონისა და მოსული ნალექების რაოდენობის მიხედვით. საშუალოდ ერთ </a:t>
            </a:r>
            <a:br>
              <a:rPr lang="ka-GE" sz="2400" b="1" dirty="0" smtClean="0">
                <a:solidFill>
                  <a:srgbClr val="D60093"/>
                </a:solidFill>
                <a:latin typeface="Sylfaen"/>
              </a:rPr>
            </a:br>
            <a:r>
              <a:rPr lang="ka-GE" sz="2400" b="1" dirty="0" smtClean="0">
                <a:solidFill>
                  <a:srgbClr val="D60093"/>
                </a:solidFill>
                <a:latin typeface="Sylfaen"/>
              </a:rPr>
              <a:t>ჰექტარზე შეაქვთ: 40-50: 60-100 ტონა შლამი. მოშლამვა შეიძლება მთელი წლის </a:t>
            </a:r>
            <a:br>
              <a:rPr lang="ka-GE" sz="2400" b="1" dirty="0" smtClean="0">
                <a:solidFill>
                  <a:srgbClr val="D60093"/>
                </a:solidFill>
                <a:latin typeface="Sylfaen"/>
              </a:rPr>
            </a:br>
            <a:r>
              <a:rPr lang="ka-GE" sz="2400" b="1" dirty="0" smtClean="0">
                <a:solidFill>
                  <a:srgbClr val="D60093"/>
                </a:solidFill>
                <a:latin typeface="Sylfaen"/>
              </a:rPr>
              <a:t>განმავლობაში. იგი ნიადაგის ზედაპირზე უნდა მოიბნეს, რაც შეიძლება თანაბრად, ამავე დროს  აუცილებელია  მისი  მალე  ჩახვნა.</a:t>
            </a:r>
            <a:br>
              <a:rPr lang="ka-GE" sz="2400" b="1" dirty="0" smtClean="0">
                <a:solidFill>
                  <a:srgbClr val="D60093"/>
                </a:solidFill>
                <a:latin typeface="Sylfaen"/>
              </a:rPr>
            </a:b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708141"/>
            <a:ext cx="8286808" cy="5078313"/>
          </a:xfrm>
          <a:prstGeom prst="rect">
            <a:avLst/>
          </a:prstGeom>
        </p:spPr>
        <p:txBody>
          <a:bodyPr wrap="square">
            <a:spAutoFit/>
          </a:bodyPr>
          <a:lstStyle/>
          <a:p>
            <a:pPr marR="1130"/>
            <a:r>
              <a:rPr lang="ka-GE" b="1" dirty="0" smtClean="0">
                <a:solidFill>
                  <a:srgbClr val="D60093"/>
                </a:solidFill>
                <a:latin typeface="Sylfaen"/>
              </a:rPr>
              <a:t>განოყიერება</a:t>
            </a:r>
          </a:p>
          <a:p>
            <a:pPr marR="1130"/>
            <a:r>
              <a:rPr lang="ka-GE" b="1" dirty="0" smtClean="0">
                <a:solidFill>
                  <a:srgbClr val="D60093"/>
                </a:solidFill>
                <a:latin typeface="Sylfaen"/>
              </a:rPr>
              <a:t>ხეხილოვანი  და  კენკროვანი  კულტურების ზრდაზე, მოსავლიანობასა და ნაყოფის ხარისხზე უაღრესად დიდ გავლენას ახდენს საკვები ნივთიერებებით მომარაგება. საკვები ნივთიერებების არსებობა, თავის მხრივ, განპირობებულია ნიადაგის სტრუქტურით, </a:t>
            </a:r>
            <a:r>
              <a:rPr lang="en-US" b="1" dirty="0" smtClean="0">
                <a:solidFill>
                  <a:srgbClr val="D60093"/>
                </a:solidFill>
                <a:latin typeface="Sylfaen"/>
              </a:rPr>
              <a:t>pH-</a:t>
            </a:r>
            <a:r>
              <a:rPr lang="ka-GE" b="1" dirty="0" smtClean="0">
                <a:solidFill>
                  <a:srgbClr val="D60093"/>
                </a:solidFill>
                <a:latin typeface="Sylfaen"/>
              </a:rPr>
              <a:t>ის დონით და ორგანული ნივთიერებების პროცენტული შემცველობით. გარდა ამისა, პერიოდულად, სავეგეტაციო პერიოდის განმავლობაში უნდა ჩატარდეს ფოთლის ანალიზი </a:t>
            </a:r>
            <a:r>
              <a:rPr lang="en-US" b="1" dirty="0" smtClean="0">
                <a:solidFill>
                  <a:srgbClr val="D60093"/>
                </a:solidFill>
                <a:latin typeface="Sylfaen"/>
              </a:rPr>
              <a:t>N-</a:t>
            </a:r>
            <a:r>
              <a:rPr lang="ka-GE" b="1" dirty="0" smtClean="0">
                <a:solidFill>
                  <a:srgbClr val="D60093"/>
                </a:solidFill>
                <a:latin typeface="Sylfaen"/>
              </a:rPr>
              <a:t>ის და </a:t>
            </a:r>
            <a:r>
              <a:rPr lang="en-US" b="1" dirty="0" smtClean="0">
                <a:solidFill>
                  <a:srgbClr val="D60093"/>
                </a:solidFill>
                <a:latin typeface="Sylfaen"/>
              </a:rPr>
              <a:t>K-</a:t>
            </a:r>
            <a:r>
              <a:rPr lang="ka-GE" b="1" dirty="0" smtClean="0">
                <a:solidFill>
                  <a:srgbClr val="D60093"/>
                </a:solidFill>
                <a:latin typeface="Sylfaen"/>
              </a:rPr>
              <a:t>ის შემცველობაზე, რათა უფრო ზუსტად განისაზღვროს მცენარეების  განოყიერების  საჭიროება.  </a:t>
            </a:r>
          </a:p>
          <a:p>
            <a:r>
              <a:rPr lang="ka-GE" b="1" dirty="0" smtClean="0">
                <a:solidFill>
                  <a:srgbClr val="D60093"/>
                </a:solidFill>
                <a:latin typeface="Sylfaen"/>
              </a:rPr>
              <a:t>საქართველოში ხეხილისა  და კენკრის განოყიერება ხდება ოთხი სხვადასხვა მეთოდის კომბინაციით, მათ შორის: 1) ნაკელით, 2) გრანულირებული სასუქით, 3) თხევადი სასუქით წვეთოვანი სარწყავი სისტემის მეშვეობით  და 4) მიკროელემენტების ფოთლებზე შეფრქვევით. თითოეული მეთოდის გამოყენების პროპორცია დამოკიდებულია კონკრეტულ საკვებ ნივთიერებაზე, ნიადაგის ბუნებრივ ნაყოფიერებაზე და გამოყენებულ წვეთოვან სარწყავ სისტემაზე. წვეთოვანი სარწყავი  სისტემის გარეშე სასუქის შეტანა შესაძლებელია ნაკელის და სასუქის გრანულირებული ფორმების კომბინაციის გამოყენებით.</a:t>
            </a:r>
            <a:endParaRPr lang="ru-RU"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028343"/>
            <a:ext cx="8429684" cy="4524315"/>
          </a:xfrm>
          <a:prstGeom prst="rect">
            <a:avLst/>
          </a:prstGeom>
        </p:spPr>
        <p:txBody>
          <a:bodyPr wrap="square">
            <a:spAutoFit/>
          </a:bodyPr>
          <a:lstStyle/>
          <a:p>
            <a:pPr marR="1130"/>
            <a:r>
              <a:rPr lang="ka-GE" sz="2400" b="1" dirty="0" smtClean="0">
                <a:solidFill>
                  <a:srgbClr val="D60093"/>
                </a:solidFill>
                <a:latin typeface="Sylfaen"/>
              </a:rPr>
              <a:t>ნაკელი</a:t>
            </a:r>
          </a:p>
          <a:p>
            <a:pPr marR="1130"/>
            <a:r>
              <a:rPr lang="ka-GE" sz="2400" b="1" dirty="0" smtClean="0">
                <a:solidFill>
                  <a:srgbClr val="D60093"/>
                </a:solidFill>
                <a:latin typeface="Sylfaen"/>
              </a:rPr>
              <a:t>მიუხედავად იმისა, რომ ნაკელი მოცულობითია და ერთ ტონაზე შედარებით დაბალი საკვები ნივთიერებების შემცველობა აქვს, ის შეიძლება განოყიერების სისტემის მნიშვნელოვანი ნაწილი იყოს. ნაკელის განოყიერების მაჩვენებელი განსხვავებულია და, ჩვეულებრივ, არ არის დაბალანსებული </a:t>
            </a:r>
            <a:r>
              <a:rPr lang="en-US" sz="2400" b="1" dirty="0" smtClean="0">
                <a:solidFill>
                  <a:srgbClr val="D60093"/>
                </a:solidFill>
                <a:latin typeface="Sylfaen"/>
              </a:rPr>
              <a:t>N-P-K-</a:t>
            </a:r>
            <a:r>
              <a:rPr lang="ka-GE" sz="2400" b="1" dirty="0" smtClean="0">
                <a:solidFill>
                  <a:srgbClr val="D60093"/>
                </a:solidFill>
                <a:latin typeface="Sylfaen"/>
              </a:rPr>
              <a:t>ს მიმართ.</a:t>
            </a:r>
          </a:p>
          <a:p>
            <a:pPr marR="1130"/>
            <a:endParaRPr lang="ka-GE" sz="2400" b="1" dirty="0" smtClean="0">
              <a:solidFill>
                <a:srgbClr val="D60093"/>
              </a:solidFill>
            </a:endParaRPr>
          </a:p>
          <a:p>
            <a:r>
              <a:rPr lang="ka-GE" sz="2400" b="1" dirty="0" smtClean="0">
                <a:solidFill>
                  <a:srgbClr val="D60093"/>
                </a:solidFill>
                <a:latin typeface="Sylfaen"/>
              </a:rPr>
              <a:t>როგორც წესი, ნაკელი შეაქვთ 40-50 ტონა ჰექტარზე,  ნიადაგის ნაყოფიერებიდან გამომდინარე.  ნაკელის სათანადოდ კომპოსტირებისას შესაძლებელია მისი უსა- ფრთხოდ დამატება სეზონის ნებისმიერ დროს.</a:t>
            </a:r>
            <a:endParaRPr lang="ru-RU" sz="24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4276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4276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00034" y="612845"/>
            <a:ext cx="8072494" cy="5262979"/>
          </a:xfrm>
          <a:prstGeom prst="rect">
            <a:avLst/>
          </a:prstGeom>
        </p:spPr>
        <p:txBody>
          <a:bodyPr wrap="square">
            <a:spAutoFit/>
          </a:bodyPr>
          <a:lstStyle/>
          <a:p>
            <a:pPr marR="1130"/>
            <a:r>
              <a:rPr lang="ka-GE" sz="2400" b="1" dirty="0" smtClean="0">
                <a:solidFill>
                  <a:srgbClr val="D60093"/>
                </a:solidFill>
                <a:latin typeface="Sylfaen"/>
              </a:rPr>
              <a:t>ფესვით</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მცენარის</a:t>
            </a:r>
            <a:r>
              <a:rPr lang="ka-GE" sz="2400" b="1" dirty="0" smtClean="0">
                <a:solidFill>
                  <a:srgbClr val="D60093"/>
                </a:solidFill>
                <a:latin typeface="KaiTi"/>
              </a:rPr>
              <a:t> </a:t>
            </a:r>
            <a:r>
              <a:rPr lang="ka-GE" sz="2400" b="1" dirty="0" smtClean="0">
                <a:solidFill>
                  <a:srgbClr val="D60093"/>
                </a:solidFill>
                <a:latin typeface="Sylfaen"/>
              </a:rPr>
              <a:t>ნიადაგში</a:t>
            </a:r>
            <a:r>
              <a:rPr lang="ka-GE" sz="2400" b="1" dirty="0" smtClean="0">
                <a:solidFill>
                  <a:srgbClr val="D60093"/>
                </a:solidFill>
                <a:latin typeface="KaiTi"/>
              </a:rPr>
              <a:t> </a:t>
            </a:r>
            <a:r>
              <a:rPr lang="ka-GE" sz="2400" b="1" dirty="0" smtClean="0">
                <a:solidFill>
                  <a:srgbClr val="D60093"/>
                </a:solidFill>
                <a:latin typeface="Sylfaen"/>
              </a:rPr>
              <a:t>დამაგრება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წყლისა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საკვები</a:t>
            </a:r>
            <a:r>
              <a:rPr lang="ka-GE" sz="2400" b="1" dirty="0" smtClean="0">
                <a:solidFill>
                  <a:srgbClr val="D60093"/>
                </a:solidFill>
                <a:latin typeface="KaiTi"/>
              </a:rPr>
              <a:t> </a:t>
            </a:r>
            <a:r>
              <a:rPr lang="ka-GE" sz="2400" b="1" dirty="0" smtClean="0">
                <a:solidFill>
                  <a:srgbClr val="D60093"/>
                </a:solidFill>
                <a:latin typeface="Sylfaen"/>
              </a:rPr>
              <a:t>ნივთიერებების</a:t>
            </a:r>
            <a:r>
              <a:rPr lang="ka-GE" sz="2400" b="1" dirty="0" smtClean="0">
                <a:solidFill>
                  <a:srgbClr val="D60093"/>
                </a:solidFill>
                <a:latin typeface="KaiTi"/>
              </a:rPr>
              <a:t> </a:t>
            </a:r>
            <a:r>
              <a:rPr lang="ka-GE" sz="2400" b="1" dirty="0" smtClean="0">
                <a:solidFill>
                  <a:srgbClr val="D60093"/>
                </a:solidFill>
                <a:latin typeface="Sylfaen"/>
              </a:rPr>
              <a:t>შეწოვა</a:t>
            </a:r>
            <a:r>
              <a:rPr lang="ka-GE" sz="2400" b="1" dirty="0" smtClean="0">
                <a:solidFill>
                  <a:srgbClr val="D60093"/>
                </a:solidFill>
                <a:latin typeface="KaiTi"/>
              </a:rPr>
              <a:t>. </a:t>
            </a:r>
          </a:p>
          <a:p>
            <a:pPr marR="1130"/>
            <a:r>
              <a:rPr lang="ka-GE" sz="2400" b="1" dirty="0" smtClean="0">
                <a:solidFill>
                  <a:srgbClr val="D60093"/>
                </a:solidFill>
                <a:latin typeface="Sylfaen"/>
              </a:rPr>
              <a:t>ღერო</a:t>
            </a:r>
            <a:r>
              <a:rPr lang="ka-GE" sz="2400" b="1" dirty="0" smtClean="0">
                <a:solidFill>
                  <a:srgbClr val="D60093"/>
                </a:solidFill>
                <a:latin typeface="KaiTi"/>
              </a:rPr>
              <a:t> </a:t>
            </a:r>
            <a:r>
              <a:rPr lang="ka-GE" sz="2400" b="1" dirty="0" smtClean="0">
                <a:solidFill>
                  <a:srgbClr val="D60093"/>
                </a:solidFill>
                <a:latin typeface="Sylfaen"/>
              </a:rPr>
              <a:t>იმაგრებს</a:t>
            </a:r>
            <a:r>
              <a:rPr lang="ka-GE" sz="2400" b="1" dirty="0" smtClean="0">
                <a:solidFill>
                  <a:srgbClr val="D60093"/>
                </a:solidFill>
                <a:latin typeface="KaiTi"/>
              </a:rPr>
              <a:t> </a:t>
            </a:r>
            <a:r>
              <a:rPr lang="ka-GE" sz="2400" b="1" dirty="0" smtClean="0">
                <a:solidFill>
                  <a:srgbClr val="D60093"/>
                </a:solidFill>
                <a:latin typeface="Sylfaen"/>
              </a:rPr>
              <a:t>ფოთლებსა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ყვავილებს</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ახდენს</a:t>
            </a:r>
            <a:r>
              <a:rPr lang="ka-GE" sz="2400" b="1" dirty="0" smtClean="0">
                <a:solidFill>
                  <a:srgbClr val="D60093"/>
                </a:solidFill>
                <a:latin typeface="KaiTi"/>
              </a:rPr>
              <a:t> </a:t>
            </a:r>
            <a:r>
              <a:rPr lang="ka-GE" sz="2400" b="1" dirty="0" smtClean="0">
                <a:solidFill>
                  <a:srgbClr val="D60093"/>
                </a:solidFill>
                <a:latin typeface="Sylfaen"/>
              </a:rPr>
              <a:t>საკვები</a:t>
            </a:r>
            <a:r>
              <a:rPr lang="ka-GE" sz="2400" b="1" dirty="0" smtClean="0">
                <a:solidFill>
                  <a:srgbClr val="D60093"/>
                </a:solidFill>
                <a:latin typeface="KaiTi"/>
              </a:rPr>
              <a:t> </a:t>
            </a:r>
            <a:r>
              <a:rPr lang="ka-GE" sz="2400" b="1" dirty="0" smtClean="0">
                <a:solidFill>
                  <a:srgbClr val="D60093"/>
                </a:solidFill>
                <a:latin typeface="Sylfaen"/>
              </a:rPr>
              <a:t>ნივთიერებების</a:t>
            </a:r>
            <a:r>
              <a:rPr lang="ka-GE" sz="2400" b="1" dirty="0" smtClean="0">
                <a:solidFill>
                  <a:srgbClr val="D60093"/>
                </a:solidFill>
                <a:latin typeface="KaiTi"/>
              </a:rPr>
              <a:t> </a:t>
            </a:r>
            <a:r>
              <a:rPr lang="ka-GE" sz="2400" b="1" dirty="0" smtClean="0">
                <a:solidFill>
                  <a:srgbClr val="D60093"/>
                </a:solidFill>
                <a:latin typeface="Sylfaen"/>
              </a:rPr>
              <a:t>გადაადგილებას</a:t>
            </a:r>
            <a:r>
              <a:rPr lang="ka-GE" sz="2400" b="1" dirty="0" smtClean="0">
                <a:solidFill>
                  <a:srgbClr val="D60093"/>
                </a:solidFill>
                <a:latin typeface="KaiTi"/>
              </a:rPr>
              <a:t>: 1. </a:t>
            </a:r>
            <a:r>
              <a:rPr lang="ka-GE" sz="2400" b="1" dirty="0" smtClean="0">
                <a:solidFill>
                  <a:srgbClr val="D60093"/>
                </a:solidFill>
                <a:latin typeface="Sylfaen"/>
              </a:rPr>
              <a:t>ფესვიდან</a:t>
            </a:r>
            <a:r>
              <a:rPr lang="ka-GE" sz="2400" b="1" dirty="0" smtClean="0">
                <a:solidFill>
                  <a:srgbClr val="D60093"/>
                </a:solidFill>
                <a:latin typeface="KaiTi"/>
              </a:rPr>
              <a:t> </a:t>
            </a:r>
            <a:r>
              <a:rPr lang="ka-GE" sz="2400" b="1" dirty="0" smtClean="0">
                <a:solidFill>
                  <a:srgbClr val="D60093"/>
                </a:solidFill>
                <a:latin typeface="Sylfaen"/>
              </a:rPr>
              <a:t>ფოთოლში</a:t>
            </a:r>
            <a:r>
              <a:rPr lang="ka-GE" sz="2400" b="1" dirty="0" smtClean="0">
                <a:solidFill>
                  <a:srgbClr val="D60093"/>
                </a:solidFill>
                <a:latin typeface="KaiTi"/>
              </a:rPr>
              <a:t> – </a:t>
            </a:r>
            <a:r>
              <a:rPr lang="ka-GE" sz="2400" b="1" dirty="0" smtClean="0">
                <a:solidFill>
                  <a:srgbClr val="D60093"/>
                </a:solidFill>
                <a:latin typeface="Sylfaen"/>
              </a:rPr>
              <a:t>წყალი</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მასში</a:t>
            </a:r>
            <a:r>
              <a:rPr lang="ka-GE" sz="2400" b="1" dirty="0" smtClean="0">
                <a:solidFill>
                  <a:srgbClr val="D60093"/>
                </a:solidFill>
                <a:latin typeface="KaiTi"/>
              </a:rPr>
              <a:t> </a:t>
            </a:r>
            <a:r>
              <a:rPr lang="ka-GE" sz="2400" b="1" dirty="0" smtClean="0">
                <a:solidFill>
                  <a:srgbClr val="D60093"/>
                </a:solidFill>
                <a:latin typeface="Sylfaen"/>
              </a:rPr>
              <a:t>გახსნილი</a:t>
            </a:r>
            <a:r>
              <a:rPr lang="ka-GE" sz="2400" b="1" dirty="0" smtClean="0">
                <a:solidFill>
                  <a:srgbClr val="D60093"/>
                </a:solidFill>
                <a:latin typeface="KaiTi"/>
              </a:rPr>
              <a:t> </a:t>
            </a:r>
            <a:r>
              <a:rPr lang="ka-GE" sz="2400" b="1" dirty="0" smtClean="0">
                <a:solidFill>
                  <a:srgbClr val="D60093"/>
                </a:solidFill>
                <a:latin typeface="Sylfaen"/>
              </a:rPr>
              <a:t>მინერალური</a:t>
            </a:r>
            <a:r>
              <a:rPr lang="ka-GE" sz="2400" b="1" dirty="0" smtClean="0">
                <a:solidFill>
                  <a:srgbClr val="D60093"/>
                </a:solidFill>
                <a:latin typeface="KaiTi"/>
              </a:rPr>
              <a:t> </a:t>
            </a:r>
            <a:r>
              <a:rPr lang="ka-GE" sz="2400" b="1" dirty="0" smtClean="0">
                <a:solidFill>
                  <a:srgbClr val="D60093"/>
                </a:solidFill>
                <a:latin typeface="Sylfaen"/>
              </a:rPr>
              <a:t>მარილები</a:t>
            </a:r>
            <a:r>
              <a:rPr lang="ka-GE" sz="2400" b="1" dirty="0" smtClean="0">
                <a:solidFill>
                  <a:srgbClr val="D60093"/>
                </a:solidFill>
                <a:latin typeface="KaiTi"/>
              </a:rPr>
              <a:t>. 2. </a:t>
            </a:r>
            <a:r>
              <a:rPr lang="ka-GE" sz="2400" b="1" dirty="0" smtClean="0">
                <a:solidFill>
                  <a:srgbClr val="D60093"/>
                </a:solidFill>
                <a:latin typeface="Sylfaen"/>
              </a:rPr>
              <a:t>ფოთლიდან</a:t>
            </a:r>
            <a:r>
              <a:rPr lang="ka-GE" sz="2400" b="1" dirty="0" smtClean="0">
                <a:solidFill>
                  <a:srgbClr val="D60093"/>
                </a:solidFill>
                <a:latin typeface="KaiTi"/>
              </a:rPr>
              <a:t> </a:t>
            </a:r>
            <a:r>
              <a:rPr lang="ka-GE" sz="2400" b="1" dirty="0" smtClean="0">
                <a:solidFill>
                  <a:srgbClr val="D60093"/>
                </a:solidFill>
                <a:latin typeface="Sylfaen"/>
              </a:rPr>
              <a:t>ფესვებში</a:t>
            </a:r>
            <a:r>
              <a:rPr lang="ka-GE" sz="2400" b="1" dirty="0" smtClean="0">
                <a:solidFill>
                  <a:srgbClr val="D60093"/>
                </a:solidFill>
                <a:latin typeface="KaiTi"/>
              </a:rPr>
              <a:t> – </a:t>
            </a:r>
            <a:r>
              <a:rPr lang="ka-GE" sz="2400" b="1" dirty="0" smtClean="0">
                <a:solidFill>
                  <a:srgbClr val="D60093"/>
                </a:solidFill>
                <a:latin typeface="Sylfaen"/>
              </a:rPr>
              <a:t>ორგანული</a:t>
            </a:r>
            <a:r>
              <a:rPr lang="ka-GE" sz="2400" b="1" dirty="0" smtClean="0">
                <a:solidFill>
                  <a:srgbClr val="D60093"/>
                </a:solidFill>
                <a:latin typeface="KaiTi"/>
              </a:rPr>
              <a:t> </a:t>
            </a:r>
            <a:r>
              <a:rPr lang="ka-GE" sz="2400" b="1" dirty="0" smtClean="0">
                <a:solidFill>
                  <a:srgbClr val="D60093"/>
                </a:solidFill>
                <a:latin typeface="Sylfaen"/>
              </a:rPr>
              <a:t>ნივთიერებები</a:t>
            </a:r>
            <a:r>
              <a:rPr lang="ka-GE" sz="2400" b="1" dirty="0" smtClean="0">
                <a:solidFill>
                  <a:srgbClr val="D60093"/>
                </a:solidFill>
                <a:latin typeface="KaiTi"/>
              </a:rPr>
              <a:t>.</a:t>
            </a:r>
          </a:p>
          <a:p>
            <a:pPr marR="1130"/>
            <a:r>
              <a:rPr lang="ka-GE" sz="2400" b="1" dirty="0" smtClean="0">
                <a:solidFill>
                  <a:srgbClr val="D60093"/>
                </a:solidFill>
                <a:latin typeface="Sylfaen"/>
              </a:rPr>
              <a:t>ფოთლის</a:t>
            </a:r>
            <a:r>
              <a:rPr lang="ka-GE" sz="2400" b="1" dirty="0" smtClean="0">
                <a:solidFill>
                  <a:srgbClr val="D60093"/>
                </a:solidFill>
                <a:latin typeface="KaiTi"/>
              </a:rPr>
              <a:t> </a:t>
            </a:r>
            <a:r>
              <a:rPr lang="ka-GE" sz="2400" b="1" dirty="0" smtClean="0">
                <a:solidFill>
                  <a:srgbClr val="D60093"/>
                </a:solidFill>
                <a:latin typeface="Sylfaen"/>
              </a:rPr>
              <a:t>ძირითადი</a:t>
            </a:r>
            <a:r>
              <a:rPr lang="ka-GE" sz="2400" b="1" dirty="0" smtClean="0">
                <a:solidFill>
                  <a:srgbClr val="D60093"/>
                </a:solidFill>
                <a:latin typeface="KaiTi"/>
              </a:rPr>
              <a:t> </a:t>
            </a:r>
            <a:r>
              <a:rPr lang="ka-GE" sz="2400" b="1" dirty="0" smtClean="0">
                <a:solidFill>
                  <a:srgbClr val="D60093"/>
                </a:solidFill>
                <a:latin typeface="Sylfaen"/>
              </a:rPr>
              <a:t>ფუნქციაა</a:t>
            </a:r>
            <a:r>
              <a:rPr lang="ka-GE" sz="2400" b="1" dirty="0" smtClean="0">
                <a:solidFill>
                  <a:srgbClr val="D60093"/>
                </a:solidFill>
                <a:latin typeface="KaiTi"/>
              </a:rPr>
              <a:t> </a:t>
            </a:r>
            <a:r>
              <a:rPr lang="ka-GE" sz="2400" b="1" dirty="0" smtClean="0">
                <a:solidFill>
                  <a:srgbClr val="D60093"/>
                </a:solidFill>
                <a:latin typeface="Sylfaen"/>
              </a:rPr>
              <a:t>ფოტოსინთეზი</a:t>
            </a:r>
            <a:r>
              <a:rPr lang="ka-GE" sz="2400" b="1" dirty="0" smtClean="0">
                <a:solidFill>
                  <a:srgbClr val="D60093"/>
                </a:solidFill>
                <a:latin typeface="KaiTi"/>
              </a:rPr>
              <a:t> (</a:t>
            </a:r>
            <a:r>
              <a:rPr lang="ka-GE" sz="2400" b="1" dirty="0" smtClean="0">
                <a:solidFill>
                  <a:srgbClr val="D60093"/>
                </a:solidFill>
                <a:latin typeface="Sylfaen"/>
              </a:rPr>
              <a:t>არაორგანული</a:t>
            </a:r>
            <a:r>
              <a:rPr lang="ka-GE" sz="2400" b="1" dirty="0" smtClean="0">
                <a:solidFill>
                  <a:srgbClr val="D60093"/>
                </a:solidFill>
                <a:latin typeface="KaiTi"/>
              </a:rPr>
              <a:t> </a:t>
            </a:r>
            <a:r>
              <a:rPr lang="ka-GE" sz="2400" b="1" dirty="0" smtClean="0">
                <a:solidFill>
                  <a:srgbClr val="D60093"/>
                </a:solidFill>
                <a:latin typeface="Sylfaen"/>
              </a:rPr>
              <a:t>ნივთიერებებიდან</a:t>
            </a:r>
            <a:r>
              <a:rPr lang="ka-GE" sz="2400" b="1" dirty="0" smtClean="0">
                <a:solidFill>
                  <a:srgbClr val="D60093"/>
                </a:solidFill>
                <a:latin typeface="KaiTi"/>
              </a:rPr>
              <a:t> </a:t>
            </a:r>
            <a:r>
              <a:rPr lang="ka-GE" sz="2400" b="1" dirty="0" smtClean="0">
                <a:solidFill>
                  <a:srgbClr val="D60093"/>
                </a:solidFill>
                <a:latin typeface="Sylfaen"/>
              </a:rPr>
              <a:t>მზის</a:t>
            </a:r>
            <a:r>
              <a:rPr lang="ka-GE" sz="2400" b="1" dirty="0" smtClean="0">
                <a:solidFill>
                  <a:srgbClr val="D60093"/>
                </a:solidFill>
                <a:latin typeface="KaiTi"/>
              </a:rPr>
              <a:t> </a:t>
            </a:r>
            <a:r>
              <a:rPr lang="ka-GE" sz="2400" b="1" dirty="0" smtClean="0">
                <a:solidFill>
                  <a:srgbClr val="D60093"/>
                </a:solidFill>
                <a:latin typeface="Sylfaen"/>
              </a:rPr>
              <a:t>სხივური</a:t>
            </a:r>
            <a:r>
              <a:rPr lang="ka-GE" sz="2400" b="1" dirty="0" smtClean="0">
                <a:solidFill>
                  <a:srgbClr val="D60093"/>
                </a:solidFill>
                <a:latin typeface="KaiTi"/>
              </a:rPr>
              <a:t> </a:t>
            </a:r>
            <a:r>
              <a:rPr lang="ka-GE" sz="2400" b="1" dirty="0" smtClean="0">
                <a:solidFill>
                  <a:srgbClr val="D60093"/>
                </a:solidFill>
                <a:latin typeface="Sylfaen"/>
              </a:rPr>
              <a:t>ენერგიის</a:t>
            </a:r>
            <a:r>
              <a:rPr lang="ka-GE" sz="2400" b="1" dirty="0" smtClean="0">
                <a:solidFill>
                  <a:srgbClr val="D60093"/>
                </a:solidFill>
                <a:latin typeface="KaiTi"/>
              </a:rPr>
              <a:t> </a:t>
            </a:r>
            <a:r>
              <a:rPr lang="ka-GE" sz="2400" b="1" dirty="0" smtClean="0">
                <a:solidFill>
                  <a:srgbClr val="D60093"/>
                </a:solidFill>
                <a:latin typeface="Sylfaen"/>
              </a:rPr>
              <a:t>გამოყენებით</a:t>
            </a:r>
            <a:r>
              <a:rPr lang="ka-GE" sz="2400" b="1" dirty="0" smtClean="0">
                <a:solidFill>
                  <a:srgbClr val="D60093"/>
                </a:solidFill>
                <a:latin typeface="KaiTi"/>
              </a:rPr>
              <a:t>, </a:t>
            </a:r>
            <a:r>
              <a:rPr lang="ka-GE" sz="2400" b="1" dirty="0" smtClean="0">
                <a:solidFill>
                  <a:srgbClr val="D60093"/>
                </a:solidFill>
                <a:latin typeface="Sylfaen"/>
              </a:rPr>
              <a:t>ორგანული</a:t>
            </a:r>
            <a:r>
              <a:rPr lang="ka-GE" sz="2400" b="1" dirty="0" smtClean="0">
                <a:solidFill>
                  <a:srgbClr val="D60093"/>
                </a:solidFill>
                <a:latin typeface="KaiTi"/>
              </a:rPr>
              <a:t> </a:t>
            </a:r>
            <a:r>
              <a:rPr lang="ka-GE" sz="2400" b="1" dirty="0" smtClean="0">
                <a:solidFill>
                  <a:srgbClr val="D60093"/>
                </a:solidFill>
                <a:latin typeface="Sylfaen"/>
              </a:rPr>
              <a:t>ნივთიერების</a:t>
            </a:r>
            <a:r>
              <a:rPr lang="ka-GE" sz="2400" b="1" dirty="0" smtClean="0">
                <a:solidFill>
                  <a:srgbClr val="D60093"/>
                </a:solidFill>
                <a:latin typeface="KaiTi"/>
              </a:rPr>
              <a:t> </a:t>
            </a:r>
            <a:r>
              <a:rPr lang="ka-GE" sz="2400" b="1" dirty="0" smtClean="0">
                <a:solidFill>
                  <a:srgbClr val="D60093"/>
                </a:solidFill>
                <a:latin typeface="Sylfaen"/>
              </a:rPr>
              <a:t>შექმნა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ტრანსპირაცია</a:t>
            </a:r>
            <a:r>
              <a:rPr lang="ka-GE" sz="2400" b="1" dirty="0" smtClean="0">
                <a:solidFill>
                  <a:srgbClr val="D60093"/>
                </a:solidFill>
                <a:latin typeface="KaiTi"/>
              </a:rPr>
              <a:t> (</a:t>
            </a:r>
            <a:r>
              <a:rPr lang="ka-GE" sz="2400" b="1" dirty="0" smtClean="0">
                <a:solidFill>
                  <a:srgbClr val="D60093"/>
                </a:solidFill>
                <a:latin typeface="Sylfaen"/>
              </a:rPr>
              <a:t>წყლის</a:t>
            </a:r>
            <a:r>
              <a:rPr lang="ka-GE" sz="2400" b="1" dirty="0" smtClean="0">
                <a:solidFill>
                  <a:srgbClr val="D60093"/>
                </a:solidFill>
                <a:latin typeface="KaiTi"/>
              </a:rPr>
              <a:t> </a:t>
            </a:r>
            <a:r>
              <a:rPr lang="ka-GE" sz="2400" b="1" dirty="0" smtClean="0">
                <a:solidFill>
                  <a:srgbClr val="D60093"/>
                </a:solidFill>
                <a:latin typeface="Sylfaen"/>
              </a:rPr>
              <a:t>აორთქლება</a:t>
            </a:r>
            <a:r>
              <a:rPr lang="ka-GE" sz="2400" b="1" dirty="0" smtClean="0">
                <a:solidFill>
                  <a:srgbClr val="D60093"/>
                </a:solidFill>
                <a:latin typeface="KaiTi"/>
              </a:rPr>
              <a:t>, </a:t>
            </a:r>
            <a:r>
              <a:rPr lang="ka-GE" sz="2400" b="1" dirty="0" smtClean="0">
                <a:solidFill>
                  <a:srgbClr val="D60093"/>
                </a:solidFill>
                <a:latin typeface="Sylfaen"/>
              </a:rPr>
              <a:t>რაც</a:t>
            </a:r>
            <a:r>
              <a:rPr lang="ka-GE" sz="2400" b="1" dirty="0" smtClean="0">
                <a:solidFill>
                  <a:srgbClr val="D60093"/>
                </a:solidFill>
                <a:latin typeface="KaiTi"/>
              </a:rPr>
              <a:t> </a:t>
            </a:r>
            <a:r>
              <a:rPr lang="ka-GE" sz="2400" b="1" dirty="0" smtClean="0">
                <a:solidFill>
                  <a:srgbClr val="D60093"/>
                </a:solidFill>
                <a:latin typeface="Sylfaen"/>
              </a:rPr>
              <a:t>უზრუნველყოფს</a:t>
            </a:r>
            <a:r>
              <a:rPr lang="ka-GE" sz="2400" b="1" dirty="0" smtClean="0">
                <a:solidFill>
                  <a:srgbClr val="D60093"/>
                </a:solidFill>
                <a:latin typeface="KaiTi"/>
              </a:rPr>
              <a:t> </a:t>
            </a:r>
            <a:r>
              <a:rPr lang="ka-GE" sz="2400" b="1" dirty="0" smtClean="0">
                <a:solidFill>
                  <a:srgbClr val="D60093"/>
                </a:solidFill>
                <a:latin typeface="Sylfaen"/>
              </a:rPr>
              <a:t>ფესვებიდან</a:t>
            </a:r>
            <a:r>
              <a:rPr lang="ka-GE" sz="2400" b="1" dirty="0" smtClean="0">
                <a:solidFill>
                  <a:srgbClr val="D60093"/>
                </a:solidFill>
                <a:latin typeface="KaiTi"/>
              </a:rPr>
              <a:t> </a:t>
            </a:r>
            <a:r>
              <a:rPr lang="ka-GE" sz="2400" b="1" dirty="0" smtClean="0">
                <a:solidFill>
                  <a:srgbClr val="D60093"/>
                </a:solidFill>
                <a:latin typeface="Sylfaen"/>
              </a:rPr>
              <a:t>ფოთლებისკენ</a:t>
            </a:r>
            <a:r>
              <a:rPr lang="ka-GE" sz="2400" b="1" dirty="0" smtClean="0">
                <a:solidFill>
                  <a:srgbClr val="D60093"/>
                </a:solidFill>
                <a:latin typeface="KaiTi"/>
              </a:rPr>
              <a:t> </a:t>
            </a:r>
            <a:r>
              <a:rPr lang="ka-GE" sz="2400" b="1" dirty="0" smtClean="0">
                <a:solidFill>
                  <a:srgbClr val="D60093"/>
                </a:solidFill>
                <a:latin typeface="Sylfaen"/>
              </a:rPr>
              <a:t>წყლისა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საკვები</a:t>
            </a:r>
            <a:r>
              <a:rPr lang="ka-GE" sz="2400" b="1" dirty="0" smtClean="0">
                <a:solidFill>
                  <a:srgbClr val="D60093"/>
                </a:solidFill>
                <a:latin typeface="KaiTi"/>
              </a:rPr>
              <a:t> </a:t>
            </a:r>
            <a:r>
              <a:rPr lang="ka-GE" sz="2400" b="1" dirty="0" smtClean="0">
                <a:solidFill>
                  <a:srgbClr val="D60093"/>
                </a:solidFill>
                <a:latin typeface="Sylfaen"/>
              </a:rPr>
              <a:t>ნივთიერებების</a:t>
            </a:r>
            <a:r>
              <a:rPr lang="ka-GE" sz="2400" b="1" dirty="0" smtClean="0">
                <a:solidFill>
                  <a:srgbClr val="D60093"/>
                </a:solidFill>
                <a:latin typeface="KaiTi"/>
              </a:rPr>
              <a:t> </a:t>
            </a:r>
            <a:r>
              <a:rPr lang="ka-GE" sz="2400" b="1" dirty="0" smtClean="0">
                <a:solidFill>
                  <a:srgbClr val="D60093"/>
                </a:solidFill>
                <a:latin typeface="Sylfaen"/>
              </a:rPr>
              <a:t>მოძრაობას</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იცავს</a:t>
            </a:r>
            <a:r>
              <a:rPr lang="ka-GE" sz="2400" b="1" dirty="0" smtClean="0">
                <a:solidFill>
                  <a:srgbClr val="D60093"/>
                </a:solidFill>
                <a:latin typeface="KaiTi"/>
              </a:rPr>
              <a:t> </a:t>
            </a:r>
            <a:r>
              <a:rPr lang="ka-GE" sz="2400" b="1" dirty="0" smtClean="0">
                <a:solidFill>
                  <a:srgbClr val="D60093"/>
                </a:solidFill>
                <a:latin typeface="Sylfaen"/>
              </a:rPr>
              <a:t>მცენარეს</a:t>
            </a:r>
            <a:r>
              <a:rPr lang="ka-GE" sz="2400" b="1" dirty="0" smtClean="0">
                <a:solidFill>
                  <a:srgbClr val="D60093"/>
                </a:solidFill>
                <a:latin typeface="KaiTi"/>
              </a:rPr>
              <a:t> </a:t>
            </a:r>
            <a:r>
              <a:rPr lang="ka-GE" sz="2400" b="1" dirty="0" smtClean="0">
                <a:solidFill>
                  <a:srgbClr val="D60093"/>
                </a:solidFill>
                <a:latin typeface="Sylfaen"/>
              </a:rPr>
              <a:t>გადახურებისგან</a:t>
            </a:r>
            <a:r>
              <a:rPr lang="ka-GE" sz="2400" b="1" dirty="0" smtClean="0">
                <a:solidFill>
                  <a:srgbClr val="D60093"/>
                </a:solidFill>
                <a:latin typeface="KaiTi"/>
              </a:rPr>
              <a:t>).</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71480"/>
            <a:ext cx="8429684" cy="5847755"/>
          </a:xfrm>
          <a:prstGeom prst="rect">
            <a:avLst/>
          </a:prstGeom>
        </p:spPr>
        <p:txBody>
          <a:bodyPr wrap="square">
            <a:spAutoFit/>
          </a:bodyPr>
          <a:lstStyle/>
          <a:p>
            <a:pPr marR="1130"/>
            <a:r>
              <a:rPr lang="ka-GE" sz="2200" b="1" dirty="0" smtClean="0">
                <a:solidFill>
                  <a:srgbClr val="D60093"/>
                </a:solidFill>
                <a:latin typeface="Sylfaen"/>
              </a:rPr>
              <a:t>საორიენტაციოდ, სავეგეტაციო პერიოდში ერთ ჰექტარზე დამატებული პირუტყვის ნაკელის 1 ტონიდან ხეხილისა  და  კენკრის ნარგავებისთვის შესაწოვად გამოიყოფა, დაახლოებით, 20 კგ-ზე მეტი </a:t>
            </a:r>
            <a:r>
              <a:rPr lang="en-US" sz="2200" b="1" dirty="0" smtClean="0">
                <a:solidFill>
                  <a:srgbClr val="D60093"/>
                </a:solidFill>
                <a:latin typeface="Sylfaen"/>
              </a:rPr>
              <a:t>N. </a:t>
            </a:r>
            <a:r>
              <a:rPr lang="ka-GE" sz="2200" b="1" dirty="0" smtClean="0">
                <a:solidFill>
                  <a:srgbClr val="D60093"/>
                </a:solidFill>
                <a:latin typeface="Sylfaen"/>
              </a:rPr>
              <a:t>ნიადაგის განოყიერებისთვის მნიშვნელოვანი დანამატია, ასევე, კომპოსტი, ანუ ჩალის და ნაკელის ნარევი, თუმცა სუფთა ნაკელთან შედარებით მისი განოყიერების მაჩვენებელი ნაკლებია. გაშენებულ პლანტაციაში ორგანული ნივთიერება  ნაკელი უნდა დაემატოს კვალს უშუალოდ გასხვლის შემდეგ. ორგანული ნივთიერების და ნაკელის დამატება, ასევე, შეიძლება რიგის ორივე მხარეს გაჭრილ ზედაპირულ არხებში, რიგის მიმართულების პარალელურად. ნაკელი - ორგანული ნივთიერება უნდა წარმოადგენდეს ჟოლოსა  და მაყვალის ყოველწლიური განოყიერების პროგრამის განუყოფელ ნაწილს, თუმცა არ უნდა იყოს ერთადერთი წყარო მცენარის საკვები ნივთიერებებით მომარაგებისთვის. ასევე, საჭიროა დამატებითი განოყიერების უზრუნველყოფა გრანულებიანი ან  თხევადი სასუქით.</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428604"/>
            <a:ext cx="8286808" cy="5324535"/>
          </a:xfrm>
          <a:prstGeom prst="rect">
            <a:avLst/>
          </a:prstGeom>
        </p:spPr>
        <p:txBody>
          <a:bodyPr wrap="square">
            <a:spAutoFit/>
          </a:bodyPr>
          <a:lstStyle/>
          <a:p>
            <a:pPr marR="1130"/>
            <a:r>
              <a:rPr lang="en-US" sz="2000" b="1" dirty="0" smtClean="0">
                <a:solidFill>
                  <a:srgbClr val="D60093"/>
                </a:solidFill>
                <a:latin typeface="Sylfaen"/>
              </a:rPr>
              <a:t>                     </a:t>
            </a:r>
            <a:r>
              <a:rPr lang="ka-GE" sz="2000" b="1" dirty="0" smtClean="0">
                <a:solidFill>
                  <a:srgbClr val="D60093"/>
                </a:solidFill>
                <a:latin typeface="Sylfaen"/>
              </a:rPr>
              <a:t>მინერალური  </a:t>
            </a:r>
            <a:r>
              <a:rPr lang="ka-GE" sz="2000" b="1" dirty="0" smtClean="0">
                <a:solidFill>
                  <a:srgbClr val="D60093"/>
                </a:solidFill>
                <a:latin typeface="Sylfaen"/>
              </a:rPr>
              <a:t>სასუქები</a:t>
            </a:r>
          </a:p>
          <a:p>
            <a:pPr marR="1130"/>
            <a:endParaRPr lang="ka-GE" sz="2000" b="1" dirty="0" smtClean="0">
              <a:solidFill>
                <a:srgbClr val="D60093"/>
              </a:solidFill>
            </a:endParaRPr>
          </a:p>
          <a:p>
            <a:pPr marR="1130"/>
            <a:endParaRPr lang="ka-GE" sz="2000" b="1" dirty="0" smtClean="0">
              <a:solidFill>
                <a:srgbClr val="D60093"/>
              </a:solidFill>
            </a:endParaRPr>
          </a:p>
          <a:p>
            <a:pPr marR="1130"/>
            <a:r>
              <a:rPr lang="ka-GE" sz="2000" b="1" dirty="0" smtClean="0">
                <a:solidFill>
                  <a:srgbClr val="D60093"/>
                </a:solidFill>
                <a:latin typeface="Sylfaen"/>
              </a:rPr>
              <a:t>ხეხილოვანი  და  კენკროვანი  კულტურების ბაღისათვის ყველაზე დიდი რაოდენობით საჭიროა  სამი ძირითადი ელემენტი: აზოტი (</a:t>
            </a:r>
            <a:r>
              <a:rPr lang="en-US" sz="2000" b="1" dirty="0" smtClean="0">
                <a:solidFill>
                  <a:srgbClr val="D60093"/>
                </a:solidFill>
                <a:latin typeface="Sylfaen"/>
              </a:rPr>
              <a:t>N), </a:t>
            </a:r>
            <a:r>
              <a:rPr lang="ka-GE" sz="2000" b="1" dirty="0" smtClean="0">
                <a:solidFill>
                  <a:srgbClr val="D60093"/>
                </a:solidFill>
                <a:latin typeface="Sylfaen"/>
              </a:rPr>
              <a:t>კალიუმი (</a:t>
            </a:r>
            <a:r>
              <a:rPr lang="en-US" sz="2000" b="1" dirty="0" smtClean="0">
                <a:solidFill>
                  <a:srgbClr val="D60093"/>
                </a:solidFill>
                <a:latin typeface="Sylfaen"/>
              </a:rPr>
              <a:t>K) </a:t>
            </a:r>
            <a:r>
              <a:rPr lang="ka-GE" sz="2000" b="1" dirty="0" smtClean="0">
                <a:solidFill>
                  <a:srgbClr val="D60093"/>
                </a:solidFill>
                <a:latin typeface="Sylfaen"/>
              </a:rPr>
              <a:t>და ფოსფორი (</a:t>
            </a:r>
            <a:r>
              <a:rPr lang="en-US" sz="2000" b="1" dirty="0" smtClean="0">
                <a:solidFill>
                  <a:srgbClr val="D60093"/>
                </a:solidFill>
                <a:latin typeface="Sylfaen"/>
              </a:rPr>
              <a:t>P). </a:t>
            </a:r>
            <a:r>
              <a:rPr lang="ka-GE" sz="2000" b="1" dirty="0" smtClean="0">
                <a:solidFill>
                  <a:srgbClr val="D60093"/>
                </a:solidFill>
                <a:latin typeface="Sylfaen"/>
              </a:rPr>
              <a:t>ეს ელემენტები — </a:t>
            </a:r>
            <a:r>
              <a:rPr lang="en-US" sz="2000" b="1" dirty="0" smtClean="0">
                <a:solidFill>
                  <a:srgbClr val="D60093"/>
                </a:solidFill>
                <a:latin typeface="Sylfaen"/>
              </a:rPr>
              <a:t>N-P-K 250  </a:t>
            </a:r>
            <a:r>
              <a:rPr lang="ka-GE" sz="2000" b="1" dirty="0" smtClean="0">
                <a:solidFill>
                  <a:srgbClr val="D60093"/>
                </a:solidFill>
                <a:latin typeface="Sylfaen"/>
              </a:rPr>
              <a:t>კილოგრამის  რაოდენობით უნდა შევიტანოთ რიგში დარგვამდე რამდენიმე კვირით ადრე, თუ ნიადაგში დაბალია ორგანული ნივთიერებების შემცველობა  ან  ნაკელი არ არის დამატებული. სავეგეტაციო სეზონის განმავლობაში რემონტატული ტიპის ჟოლოსა  და მაყვალის ნარგავებში უნდა  შევიტანოთ დაახლოებით,  150კგ/ჰა  აზოტი  (</a:t>
            </a:r>
            <a:r>
              <a:rPr lang="en-US" sz="2000" b="1" dirty="0" smtClean="0">
                <a:solidFill>
                  <a:srgbClr val="D60093"/>
                </a:solidFill>
                <a:latin typeface="Sylfaen"/>
              </a:rPr>
              <a:t>N).  </a:t>
            </a:r>
            <a:r>
              <a:rPr lang="ka-GE" sz="2000" b="1" dirty="0" smtClean="0">
                <a:solidFill>
                  <a:srgbClr val="D60093"/>
                </a:solidFill>
                <a:latin typeface="Sylfaen"/>
              </a:rPr>
              <a:t>ფოსფორი  უნდა  დაემატოს  50—60  კგ/ჰა-ზე  ოდენობით  ყოველ წელს; კალიუმის დამატება კი უნდა მოხდეს 100-120 კგ/ჰა-ის ოდენობით წელიწადში. გაშენებულ ჟოლოსა  და  მაყვალის ნარგავებში მარცვლოვანი სასუქი უნდა შევიდეს რამდენჯერმე: საუკეთესო შემთხვევაში, ვეგეტაციის დაწყებისას, ყვავილობისა  და  შეთვალების შემდეგ.</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512878"/>
            <a:ext cx="8358246" cy="4093428"/>
          </a:xfrm>
          <a:prstGeom prst="rect">
            <a:avLst/>
          </a:prstGeom>
        </p:spPr>
        <p:txBody>
          <a:bodyPr wrap="square">
            <a:spAutoFit/>
          </a:bodyPr>
          <a:lstStyle/>
          <a:p>
            <a:pPr marR="1130"/>
            <a:r>
              <a:rPr lang="ka-GE" sz="2000" b="1" dirty="0" smtClean="0">
                <a:solidFill>
                  <a:srgbClr val="D60093"/>
                </a:solidFill>
                <a:latin typeface="Sylfaen"/>
              </a:rPr>
              <a:t>ფერტიგაცია</a:t>
            </a:r>
          </a:p>
          <a:p>
            <a:pPr marR="1130"/>
            <a:r>
              <a:rPr lang="ka-GE" sz="2000" b="1" dirty="0" smtClean="0">
                <a:solidFill>
                  <a:srgbClr val="D60093"/>
                </a:solidFill>
                <a:latin typeface="Sylfaen"/>
              </a:rPr>
              <a:t>აზოტის (</a:t>
            </a:r>
            <a:r>
              <a:rPr lang="en-US" sz="2000" b="1" dirty="0" smtClean="0">
                <a:solidFill>
                  <a:srgbClr val="D60093"/>
                </a:solidFill>
                <a:latin typeface="Sylfaen"/>
              </a:rPr>
              <a:t>N), </a:t>
            </a:r>
            <a:r>
              <a:rPr lang="ka-GE" sz="2000" b="1" dirty="0" smtClean="0">
                <a:solidFill>
                  <a:srgbClr val="D60093"/>
                </a:solidFill>
                <a:latin typeface="Sylfaen"/>
              </a:rPr>
              <a:t>ფოსფორის (</a:t>
            </a:r>
            <a:r>
              <a:rPr lang="en-US" sz="2000" b="1" dirty="0" smtClean="0">
                <a:solidFill>
                  <a:srgbClr val="D60093"/>
                </a:solidFill>
                <a:latin typeface="Sylfaen"/>
              </a:rPr>
              <a:t>P) </a:t>
            </a:r>
            <a:r>
              <a:rPr lang="ka-GE" sz="2000" b="1" dirty="0" smtClean="0">
                <a:solidFill>
                  <a:srgbClr val="D60093"/>
                </a:solidFill>
                <a:latin typeface="Sylfaen"/>
              </a:rPr>
              <a:t>და კალიუმის (</a:t>
            </a:r>
            <a:r>
              <a:rPr lang="en-US" sz="2000" b="1" dirty="0" smtClean="0">
                <a:solidFill>
                  <a:srgbClr val="D60093"/>
                </a:solidFill>
                <a:latin typeface="Sylfaen"/>
              </a:rPr>
              <a:t>K) </a:t>
            </a:r>
            <a:r>
              <a:rPr lang="ka-GE" sz="2000" b="1" dirty="0" smtClean="0">
                <a:solidFill>
                  <a:srgbClr val="D60093"/>
                </a:solidFill>
                <a:latin typeface="Sylfaen"/>
              </a:rPr>
              <a:t>სასუქის და ყველა მიკროელემენტის (საჭიროების შემთხვევაში) მთლიანი რეკომენდებული მოცულობის, დაახლოებით, 25%-ის შეტანა საჭიროა ბაღის გაშენებამდე. დარჩენილი </a:t>
            </a:r>
            <a:r>
              <a:rPr lang="en-US" sz="2000" b="1" dirty="0" smtClean="0">
                <a:solidFill>
                  <a:srgbClr val="D60093"/>
                </a:solidFill>
                <a:latin typeface="Sylfaen"/>
              </a:rPr>
              <a:t>N, P, </a:t>
            </a:r>
            <a:r>
              <a:rPr lang="ka-GE" sz="2000" b="1" dirty="0" smtClean="0">
                <a:solidFill>
                  <a:srgbClr val="D60093"/>
                </a:solidFill>
                <a:latin typeface="Sylfaen"/>
              </a:rPr>
              <a:t>და </a:t>
            </a:r>
            <a:r>
              <a:rPr lang="en-US" sz="2000" b="1" dirty="0" smtClean="0">
                <a:solidFill>
                  <a:srgbClr val="D60093"/>
                </a:solidFill>
                <a:latin typeface="Sylfaen"/>
              </a:rPr>
              <a:t>K </a:t>
            </a:r>
            <a:r>
              <a:rPr lang="ka-GE" sz="2000" b="1" dirty="0" smtClean="0">
                <a:solidFill>
                  <a:srgbClr val="D60093"/>
                </a:solidFill>
                <a:latin typeface="Sylfaen"/>
              </a:rPr>
              <a:t>შესაძლებელია დაემატოს წვეთოვანი სარწყავი სისტემის მეშვეობით მთელი სავეგეტაციო სეზონის განმავლობაში. ფერტიგაციის სისტემა სათანადოდ უნდა დაკალიბრდეს, რათა დაემატოს დარჩენილი </a:t>
            </a:r>
            <a:r>
              <a:rPr lang="en-US" sz="2000" b="1" dirty="0" smtClean="0">
                <a:solidFill>
                  <a:srgbClr val="D60093"/>
                </a:solidFill>
                <a:latin typeface="Sylfaen"/>
              </a:rPr>
              <a:t>N, P, </a:t>
            </a:r>
            <a:r>
              <a:rPr lang="ka-GE" sz="2000" b="1" dirty="0" smtClean="0">
                <a:solidFill>
                  <a:srgbClr val="D60093"/>
                </a:solidFill>
                <a:latin typeface="Sylfaen"/>
              </a:rPr>
              <a:t>და </a:t>
            </a:r>
            <a:r>
              <a:rPr lang="en-US" sz="2000" b="1" dirty="0" smtClean="0">
                <a:solidFill>
                  <a:srgbClr val="D60093"/>
                </a:solidFill>
                <a:latin typeface="Sylfaen"/>
              </a:rPr>
              <a:t>K, </a:t>
            </a:r>
            <a:r>
              <a:rPr lang="ka-GE" sz="2000" b="1" dirty="0" smtClean="0">
                <a:solidFill>
                  <a:srgbClr val="D60093"/>
                </a:solidFill>
                <a:latin typeface="Sylfaen"/>
              </a:rPr>
              <a:t>რაც ნიადაგში არ შესულა გრანულირებული ფორმით ან ნაკელით. ნაკვეთების უმრავლესობაში ამისთვის საჭირო იქნება, დაახლოებით, 30-50 კგ/ჰა </a:t>
            </a:r>
            <a:r>
              <a:rPr lang="en-US" sz="2000" b="1" dirty="0" smtClean="0">
                <a:solidFill>
                  <a:srgbClr val="D60093"/>
                </a:solidFill>
                <a:latin typeface="Sylfaen"/>
              </a:rPr>
              <a:t>N-</a:t>
            </a:r>
            <a:r>
              <a:rPr lang="ka-GE" sz="2000" b="1" dirty="0" smtClean="0">
                <a:solidFill>
                  <a:srgbClr val="D60093"/>
                </a:solidFill>
                <a:latin typeface="Sylfaen"/>
              </a:rPr>
              <a:t>ის, 15-20 კგ/ჰა ფაქტობრივი </a:t>
            </a:r>
            <a:r>
              <a:rPr lang="en-US" sz="2000" b="1" dirty="0" smtClean="0">
                <a:solidFill>
                  <a:srgbClr val="D60093"/>
                </a:solidFill>
                <a:latin typeface="Sylfaen"/>
              </a:rPr>
              <a:t>P-</a:t>
            </a:r>
            <a:r>
              <a:rPr lang="ka-GE" sz="2000" b="1" dirty="0" smtClean="0">
                <a:solidFill>
                  <a:srgbClr val="D60093"/>
                </a:solidFill>
                <a:latin typeface="Sylfaen"/>
              </a:rPr>
              <a:t>ს და 30-40 კგ/ჰა ფაქტობრივი </a:t>
            </a:r>
            <a:r>
              <a:rPr lang="en-US" sz="2000" b="1" dirty="0" smtClean="0">
                <a:solidFill>
                  <a:srgbClr val="D60093"/>
                </a:solidFill>
                <a:latin typeface="Sylfaen"/>
              </a:rPr>
              <a:t>K-</a:t>
            </a:r>
            <a:r>
              <a:rPr lang="ka-GE" sz="2000" b="1" dirty="0" smtClean="0">
                <a:solidFill>
                  <a:srgbClr val="D60093"/>
                </a:solidFill>
                <a:latin typeface="Sylfaen"/>
              </a:rPr>
              <a:t>ს დამატება. </a:t>
            </a:r>
            <a:r>
              <a:rPr lang="en-US" sz="2000" b="1" dirty="0" smtClean="0">
                <a:solidFill>
                  <a:srgbClr val="D60093"/>
                </a:solidFill>
                <a:latin typeface="Sylfaen"/>
              </a:rPr>
              <a:t>N, P, </a:t>
            </a:r>
            <a:r>
              <a:rPr lang="ka-GE" sz="2000" b="1" dirty="0" smtClean="0">
                <a:solidFill>
                  <a:srgbClr val="D60093"/>
                </a:solidFill>
                <a:latin typeface="Sylfaen"/>
              </a:rPr>
              <a:t>და </a:t>
            </a:r>
            <a:r>
              <a:rPr lang="en-US" sz="2000" b="1" dirty="0" smtClean="0">
                <a:solidFill>
                  <a:srgbClr val="D60093"/>
                </a:solidFill>
                <a:latin typeface="Sylfaen"/>
              </a:rPr>
              <a:t>K-</a:t>
            </a:r>
            <a:r>
              <a:rPr lang="ka-GE" sz="2000" b="1" dirty="0" smtClean="0">
                <a:solidFill>
                  <a:srgbClr val="D60093"/>
                </a:solidFill>
                <a:latin typeface="Sylfaen"/>
              </a:rPr>
              <a:t>ს მნიშვნელოვანი ნაწილის შეტანა საჭიროა ვეგეტაციის დაწყებიდან   ყვავილობამდე პერიოდში.</a:t>
            </a:r>
            <a:r>
              <a:rPr lang="ka-GE" sz="2000" b="1" dirty="0" smtClean="0">
                <a:solidFill>
                  <a:srgbClr val="D60093"/>
                </a:solidFill>
                <a:latin typeface="KaiTi"/>
              </a:rPr>
              <a:t>. </a:t>
            </a:r>
            <a:endParaRPr lang="ka-GE" sz="2000" b="1" dirty="0" smtClean="0">
              <a:solidFill>
                <a:srgbClr val="D60093"/>
              </a:solidFill>
              <a:latin typeface="Sylfaen"/>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14348" y="1028343"/>
            <a:ext cx="7500990" cy="3477875"/>
          </a:xfrm>
          <a:prstGeom prst="rect">
            <a:avLst/>
          </a:prstGeom>
        </p:spPr>
        <p:txBody>
          <a:bodyPr wrap="square">
            <a:spAutoFit/>
          </a:bodyPr>
          <a:lstStyle/>
          <a:p>
            <a:pPr marR="1130"/>
            <a:r>
              <a:rPr lang="ka-GE" sz="2000" b="1" dirty="0" smtClean="0">
                <a:solidFill>
                  <a:srgbClr val="D60093"/>
                </a:solidFill>
                <a:latin typeface="Sylfaen"/>
              </a:rPr>
              <a:t>წვეთოვანში</a:t>
            </a:r>
            <a:r>
              <a:rPr lang="ka-GE" sz="2000" b="1" dirty="0" smtClean="0">
                <a:solidFill>
                  <a:srgbClr val="D60093"/>
                </a:solidFill>
                <a:latin typeface="KaiTi"/>
              </a:rPr>
              <a:t> </a:t>
            </a:r>
            <a:r>
              <a:rPr lang="ka-GE" sz="2000" b="1" dirty="0" smtClean="0">
                <a:solidFill>
                  <a:srgbClr val="D60093"/>
                </a:solidFill>
                <a:latin typeface="Sylfaen"/>
              </a:rPr>
              <a:t>ნალექის</a:t>
            </a:r>
            <a:r>
              <a:rPr lang="ka-GE" sz="2000" b="1" dirty="0" smtClean="0">
                <a:solidFill>
                  <a:srgbClr val="D60093"/>
                </a:solidFill>
                <a:latin typeface="KaiTi"/>
              </a:rPr>
              <a:t> </a:t>
            </a:r>
            <a:r>
              <a:rPr lang="ka-GE" sz="2000" b="1" dirty="0" smtClean="0">
                <a:solidFill>
                  <a:srgbClr val="D60093"/>
                </a:solidFill>
                <a:latin typeface="Sylfaen"/>
              </a:rPr>
              <a:t>დაგროვების</a:t>
            </a:r>
            <a:r>
              <a:rPr lang="ka-GE" sz="2000" b="1" dirty="0" smtClean="0">
                <a:solidFill>
                  <a:srgbClr val="D60093"/>
                </a:solidFill>
                <a:latin typeface="KaiTi"/>
              </a:rPr>
              <a:t> </a:t>
            </a:r>
            <a:r>
              <a:rPr lang="ka-GE" sz="2000" b="1" dirty="0" smtClean="0">
                <a:solidFill>
                  <a:srgbClr val="D60093"/>
                </a:solidFill>
                <a:latin typeface="Sylfaen"/>
              </a:rPr>
              <a:t>და</a:t>
            </a:r>
            <a:r>
              <a:rPr lang="ka-GE" sz="2000" b="1" dirty="0" smtClean="0">
                <a:solidFill>
                  <a:srgbClr val="D60093"/>
                </a:solidFill>
                <a:latin typeface="KaiTi"/>
              </a:rPr>
              <a:t> </a:t>
            </a:r>
            <a:r>
              <a:rPr lang="ka-GE" sz="2000" b="1" dirty="0" smtClean="0">
                <a:solidFill>
                  <a:srgbClr val="D60093"/>
                </a:solidFill>
                <a:latin typeface="Sylfaen"/>
              </a:rPr>
              <a:t>გაჭედვის</a:t>
            </a:r>
            <a:r>
              <a:rPr lang="ka-GE" sz="2000" b="1" dirty="0" smtClean="0">
                <a:solidFill>
                  <a:srgbClr val="D60093"/>
                </a:solidFill>
                <a:latin typeface="KaiTi"/>
              </a:rPr>
              <a:t> </a:t>
            </a:r>
            <a:r>
              <a:rPr lang="ka-GE" sz="2000" b="1" dirty="0" smtClean="0">
                <a:solidFill>
                  <a:srgbClr val="D60093"/>
                </a:solidFill>
                <a:latin typeface="Sylfaen"/>
              </a:rPr>
              <a:t>თავიდან</a:t>
            </a:r>
            <a:r>
              <a:rPr lang="ka-GE" sz="2000" b="1" dirty="0" smtClean="0">
                <a:solidFill>
                  <a:srgbClr val="D60093"/>
                </a:solidFill>
                <a:latin typeface="KaiTi"/>
              </a:rPr>
              <a:t> </a:t>
            </a:r>
            <a:r>
              <a:rPr lang="ka-GE" sz="2000" b="1" dirty="0" smtClean="0">
                <a:solidFill>
                  <a:srgbClr val="D60093"/>
                </a:solidFill>
                <a:latin typeface="Sylfaen"/>
              </a:rPr>
              <a:t>აცილების</a:t>
            </a:r>
            <a:r>
              <a:rPr lang="ka-GE" sz="2000" b="1" dirty="0" smtClean="0">
                <a:solidFill>
                  <a:srgbClr val="D60093"/>
                </a:solidFill>
                <a:latin typeface="KaiTi"/>
              </a:rPr>
              <a:t> </a:t>
            </a:r>
            <a:r>
              <a:rPr lang="ka-GE" sz="2000" b="1" dirty="0" smtClean="0">
                <a:solidFill>
                  <a:srgbClr val="D60093"/>
                </a:solidFill>
                <a:latin typeface="Sylfaen"/>
              </a:rPr>
              <a:t>მიზნით</a:t>
            </a:r>
            <a:r>
              <a:rPr lang="ka-GE" sz="2000" b="1" dirty="0" smtClean="0">
                <a:solidFill>
                  <a:srgbClr val="D60093"/>
                </a:solidFill>
                <a:latin typeface="KaiTi"/>
              </a:rPr>
              <a:t>, </a:t>
            </a:r>
            <a:r>
              <a:rPr lang="ka-GE" sz="2000" b="1" dirty="0" smtClean="0">
                <a:solidFill>
                  <a:srgbClr val="D60093"/>
                </a:solidFill>
                <a:latin typeface="Sylfaen"/>
              </a:rPr>
              <a:t>წვეთოვანი</a:t>
            </a:r>
            <a:r>
              <a:rPr lang="ka-GE" sz="2000" b="1" dirty="0" smtClean="0">
                <a:solidFill>
                  <a:srgbClr val="D60093"/>
                </a:solidFill>
                <a:latin typeface="KaiTi"/>
              </a:rPr>
              <a:t> </a:t>
            </a:r>
            <a:r>
              <a:rPr lang="ka-GE" sz="2000" b="1" dirty="0" smtClean="0">
                <a:solidFill>
                  <a:srgbClr val="D60093"/>
                </a:solidFill>
                <a:latin typeface="Sylfaen"/>
              </a:rPr>
              <a:t>სისტემის</a:t>
            </a:r>
            <a:r>
              <a:rPr lang="ka-GE" sz="2000" b="1" dirty="0" smtClean="0">
                <a:solidFill>
                  <a:srgbClr val="D60093"/>
                </a:solidFill>
                <a:latin typeface="KaiTi"/>
              </a:rPr>
              <a:t> </a:t>
            </a:r>
            <a:r>
              <a:rPr lang="ka-GE" sz="2000" b="1" dirty="0" smtClean="0">
                <a:solidFill>
                  <a:srgbClr val="D60093"/>
                </a:solidFill>
                <a:latin typeface="Sylfaen"/>
              </a:rPr>
              <a:t>საშუალებით</a:t>
            </a:r>
            <a:r>
              <a:rPr lang="ka-GE" sz="2000" b="1" dirty="0" smtClean="0">
                <a:solidFill>
                  <a:srgbClr val="D60093"/>
                </a:solidFill>
                <a:latin typeface="KaiTi"/>
              </a:rPr>
              <a:t> </a:t>
            </a:r>
            <a:r>
              <a:rPr lang="ka-GE" sz="2000" b="1" dirty="0" smtClean="0">
                <a:solidFill>
                  <a:srgbClr val="D60093"/>
                </a:solidFill>
                <a:latin typeface="Sylfaen"/>
              </a:rPr>
              <a:t>დამატებული ბიო  სასუქები და</a:t>
            </a:r>
            <a:r>
              <a:rPr lang="ka-GE" sz="2000" b="1" dirty="0" smtClean="0">
                <a:solidFill>
                  <a:srgbClr val="D60093"/>
                </a:solidFill>
                <a:latin typeface="KaiTi"/>
              </a:rPr>
              <a:t> </a:t>
            </a:r>
            <a:r>
              <a:rPr lang="ka-GE" sz="2000" b="1" dirty="0" smtClean="0">
                <a:solidFill>
                  <a:srgbClr val="D60093"/>
                </a:solidFill>
                <a:latin typeface="Sylfaen"/>
              </a:rPr>
              <a:t>ქიმიკატები</a:t>
            </a:r>
            <a:r>
              <a:rPr lang="ka-GE" sz="2000" b="1" dirty="0" smtClean="0">
                <a:solidFill>
                  <a:srgbClr val="D60093"/>
                </a:solidFill>
                <a:latin typeface="KaiTi"/>
              </a:rPr>
              <a:t> </a:t>
            </a:r>
            <a:r>
              <a:rPr lang="ka-GE" sz="2000" b="1" dirty="0" smtClean="0">
                <a:solidFill>
                  <a:srgbClr val="D60093"/>
                </a:solidFill>
                <a:latin typeface="Sylfaen"/>
              </a:rPr>
              <a:t>კარგად</a:t>
            </a:r>
            <a:r>
              <a:rPr lang="ka-GE" sz="2000" b="1" dirty="0" smtClean="0">
                <a:solidFill>
                  <a:srgbClr val="D60093"/>
                </a:solidFill>
                <a:latin typeface="KaiTi"/>
              </a:rPr>
              <a:t> </a:t>
            </a:r>
            <a:r>
              <a:rPr lang="ka-GE" sz="2000" b="1" dirty="0" smtClean="0">
                <a:solidFill>
                  <a:srgbClr val="D60093"/>
                </a:solidFill>
                <a:latin typeface="Sylfaen"/>
              </a:rPr>
              <a:t>ხსნადი</a:t>
            </a:r>
            <a:r>
              <a:rPr lang="ka-GE" sz="2000" b="1" dirty="0" smtClean="0">
                <a:solidFill>
                  <a:srgbClr val="D60093"/>
                </a:solidFill>
                <a:latin typeface="KaiTi"/>
              </a:rPr>
              <a:t> </a:t>
            </a:r>
            <a:r>
              <a:rPr lang="ka-GE" sz="2000" b="1" dirty="0" smtClean="0">
                <a:solidFill>
                  <a:srgbClr val="D60093"/>
                </a:solidFill>
                <a:latin typeface="Sylfaen"/>
              </a:rPr>
              <a:t>უნდა</a:t>
            </a:r>
            <a:r>
              <a:rPr lang="ka-GE" sz="2000" b="1" dirty="0" smtClean="0">
                <a:solidFill>
                  <a:srgbClr val="D60093"/>
                </a:solidFill>
                <a:latin typeface="KaiTi"/>
              </a:rPr>
              <a:t> </a:t>
            </a:r>
            <a:r>
              <a:rPr lang="ka-GE" sz="2000" b="1" dirty="0" smtClean="0">
                <a:solidFill>
                  <a:srgbClr val="D60093"/>
                </a:solidFill>
                <a:latin typeface="Sylfaen"/>
              </a:rPr>
              <a:t>იყოს</a:t>
            </a:r>
            <a:r>
              <a:rPr lang="ka-GE" sz="2000" b="1" dirty="0" smtClean="0">
                <a:solidFill>
                  <a:srgbClr val="D60093"/>
                </a:solidFill>
                <a:latin typeface="KaiTi"/>
              </a:rPr>
              <a:t>.  </a:t>
            </a:r>
            <a:r>
              <a:rPr lang="ka-GE" sz="2000" b="1" dirty="0" smtClean="0">
                <a:solidFill>
                  <a:srgbClr val="D60093"/>
                </a:solidFill>
                <a:latin typeface="Sylfaen"/>
              </a:rPr>
              <a:t>ამას</a:t>
            </a:r>
            <a:r>
              <a:rPr lang="ka-GE" sz="2000" b="1" dirty="0" smtClean="0">
                <a:solidFill>
                  <a:srgbClr val="D60093"/>
                </a:solidFill>
                <a:latin typeface="KaiTi"/>
              </a:rPr>
              <a:t> </a:t>
            </a:r>
            <a:r>
              <a:rPr lang="ka-GE" sz="2000" b="1" dirty="0" smtClean="0">
                <a:solidFill>
                  <a:srgbClr val="D60093"/>
                </a:solidFill>
                <a:latin typeface="Sylfaen"/>
              </a:rPr>
              <a:t>გარდა</a:t>
            </a:r>
            <a:r>
              <a:rPr lang="ka-GE" sz="2000" b="1" dirty="0" smtClean="0">
                <a:solidFill>
                  <a:srgbClr val="D60093"/>
                </a:solidFill>
                <a:latin typeface="KaiTi"/>
              </a:rPr>
              <a:t>, </a:t>
            </a:r>
            <a:r>
              <a:rPr lang="ka-GE" sz="2000" b="1" dirty="0" smtClean="0">
                <a:solidFill>
                  <a:srgbClr val="D60093"/>
                </a:solidFill>
                <a:latin typeface="Sylfaen"/>
              </a:rPr>
              <a:t>ეს  სასუქები უნდა</a:t>
            </a:r>
            <a:r>
              <a:rPr lang="ka-GE" sz="2000" b="1" dirty="0" smtClean="0">
                <a:solidFill>
                  <a:srgbClr val="D60093"/>
                </a:solidFill>
                <a:latin typeface="KaiTi"/>
              </a:rPr>
              <a:t> </a:t>
            </a:r>
            <a:r>
              <a:rPr lang="ka-GE" sz="2000" b="1" dirty="0" smtClean="0">
                <a:solidFill>
                  <a:srgbClr val="D60093"/>
                </a:solidFill>
                <a:latin typeface="Sylfaen"/>
              </a:rPr>
              <a:t>იყოს</a:t>
            </a:r>
            <a:r>
              <a:rPr lang="ka-GE" sz="2000" b="1" dirty="0" smtClean="0">
                <a:solidFill>
                  <a:srgbClr val="D60093"/>
                </a:solidFill>
                <a:latin typeface="KaiTi"/>
              </a:rPr>
              <a:t> </a:t>
            </a:r>
            <a:r>
              <a:rPr lang="ka-GE" sz="2000" b="1" dirty="0" smtClean="0">
                <a:solidFill>
                  <a:srgbClr val="D60093"/>
                </a:solidFill>
                <a:latin typeface="Sylfaen"/>
              </a:rPr>
              <a:t>თავსებადი</a:t>
            </a:r>
            <a:r>
              <a:rPr lang="ka-GE" sz="2000" b="1" dirty="0" smtClean="0">
                <a:solidFill>
                  <a:srgbClr val="D60093"/>
                </a:solidFill>
                <a:latin typeface="KaiTi"/>
              </a:rPr>
              <a:t> </a:t>
            </a:r>
            <a:r>
              <a:rPr lang="ka-GE" sz="2000" b="1" dirty="0" smtClean="0">
                <a:solidFill>
                  <a:srgbClr val="D60093"/>
                </a:solidFill>
                <a:latin typeface="Sylfaen"/>
              </a:rPr>
              <a:t>სხვა ელემენტებთან</a:t>
            </a:r>
            <a:r>
              <a:rPr lang="ka-GE" sz="2000" b="1" dirty="0" smtClean="0">
                <a:solidFill>
                  <a:srgbClr val="D60093"/>
                </a:solidFill>
                <a:latin typeface="KaiTi"/>
              </a:rPr>
              <a:t>, </a:t>
            </a:r>
            <a:r>
              <a:rPr lang="ka-GE" sz="2000" b="1" dirty="0" smtClean="0">
                <a:solidFill>
                  <a:srgbClr val="D60093"/>
                </a:solidFill>
                <a:latin typeface="Sylfaen"/>
              </a:rPr>
              <a:t>რომლებსაც</a:t>
            </a:r>
            <a:r>
              <a:rPr lang="ka-GE" sz="2000" b="1" dirty="0" smtClean="0">
                <a:solidFill>
                  <a:srgbClr val="D60093"/>
                </a:solidFill>
                <a:latin typeface="KaiTi"/>
              </a:rPr>
              <a:t> </a:t>
            </a:r>
            <a:r>
              <a:rPr lang="ka-GE" sz="2000" b="1" dirty="0" smtClean="0">
                <a:solidFill>
                  <a:srgbClr val="D60093"/>
                </a:solidFill>
                <a:latin typeface="Sylfaen"/>
              </a:rPr>
              <a:t>ისინი</a:t>
            </a:r>
            <a:r>
              <a:rPr lang="ka-GE" sz="2000" b="1" dirty="0" smtClean="0">
                <a:solidFill>
                  <a:srgbClr val="D60093"/>
                </a:solidFill>
                <a:latin typeface="KaiTi"/>
              </a:rPr>
              <a:t> </a:t>
            </a:r>
            <a:r>
              <a:rPr lang="ka-GE" sz="2000" b="1" dirty="0" smtClean="0">
                <a:solidFill>
                  <a:srgbClr val="D60093"/>
                </a:solidFill>
                <a:latin typeface="Sylfaen"/>
              </a:rPr>
              <a:t>შეერევიან</a:t>
            </a:r>
            <a:r>
              <a:rPr lang="ka-GE" sz="2000" b="1" dirty="0" smtClean="0">
                <a:solidFill>
                  <a:srgbClr val="D60093"/>
                </a:solidFill>
                <a:latin typeface="KaiTi"/>
              </a:rPr>
              <a:t> </a:t>
            </a:r>
            <a:r>
              <a:rPr lang="ka-GE" sz="2000" b="1" dirty="0" smtClean="0">
                <a:solidFill>
                  <a:srgbClr val="D60093"/>
                </a:solidFill>
                <a:latin typeface="Sylfaen"/>
              </a:rPr>
              <a:t>სარწყავ</a:t>
            </a:r>
            <a:r>
              <a:rPr lang="ka-GE" sz="2000" b="1" dirty="0" smtClean="0">
                <a:solidFill>
                  <a:srgbClr val="D60093"/>
                </a:solidFill>
                <a:latin typeface="KaiTi"/>
              </a:rPr>
              <a:t> </a:t>
            </a:r>
            <a:r>
              <a:rPr lang="ka-GE" sz="2000" b="1" dirty="0" smtClean="0">
                <a:solidFill>
                  <a:srgbClr val="D60093"/>
                </a:solidFill>
                <a:latin typeface="Sylfaen"/>
              </a:rPr>
              <a:t>წყალში.</a:t>
            </a:r>
            <a:r>
              <a:rPr lang="en-US" sz="2000" b="1" dirty="0" smtClean="0">
                <a:solidFill>
                  <a:srgbClr val="D60093"/>
                </a:solidFill>
                <a:latin typeface="KaiTi"/>
              </a:rPr>
              <a:t> </a:t>
            </a:r>
            <a:endParaRPr lang="ka-GE" sz="2000" b="1" dirty="0" smtClean="0">
              <a:solidFill>
                <a:srgbClr val="D60093"/>
              </a:solidFill>
              <a:latin typeface="KaiTi"/>
            </a:endParaRPr>
          </a:p>
          <a:p>
            <a:pPr marR="1130"/>
            <a:r>
              <a:rPr lang="ka-GE" sz="2000" b="1" dirty="0" smtClean="0">
                <a:solidFill>
                  <a:srgbClr val="D60093"/>
                </a:solidFill>
                <a:latin typeface="Sylfaen"/>
              </a:rPr>
              <a:t>ფერტიგაციისას</a:t>
            </a:r>
            <a:r>
              <a:rPr lang="ka-GE" sz="2000" b="1" dirty="0" smtClean="0">
                <a:solidFill>
                  <a:srgbClr val="D60093"/>
                </a:solidFill>
                <a:latin typeface="KaiTi"/>
              </a:rPr>
              <a:t>  </a:t>
            </a:r>
            <a:r>
              <a:rPr lang="ka-GE" sz="2000" b="1" dirty="0" smtClean="0">
                <a:solidFill>
                  <a:srgbClr val="D60093"/>
                </a:solidFill>
                <a:latin typeface="Sylfaen"/>
              </a:rPr>
              <a:t>გამოიყენებადი ორგანული და მინერალური  სასუქები</a:t>
            </a:r>
            <a:r>
              <a:rPr lang="ka-GE" sz="2000" b="1" dirty="0" smtClean="0">
                <a:solidFill>
                  <a:srgbClr val="D60093"/>
                </a:solidFill>
                <a:latin typeface="KaiTi"/>
              </a:rPr>
              <a:t>: </a:t>
            </a:r>
            <a:r>
              <a:rPr lang="ka-GE" sz="2000" b="1" dirty="0" smtClean="0">
                <a:solidFill>
                  <a:srgbClr val="D60093"/>
                </a:solidFill>
                <a:latin typeface="Sylfaen"/>
              </a:rPr>
              <a:t>ამონიუმის</a:t>
            </a:r>
            <a:r>
              <a:rPr lang="ka-GE" sz="2000" b="1" dirty="0" smtClean="0">
                <a:solidFill>
                  <a:srgbClr val="D60093"/>
                </a:solidFill>
                <a:latin typeface="KaiTi"/>
              </a:rPr>
              <a:t> </a:t>
            </a:r>
            <a:r>
              <a:rPr lang="ka-GE" sz="2000" b="1" dirty="0" smtClean="0">
                <a:solidFill>
                  <a:srgbClr val="D60093"/>
                </a:solidFill>
                <a:latin typeface="Sylfaen"/>
              </a:rPr>
              <a:t>ნიტრატი</a:t>
            </a:r>
            <a:r>
              <a:rPr lang="ka-GE" sz="2000" b="1" dirty="0" smtClean="0">
                <a:solidFill>
                  <a:srgbClr val="D60093"/>
                </a:solidFill>
                <a:latin typeface="KaiTi"/>
              </a:rPr>
              <a:t>, </a:t>
            </a:r>
            <a:r>
              <a:rPr lang="ka-GE" sz="2000" b="1" dirty="0" smtClean="0">
                <a:solidFill>
                  <a:srgbClr val="D60093"/>
                </a:solidFill>
                <a:latin typeface="Sylfaen"/>
              </a:rPr>
              <a:t>ამონიუმის</a:t>
            </a:r>
            <a:r>
              <a:rPr lang="ka-GE" sz="2000" b="1" dirty="0" smtClean="0">
                <a:solidFill>
                  <a:srgbClr val="D60093"/>
                </a:solidFill>
                <a:latin typeface="KaiTi"/>
              </a:rPr>
              <a:t> </a:t>
            </a:r>
            <a:r>
              <a:rPr lang="ka-GE" sz="2000" b="1" dirty="0" smtClean="0">
                <a:solidFill>
                  <a:srgbClr val="D60093"/>
                </a:solidFill>
                <a:latin typeface="Sylfaen"/>
              </a:rPr>
              <a:t>სულფატი</a:t>
            </a:r>
            <a:r>
              <a:rPr lang="ka-GE" sz="2000" b="1" dirty="0" smtClean="0">
                <a:solidFill>
                  <a:srgbClr val="D60093"/>
                </a:solidFill>
                <a:latin typeface="KaiTi"/>
              </a:rPr>
              <a:t>, </a:t>
            </a:r>
            <a:r>
              <a:rPr lang="ka-GE" sz="2000" b="1" dirty="0" smtClean="0">
                <a:solidFill>
                  <a:srgbClr val="D60093"/>
                </a:solidFill>
                <a:latin typeface="Sylfaen"/>
              </a:rPr>
              <a:t>კალციუმის</a:t>
            </a:r>
            <a:r>
              <a:rPr lang="ka-GE" sz="2000" b="1" dirty="0" smtClean="0">
                <a:solidFill>
                  <a:srgbClr val="D60093"/>
                </a:solidFill>
                <a:latin typeface="KaiTi"/>
              </a:rPr>
              <a:t> </a:t>
            </a:r>
            <a:r>
              <a:rPr lang="ka-GE" sz="2000" b="1" dirty="0" smtClean="0">
                <a:solidFill>
                  <a:srgbClr val="D60093"/>
                </a:solidFill>
                <a:latin typeface="Sylfaen"/>
              </a:rPr>
              <a:t>ნიტრატი</a:t>
            </a:r>
            <a:r>
              <a:rPr lang="ka-GE" sz="2000" b="1" dirty="0" smtClean="0">
                <a:solidFill>
                  <a:srgbClr val="D60093"/>
                </a:solidFill>
                <a:latin typeface="KaiTi"/>
              </a:rPr>
              <a:t>, </a:t>
            </a:r>
            <a:r>
              <a:rPr lang="ka-GE" sz="2000" b="1" dirty="0" smtClean="0">
                <a:solidFill>
                  <a:srgbClr val="D60093"/>
                </a:solidFill>
                <a:latin typeface="Sylfaen"/>
              </a:rPr>
              <a:t>შარდოვანა</a:t>
            </a:r>
            <a:r>
              <a:rPr lang="ka-GE" sz="2000" b="1" dirty="0" smtClean="0">
                <a:solidFill>
                  <a:srgbClr val="D60093"/>
                </a:solidFill>
                <a:latin typeface="KaiTi"/>
              </a:rPr>
              <a:t>, </a:t>
            </a:r>
            <a:r>
              <a:rPr lang="ka-GE" sz="2000" b="1" dirty="0" smtClean="0">
                <a:solidFill>
                  <a:srgbClr val="D60093"/>
                </a:solidFill>
                <a:latin typeface="Sylfaen"/>
              </a:rPr>
              <a:t>კალიუმის</a:t>
            </a:r>
            <a:r>
              <a:rPr lang="ka-GE" sz="2000" b="1" dirty="0" smtClean="0">
                <a:solidFill>
                  <a:srgbClr val="D60093"/>
                </a:solidFill>
                <a:latin typeface="KaiTi"/>
              </a:rPr>
              <a:t> </a:t>
            </a:r>
            <a:r>
              <a:rPr lang="ka-GE" sz="2000" b="1" dirty="0" smtClean="0">
                <a:solidFill>
                  <a:srgbClr val="D60093"/>
                </a:solidFill>
                <a:latin typeface="Sylfaen"/>
              </a:rPr>
              <a:t>ნიტრატი</a:t>
            </a:r>
            <a:r>
              <a:rPr lang="ka-GE" sz="2000" b="1" dirty="0" smtClean="0">
                <a:solidFill>
                  <a:srgbClr val="D60093"/>
                </a:solidFill>
                <a:latin typeface="KaiTi"/>
              </a:rPr>
              <a:t> </a:t>
            </a:r>
            <a:r>
              <a:rPr lang="ka-GE" sz="2000" b="1" dirty="0" smtClean="0">
                <a:solidFill>
                  <a:srgbClr val="D60093"/>
                </a:solidFill>
                <a:latin typeface="Sylfaen"/>
              </a:rPr>
              <a:t>ამონიუმის</a:t>
            </a:r>
            <a:r>
              <a:rPr lang="ka-GE" sz="2000" b="1" dirty="0" smtClean="0">
                <a:solidFill>
                  <a:srgbClr val="D60093"/>
                </a:solidFill>
                <a:latin typeface="KaiTi"/>
              </a:rPr>
              <a:t> </a:t>
            </a:r>
            <a:r>
              <a:rPr lang="ka-GE" sz="2000" b="1" dirty="0" smtClean="0">
                <a:solidFill>
                  <a:srgbClr val="D60093"/>
                </a:solidFill>
                <a:latin typeface="Sylfaen"/>
              </a:rPr>
              <a:t>ფოსფატი, ორგანული  სასუქებიდან  ორგანიკა,  ბიოდეპოზიტი,  საპროელექსირი, ბლექჯეკი  და  სხვა.</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42910" y="928670"/>
            <a:ext cx="7929618" cy="4893647"/>
          </a:xfrm>
          <a:prstGeom prst="rect">
            <a:avLst/>
          </a:prstGeom>
        </p:spPr>
        <p:txBody>
          <a:bodyPr wrap="square">
            <a:spAutoFit/>
          </a:bodyPr>
          <a:lstStyle/>
          <a:p>
            <a:pPr marR="1130"/>
            <a:r>
              <a:rPr lang="ka-GE" sz="2400" b="1" dirty="0" smtClean="0">
                <a:solidFill>
                  <a:srgbClr val="D60093"/>
                </a:solidFill>
                <a:latin typeface="Sylfaen"/>
              </a:rPr>
              <a:t>ყვავილი</a:t>
            </a:r>
            <a:r>
              <a:rPr lang="ka-GE" sz="2400" b="1" dirty="0" smtClean="0">
                <a:solidFill>
                  <a:srgbClr val="D60093"/>
                </a:solidFill>
                <a:latin typeface="KaiTi"/>
              </a:rPr>
              <a:t> </a:t>
            </a:r>
            <a:r>
              <a:rPr lang="ka-GE" sz="2400" b="1" dirty="0" smtClean="0">
                <a:solidFill>
                  <a:srgbClr val="D60093"/>
                </a:solidFill>
                <a:latin typeface="Sylfaen"/>
              </a:rPr>
              <a:t>თესლით</a:t>
            </a:r>
            <a:r>
              <a:rPr lang="ka-GE" sz="2400" b="1" dirty="0" smtClean="0">
                <a:solidFill>
                  <a:srgbClr val="D60093"/>
                </a:solidFill>
                <a:latin typeface="KaiTi"/>
              </a:rPr>
              <a:t> </a:t>
            </a:r>
            <a:r>
              <a:rPr lang="ka-GE" sz="2400" b="1" dirty="0" smtClean="0">
                <a:solidFill>
                  <a:srgbClr val="D60093"/>
                </a:solidFill>
                <a:latin typeface="Sylfaen"/>
              </a:rPr>
              <a:t>გამრავლების</a:t>
            </a:r>
            <a:r>
              <a:rPr lang="ka-GE" sz="2400" b="1" dirty="0" smtClean="0">
                <a:solidFill>
                  <a:srgbClr val="D60093"/>
                </a:solidFill>
                <a:latin typeface="KaiTi"/>
              </a:rPr>
              <a:t> </a:t>
            </a:r>
            <a:r>
              <a:rPr lang="ka-GE" sz="2400" b="1" dirty="0" smtClean="0">
                <a:solidFill>
                  <a:srgbClr val="D60093"/>
                </a:solidFill>
                <a:latin typeface="Sylfaen"/>
              </a:rPr>
              <a:t>ორგანოა</a:t>
            </a:r>
            <a:r>
              <a:rPr lang="ka-GE" sz="2400" b="1" dirty="0" smtClean="0">
                <a:solidFill>
                  <a:srgbClr val="D60093"/>
                </a:solidFill>
                <a:latin typeface="KaiTi"/>
              </a:rPr>
              <a:t>, </a:t>
            </a:r>
            <a:r>
              <a:rPr lang="ka-GE" sz="2400" b="1" dirty="0" smtClean="0">
                <a:solidFill>
                  <a:srgbClr val="D60093"/>
                </a:solidFill>
                <a:latin typeface="Sylfaen"/>
              </a:rPr>
              <a:t>რომელსაც</a:t>
            </a:r>
            <a:r>
              <a:rPr lang="ka-GE" sz="2400" b="1" dirty="0" smtClean="0">
                <a:solidFill>
                  <a:srgbClr val="D60093"/>
                </a:solidFill>
                <a:latin typeface="KaiTi"/>
              </a:rPr>
              <a:t> </a:t>
            </a:r>
            <a:r>
              <a:rPr lang="ka-GE" sz="2400" b="1" dirty="0" smtClean="0">
                <a:solidFill>
                  <a:srgbClr val="D60093"/>
                </a:solidFill>
                <a:latin typeface="Sylfaen"/>
              </a:rPr>
              <a:t>თესლისა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ნაყოფის</a:t>
            </a:r>
            <a:r>
              <a:rPr lang="ka-GE" sz="2400" b="1" dirty="0" smtClean="0">
                <a:solidFill>
                  <a:srgbClr val="D60093"/>
                </a:solidFill>
                <a:latin typeface="KaiTi"/>
              </a:rPr>
              <a:t> </a:t>
            </a:r>
            <a:r>
              <a:rPr lang="ka-GE" sz="2400" b="1" dirty="0" smtClean="0">
                <a:solidFill>
                  <a:srgbClr val="D60093"/>
                </a:solidFill>
                <a:latin typeface="Sylfaen"/>
              </a:rPr>
              <a:t>წარმოქმნის</a:t>
            </a:r>
            <a:r>
              <a:rPr lang="ka-GE" sz="2400" b="1" dirty="0" smtClean="0">
                <a:solidFill>
                  <a:srgbClr val="D60093"/>
                </a:solidFill>
                <a:latin typeface="KaiTi"/>
              </a:rPr>
              <a:t> </a:t>
            </a:r>
            <a:r>
              <a:rPr lang="ka-GE" sz="2400" b="1" dirty="0" smtClean="0">
                <a:solidFill>
                  <a:srgbClr val="D60093"/>
                </a:solidFill>
                <a:latin typeface="Sylfaen"/>
              </a:rPr>
              <a:t>უნარი</a:t>
            </a:r>
            <a:r>
              <a:rPr lang="ka-GE" sz="2400" b="1" dirty="0" smtClean="0">
                <a:solidFill>
                  <a:srgbClr val="D60093"/>
                </a:solidFill>
                <a:latin typeface="KaiTi"/>
              </a:rPr>
              <a:t> </a:t>
            </a:r>
            <a:r>
              <a:rPr lang="ka-GE" sz="2400" b="1" dirty="0" smtClean="0">
                <a:solidFill>
                  <a:srgbClr val="D60093"/>
                </a:solidFill>
                <a:latin typeface="Sylfaen"/>
              </a:rPr>
              <a:t>აქვს</a:t>
            </a:r>
            <a:r>
              <a:rPr lang="ka-GE" sz="2400" b="1" dirty="0" smtClean="0">
                <a:solidFill>
                  <a:srgbClr val="D60093"/>
                </a:solidFill>
                <a:latin typeface="KaiTi"/>
              </a:rPr>
              <a:t>.</a:t>
            </a:r>
          </a:p>
          <a:p>
            <a:pPr marR="1130"/>
            <a:r>
              <a:rPr lang="ka-GE" sz="2400" b="1" dirty="0" smtClean="0">
                <a:solidFill>
                  <a:srgbClr val="D60093"/>
                </a:solidFill>
                <a:latin typeface="Sylfaen"/>
              </a:rPr>
              <a:t>მემცენარეობა</a:t>
            </a:r>
            <a:r>
              <a:rPr lang="ka-GE" sz="2400" b="1" dirty="0" smtClean="0">
                <a:solidFill>
                  <a:srgbClr val="D60093"/>
                </a:solidFill>
                <a:latin typeface="MS Mincho"/>
              </a:rPr>
              <a:t> </a:t>
            </a:r>
            <a:r>
              <a:rPr lang="ka-GE" sz="2400" b="1" dirty="0" smtClean="0">
                <a:solidFill>
                  <a:srgbClr val="D60093"/>
                </a:solidFill>
                <a:latin typeface="Sylfaen"/>
              </a:rPr>
              <a:t>სოფლის</a:t>
            </a:r>
            <a:r>
              <a:rPr lang="ka-GE" sz="2400" b="1" dirty="0" smtClean="0">
                <a:solidFill>
                  <a:srgbClr val="D60093"/>
                </a:solidFill>
                <a:latin typeface="KaiTi"/>
              </a:rPr>
              <a:t> </a:t>
            </a:r>
            <a:r>
              <a:rPr lang="ka-GE" sz="2400" b="1" dirty="0" smtClean="0">
                <a:solidFill>
                  <a:srgbClr val="D60093"/>
                </a:solidFill>
                <a:latin typeface="Sylfaen"/>
              </a:rPr>
              <a:t>მეურნეობის</a:t>
            </a:r>
            <a:r>
              <a:rPr lang="ka-GE" sz="2400" b="1" dirty="0" smtClean="0">
                <a:solidFill>
                  <a:srgbClr val="D60093"/>
                </a:solidFill>
                <a:latin typeface="KaiTi"/>
              </a:rPr>
              <a:t> </a:t>
            </a:r>
            <a:r>
              <a:rPr lang="ka-GE" sz="2400" b="1" dirty="0" smtClean="0">
                <a:solidFill>
                  <a:srgbClr val="D60093"/>
                </a:solidFill>
                <a:latin typeface="Sylfaen"/>
              </a:rPr>
              <a:t>წარმოების</a:t>
            </a:r>
            <a:r>
              <a:rPr lang="ka-GE" sz="2400" b="1" dirty="0" smtClean="0">
                <a:solidFill>
                  <a:srgbClr val="D60093"/>
                </a:solidFill>
                <a:latin typeface="KaiTi"/>
              </a:rPr>
              <a:t> </a:t>
            </a:r>
            <a:r>
              <a:rPr lang="ka-GE" sz="2400" b="1" dirty="0" smtClean="0">
                <a:solidFill>
                  <a:srgbClr val="D60093"/>
                </a:solidFill>
                <a:latin typeface="Sylfaen"/>
              </a:rPr>
              <a:t>ძირითადი</a:t>
            </a:r>
            <a:r>
              <a:rPr lang="ka-GE" sz="2400" b="1" dirty="0" smtClean="0">
                <a:solidFill>
                  <a:srgbClr val="D60093"/>
                </a:solidFill>
                <a:latin typeface="KaiTi"/>
              </a:rPr>
              <a:t> </a:t>
            </a:r>
            <a:r>
              <a:rPr lang="ka-GE" sz="2400" b="1" dirty="0" smtClean="0">
                <a:solidFill>
                  <a:srgbClr val="D60093"/>
                </a:solidFill>
                <a:latin typeface="Sylfaen"/>
              </a:rPr>
              <a:t>დარგია</a:t>
            </a:r>
            <a:r>
              <a:rPr lang="ka-GE" sz="2400" b="1" dirty="0" smtClean="0">
                <a:solidFill>
                  <a:srgbClr val="D60093"/>
                </a:solidFill>
                <a:latin typeface="KaiTi"/>
              </a:rPr>
              <a:t>, </a:t>
            </a:r>
            <a:r>
              <a:rPr lang="ka-GE" sz="2400" b="1" dirty="0" smtClean="0">
                <a:solidFill>
                  <a:srgbClr val="D60093"/>
                </a:solidFill>
                <a:latin typeface="Sylfaen"/>
              </a:rPr>
              <a:t>რომელიც</a:t>
            </a:r>
            <a:r>
              <a:rPr lang="ka-GE" sz="2400" b="1" dirty="0" smtClean="0">
                <a:solidFill>
                  <a:srgbClr val="D60093"/>
                </a:solidFill>
                <a:latin typeface="KaiTi"/>
              </a:rPr>
              <a:t> </a:t>
            </a:r>
            <a:r>
              <a:rPr lang="ka-GE" sz="2400" b="1" dirty="0" smtClean="0">
                <a:solidFill>
                  <a:srgbClr val="D60093"/>
                </a:solidFill>
                <a:latin typeface="Sylfaen"/>
              </a:rPr>
              <a:t>უზრუნველყოფს</a:t>
            </a:r>
            <a:r>
              <a:rPr lang="ka-GE" sz="2400" b="1" dirty="0" smtClean="0">
                <a:solidFill>
                  <a:srgbClr val="D60093"/>
                </a:solidFill>
                <a:latin typeface="KaiTi"/>
              </a:rPr>
              <a:t> </a:t>
            </a:r>
            <a:r>
              <a:rPr lang="ka-GE" sz="2400" b="1" dirty="0" smtClean="0">
                <a:solidFill>
                  <a:srgbClr val="D60093"/>
                </a:solidFill>
                <a:latin typeface="Sylfaen"/>
              </a:rPr>
              <a:t>მცენარეების</a:t>
            </a:r>
            <a:r>
              <a:rPr lang="ka-GE" sz="2400" b="1" dirty="0" smtClean="0">
                <a:solidFill>
                  <a:srgbClr val="D60093"/>
                </a:solidFill>
                <a:latin typeface="KaiTi"/>
              </a:rPr>
              <a:t> </a:t>
            </a:r>
            <a:r>
              <a:rPr lang="ka-GE" sz="2400" b="1" dirty="0" smtClean="0">
                <a:solidFill>
                  <a:srgbClr val="D60093"/>
                </a:solidFill>
                <a:latin typeface="Sylfaen"/>
              </a:rPr>
              <a:t>მოვლა</a:t>
            </a:r>
            <a:r>
              <a:rPr lang="ka-GE" sz="2400" b="1" dirty="0" smtClean="0">
                <a:solidFill>
                  <a:srgbClr val="D60093"/>
                </a:solidFill>
                <a:latin typeface="KaiTi"/>
              </a:rPr>
              <a:t>-</a:t>
            </a:r>
            <a:r>
              <a:rPr lang="ka-GE" sz="2400" b="1" dirty="0" smtClean="0">
                <a:solidFill>
                  <a:srgbClr val="D60093"/>
                </a:solidFill>
                <a:latin typeface="Sylfaen"/>
              </a:rPr>
              <a:t>მოყვანას</a:t>
            </a:r>
            <a:r>
              <a:rPr lang="ka-GE" sz="2400" b="1" dirty="0" smtClean="0">
                <a:solidFill>
                  <a:srgbClr val="D60093"/>
                </a:solidFill>
                <a:latin typeface="KaiTi"/>
              </a:rPr>
              <a:t>.</a:t>
            </a:r>
          </a:p>
          <a:p>
            <a:pPr marR="1130"/>
            <a:r>
              <a:rPr lang="ka-GE" sz="2400" b="1" dirty="0" smtClean="0">
                <a:solidFill>
                  <a:srgbClr val="D60093"/>
                </a:solidFill>
                <a:latin typeface="Sylfaen"/>
              </a:rPr>
              <a:t>მემცენარეობის</a:t>
            </a:r>
            <a:r>
              <a:rPr lang="ka-GE" sz="2400" b="1" dirty="0" smtClean="0">
                <a:solidFill>
                  <a:srgbClr val="D60093"/>
                </a:solidFill>
                <a:latin typeface="KaiTi"/>
              </a:rPr>
              <a:t> </a:t>
            </a:r>
            <a:r>
              <a:rPr lang="ka-GE" sz="2400" b="1" dirty="0" smtClean="0">
                <a:solidFill>
                  <a:srgbClr val="D60093"/>
                </a:solidFill>
                <a:latin typeface="Sylfaen"/>
              </a:rPr>
              <a:t>წარმოების</a:t>
            </a:r>
            <a:r>
              <a:rPr lang="ka-GE" sz="2400" b="1" dirty="0" smtClean="0">
                <a:solidFill>
                  <a:srgbClr val="D60093"/>
                </a:solidFill>
                <a:latin typeface="KaiTi"/>
              </a:rPr>
              <a:t> </a:t>
            </a:r>
            <a:r>
              <a:rPr lang="ka-GE" sz="2400" b="1" dirty="0" smtClean="0">
                <a:solidFill>
                  <a:srgbClr val="D60093"/>
                </a:solidFill>
                <a:latin typeface="Sylfaen"/>
              </a:rPr>
              <a:t>ძირითადი</a:t>
            </a:r>
            <a:r>
              <a:rPr lang="ka-GE" sz="2400" b="1" dirty="0" smtClean="0">
                <a:solidFill>
                  <a:srgbClr val="D60093"/>
                </a:solidFill>
                <a:latin typeface="KaiTi"/>
              </a:rPr>
              <a:t> </a:t>
            </a:r>
            <a:r>
              <a:rPr lang="ka-GE" sz="2400" b="1" dirty="0" smtClean="0">
                <a:solidFill>
                  <a:srgbClr val="D60093"/>
                </a:solidFill>
                <a:latin typeface="Sylfaen"/>
              </a:rPr>
              <a:t>ობიექტია</a:t>
            </a:r>
            <a:r>
              <a:rPr lang="ka-GE" sz="2400" b="1" dirty="0" smtClean="0">
                <a:solidFill>
                  <a:srgbClr val="D60093"/>
                </a:solidFill>
                <a:latin typeface="KaiTi"/>
              </a:rPr>
              <a:t> </a:t>
            </a:r>
            <a:r>
              <a:rPr lang="ka-GE" sz="2400" b="1" dirty="0" smtClean="0">
                <a:solidFill>
                  <a:srgbClr val="D60093"/>
                </a:solidFill>
                <a:latin typeface="Sylfaen"/>
              </a:rPr>
              <a:t>სას</a:t>
            </a:r>
            <a:r>
              <a:rPr lang="ka-GE" sz="2400" b="1" dirty="0" smtClean="0">
                <a:solidFill>
                  <a:srgbClr val="D60093"/>
                </a:solidFill>
                <a:latin typeface="KaiTi"/>
              </a:rPr>
              <a:t>. </a:t>
            </a:r>
            <a:r>
              <a:rPr lang="ka-GE" sz="2400" b="1" dirty="0" smtClean="0">
                <a:solidFill>
                  <a:srgbClr val="D60093"/>
                </a:solidFill>
                <a:latin typeface="Sylfaen"/>
              </a:rPr>
              <a:t>სამ</a:t>
            </a:r>
            <a:r>
              <a:rPr lang="ka-GE" sz="2400" b="1" dirty="0" smtClean="0">
                <a:solidFill>
                  <a:srgbClr val="D60093"/>
                </a:solidFill>
                <a:latin typeface="KaiTi"/>
              </a:rPr>
              <a:t>. </a:t>
            </a:r>
            <a:r>
              <a:rPr lang="ka-GE" sz="2400" b="1" dirty="0" smtClean="0">
                <a:solidFill>
                  <a:srgbClr val="D60093"/>
                </a:solidFill>
                <a:latin typeface="Sylfaen"/>
              </a:rPr>
              <a:t>მცენარე</a:t>
            </a:r>
            <a:r>
              <a:rPr lang="ka-GE" sz="2400" b="1" dirty="0" smtClean="0">
                <a:solidFill>
                  <a:srgbClr val="D60093"/>
                </a:solidFill>
                <a:latin typeface="KaiTi"/>
              </a:rPr>
              <a:t>, </a:t>
            </a:r>
            <a:r>
              <a:rPr lang="ka-GE" sz="2400" b="1" dirty="0" smtClean="0">
                <a:solidFill>
                  <a:srgbClr val="D60093"/>
                </a:solidFill>
                <a:latin typeface="Sylfaen"/>
              </a:rPr>
              <a:t>რომელსაც</a:t>
            </a:r>
            <a:r>
              <a:rPr lang="ka-GE" sz="2400" b="1" dirty="0" smtClean="0">
                <a:solidFill>
                  <a:srgbClr val="D60093"/>
                </a:solidFill>
                <a:latin typeface="KaiTi"/>
              </a:rPr>
              <a:t> </a:t>
            </a:r>
            <a:r>
              <a:rPr lang="ka-GE" sz="2400" b="1" dirty="0" smtClean="0">
                <a:solidFill>
                  <a:srgbClr val="D60093"/>
                </a:solidFill>
                <a:latin typeface="Sylfaen"/>
              </a:rPr>
              <a:t>აქვს</a:t>
            </a:r>
            <a:r>
              <a:rPr lang="ka-GE" sz="2400" b="1" dirty="0" smtClean="0">
                <a:solidFill>
                  <a:srgbClr val="D60093"/>
                </a:solidFill>
                <a:latin typeface="KaiTi"/>
              </a:rPr>
              <a:t> </a:t>
            </a:r>
            <a:r>
              <a:rPr lang="ka-GE" sz="2400" b="1" dirty="0" smtClean="0">
                <a:solidFill>
                  <a:srgbClr val="D60093"/>
                </a:solidFill>
                <a:latin typeface="Sylfaen"/>
              </a:rPr>
              <a:t>ფოტოსინთეზის</a:t>
            </a:r>
            <a:r>
              <a:rPr lang="ka-GE" sz="2400" b="1" dirty="0" smtClean="0">
                <a:solidFill>
                  <a:srgbClr val="D60093"/>
                </a:solidFill>
                <a:latin typeface="KaiTi"/>
              </a:rPr>
              <a:t> </a:t>
            </a:r>
            <a:r>
              <a:rPr lang="ka-GE" sz="2400" b="1" dirty="0" smtClean="0">
                <a:solidFill>
                  <a:srgbClr val="D60093"/>
                </a:solidFill>
                <a:latin typeface="Sylfaen"/>
              </a:rPr>
              <a:t>უნარი.</a:t>
            </a:r>
          </a:p>
          <a:p>
            <a:pPr marR="1130"/>
            <a:r>
              <a:rPr lang="ka-GE" sz="2400" b="1" dirty="0" smtClean="0">
                <a:solidFill>
                  <a:srgbClr val="D60093"/>
                </a:solidFill>
                <a:latin typeface="Sylfaen"/>
              </a:rPr>
              <a:t>ადამიანი</a:t>
            </a:r>
            <a:r>
              <a:rPr lang="ka-GE" sz="2400" b="1" dirty="0" smtClean="0">
                <a:solidFill>
                  <a:srgbClr val="D60093"/>
                </a:solidFill>
                <a:latin typeface="KaiTi"/>
              </a:rPr>
              <a:t> </a:t>
            </a:r>
            <a:r>
              <a:rPr lang="ka-GE" sz="2400" b="1" dirty="0" smtClean="0">
                <a:solidFill>
                  <a:srgbClr val="D60093"/>
                </a:solidFill>
                <a:latin typeface="Sylfaen"/>
              </a:rPr>
              <a:t>მცენარიდან</a:t>
            </a:r>
            <a:r>
              <a:rPr lang="ka-GE" sz="2400" b="1" dirty="0" smtClean="0">
                <a:solidFill>
                  <a:srgbClr val="D60093"/>
                </a:solidFill>
                <a:latin typeface="KaiTi"/>
              </a:rPr>
              <a:t> </a:t>
            </a:r>
            <a:r>
              <a:rPr lang="ka-GE" sz="2400" b="1" dirty="0" smtClean="0">
                <a:solidFill>
                  <a:srgbClr val="D60093"/>
                </a:solidFill>
                <a:latin typeface="Sylfaen"/>
              </a:rPr>
              <a:t>ღებულობს</a:t>
            </a:r>
            <a:r>
              <a:rPr lang="ka-GE" sz="2400" b="1" dirty="0" smtClean="0">
                <a:solidFill>
                  <a:srgbClr val="D60093"/>
                </a:solidFill>
                <a:latin typeface="KaiTi"/>
              </a:rPr>
              <a:t> </a:t>
            </a:r>
            <a:r>
              <a:rPr lang="ka-GE" sz="2400" b="1" dirty="0" smtClean="0">
                <a:solidFill>
                  <a:srgbClr val="D60093"/>
                </a:solidFill>
                <a:latin typeface="Sylfaen"/>
              </a:rPr>
              <a:t>კვების</a:t>
            </a:r>
            <a:r>
              <a:rPr lang="ka-GE" sz="2400" b="1" dirty="0" smtClean="0">
                <a:solidFill>
                  <a:srgbClr val="D60093"/>
                </a:solidFill>
                <a:latin typeface="KaiTi"/>
              </a:rPr>
              <a:t> </a:t>
            </a:r>
            <a:r>
              <a:rPr lang="ka-GE" sz="2400" b="1" dirty="0" smtClean="0">
                <a:solidFill>
                  <a:srgbClr val="D60093"/>
                </a:solidFill>
                <a:latin typeface="Sylfaen"/>
              </a:rPr>
              <a:t>პროდუქტებს</a:t>
            </a:r>
            <a:r>
              <a:rPr lang="ka-GE" sz="2400" b="1" dirty="0" smtClean="0">
                <a:solidFill>
                  <a:srgbClr val="D60093"/>
                </a:solidFill>
                <a:latin typeface="KaiTi"/>
              </a:rPr>
              <a:t>, </a:t>
            </a:r>
            <a:r>
              <a:rPr lang="ka-GE" sz="2400" b="1" dirty="0" smtClean="0">
                <a:solidFill>
                  <a:srgbClr val="D60093"/>
                </a:solidFill>
                <a:latin typeface="Sylfaen"/>
              </a:rPr>
              <a:t>ნედლეულს</a:t>
            </a:r>
            <a:r>
              <a:rPr lang="ka-GE" sz="2400" b="1" dirty="0" smtClean="0">
                <a:solidFill>
                  <a:srgbClr val="D60093"/>
                </a:solidFill>
                <a:latin typeface="KaiTi"/>
              </a:rPr>
              <a:t> </a:t>
            </a:r>
            <a:r>
              <a:rPr lang="ka-GE" sz="2400" b="1" dirty="0" smtClean="0">
                <a:solidFill>
                  <a:srgbClr val="D60093"/>
                </a:solidFill>
                <a:latin typeface="Sylfaen"/>
              </a:rPr>
              <a:t>კვებისა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მსუბუქი</a:t>
            </a:r>
            <a:r>
              <a:rPr lang="ka-GE" sz="2400" b="1" dirty="0" smtClean="0">
                <a:solidFill>
                  <a:srgbClr val="D60093"/>
                </a:solidFill>
                <a:latin typeface="KaiTi"/>
              </a:rPr>
              <a:t> </a:t>
            </a:r>
            <a:r>
              <a:rPr lang="ka-GE" sz="2400" b="1" dirty="0" smtClean="0">
                <a:solidFill>
                  <a:srgbClr val="D60093"/>
                </a:solidFill>
                <a:latin typeface="Sylfaen"/>
              </a:rPr>
              <a:t>მრეწველობისათვის</a:t>
            </a:r>
            <a:r>
              <a:rPr lang="ka-GE" sz="2400" b="1" dirty="0" smtClean="0">
                <a:solidFill>
                  <a:srgbClr val="D60093"/>
                </a:solidFill>
                <a:latin typeface="KaiTi"/>
              </a:rPr>
              <a:t>; </a:t>
            </a:r>
            <a:r>
              <a:rPr lang="ka-GE" sz="2400" b="1" dirty="0" smtClean="0">
                <a:solidFill>
                  <a:srgbClr val="D60093"/>
                </a:solidFill>
                <a:latin typeface="Sylfaen"/>
              </a:rPr>
              <a:t>საკვებს</a:t>
            </a:r>
            <a:r>
              <a:rPr lang="ka-GE" sz="2400" b="1" dirty="0" smtClean="0">
                <a:solidFill>
                  <a:srgbClr val="D60093"/>
                </a:solidFill>
                <a:latin typeface="KaiTi"/>
              </a:rPr>
              <a:t> </a:t>
            </a:r>
            <a:r>
              <a:rPr lang="ka-GE" sz="2400" b="1" dirty="0" smtClean="0">
                <a:solidFill>
                  <a:srgbClr val="D60093"/>
                </a:solidFill>
                <a:latin typeface="Sylfaen"/>
              </a:rPr>
              <a:t>სას</a:t>
            </a:r>
            <a:r>
              <a:rPr lang="ka-GE" sz="2400" b="1" dirty="0" smtClean="0">
                <a:solidFill>
                  <a:srgbClr val="D60093"/>
                </a:solidFill>
                <a:latin typeface="KaiTi"/>
              </a:rPr>
              <a:t>. </a:t>
            </a:r>
            <a:r>
              <a:rPr lang="ka-GE" sz="2400" b="1" dirty="0" smtClean="0">
                <a:solidFill>
                  <a:srgbClr val="D60093"/>
                </a:solidFill>
                <a:latin typeface="Sylfaen"/>
              </a:rPr>
              <a:t>სამ</a:t>
            </a:r>
            <a:r>
              <a:rPr lang="ka-GE" sz="2400" b="1" dirty="0" smtClean="0">
                <a:solidFill>
                  <a:srgbClr val="D60093"/>
                </a:solidFill>
                <a:latin typeface="KaiTi"/>
              </a:rPr>
              <a:t>. </a:t>
            </a:r>
            <a:r>
              <a:rPr lang="ka-GE" sz="2400" b="1" dirty="0" smtClean="0">
                <a:solidFill>
                  <a:srgbClr val="D60093"/>
                </a:solidFill>
                <a:latin typeface="Sylfaen"/>
              </a:rPr>
              <a:t>ცხოველებისათვის</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სხვ</a:t>
            </a:r>
            <a:r>
              <a:rPr lang="ka-GE" sz="2400" b="1" dirty="0" smtClean="0">
                <a:solidFill>
                  <a:srgbClr val="D60093"/>
                </a:solidFill>
                <a:latin typeface="KaiTi"/>
              </a:rPr>
              <a:t>.</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97346"/>
            <a:ext cx="7858180" cy="6463308"/>
          </a:xfrm>
          <a:prstGeom prst="rect">
            <a:avLst/>
          </a:prstGeom>
        </p:spPr>
        <p:txBody>
          <a:bodyPr wrap="square">
            <a:spAutoFit/>
          </a:bodyPr>
          <a:lstStyle/>
          <a:p>
            <a:pPr marR="1130"/>
            <a:endParaRPr lang="en-US" sz="2300" b="1" dirty="0" smtClean="0">
              <a:solidFill>
                <a:srgbClr val="D60093"/>
              </a:solidFill>
              <a:latin typeface="Sylfaen"/>
            </a:endParaRPr>
          </a:p>
          <a:p>
            <a:pPr marR="1130"/>
            <a:r>
              <a:rPr lang="ka-GE" sz="2300" b="1" dirty="0" smtClean="0">
                <a:solidFill>
                  <a:srgbClr val="D60093"/>
                </a:solidFill>
                <a:latin typeface="Sylfaen"/>
              </a:rPr>
              <a:t>მცენარეთა</a:t>
            </a:r>
            <a:r>
              <a:rPr lang="ka-GE" sz="2300" b="1" dirty="0" smtClean="0">
                <a:solidFill>
                  <a:srgbClr val="D60093"/>
                </a:solidFill>
                <a:latin typeface="KaiTi"/>
              </a:rPr>
              <a:t> </a:t>
            </a:r>
            <a:r>
              <a:rPr lang="ka-GE" sz="2300" b="1" dirty="0" smtClean="0">
                <a:solidFill>
                  <a:srgbClr val="D60093"/>
                </a:solidFill>
                <a:latin typeface="Sylfaen"/>
              </a:rPr>
              <a:t>ზრდა</a:t>
            </a:r>
            <a:r>
              <a:rPr lang="ka-GE" sz="2300" b="1" dirty="0" smtClean="0">
                <a:solidFill>
                  <a:srgbClr val="D60093"/>
                </a:solidFill>
                <a:latin typeface="KaiTi"/>
              </a:rPr>
              <a:t>-</a:t>
            </a:r>
            <a:r>
              <a:rPr lang="ka-GE" sz="2300" b="1" dirty="0" smtClean="0">
                <a:solidFill>
                  <a:srgbClr val="D60093"/>
                </a:solidFill>
                <a:latin typeface="Sylfaen"/>
              </a:rPr>
              <a:t>განვითარება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პროდუქტიულობა</a:t>
            </a:r>
            <a:r>
              <a:rPr lang="ka-GE" sz="2300" b="1" dirty="0" smtClean="0">
                <a:solidFill>
                  <a:srgbClr val="D60093"/>
                </a:solidFill>
                <a:latin typeface="MS Mincho"/>
              </a:rPr>
              <a:t> </a:t>
            </a:r>
            <a:r>
              <a:rPr lang="ka-GE" sz="2300" b="1" dirty="0" smtClean="0">
                <a:solidFill>
                  <a:srgbClr val="D60093"/>
                </a:solidFill>
                <a:latin typeface="Sylfaen"/>
              </a:rPr>
              <a:t>განისაზღვრება</a:t>
            </a:r>
            <a:r>
              <a:rPr lang="ka-GE" sz="2300" b="1" dirty="0" smtClean="0">
                <a:solidFill>
                  <a:srgbClr val="D60093"/>
                </a:solidFill>
                <a:latin typeface="KaiTi"/>
              </a:rPr>
              <a:t> </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სასიცოცხლო</a:t>
            </a:r>
            <a:r>
              <a:rPr lang="ka-GE" sz="2300" b="1" dirty="0" smtClean="0">
                <a:solidFill>
                  <a:srgbClr val="D60093"/>
                </a:solidFill>
                <a:latin typeface="KaiTi"/>
              </a:rPr>
              <a:t> </a:t>
            </a:r>
            <a:r>
              <a:rPr lang="ka-GE" sz="2300" b="1" dirty="0" smtClean="0">
                <a:solidFill>
                  <a:srgbClr val="D60093"/>
                </a:solidFill>
                <a:latin typeface="Sylfaen"/>
              </a:rPr>
              <a:t>ფაქტორების</a:t>
            </a:r>
            <a:r>
              <a:rPr lang="ka-GE" sz="2300" b="1" dirty="0" smtClean="0">
                <a:solidFill>
                  <a:srgbClr val="D60093"/>
                </a:solidFill>
                <a:latin typeface="KaiTi"/>
              </a:rPr>
              <a:t> – </a:t>
            </a:r>
            <a:r>
              <a:rPr lang="ka-GE" sz="2300" b="1" dirty="0" smtClean="0">
                <a:solidFill>
                  <a:srgbClr val="D60093"/>
                </a:solidFill>
                <a:latin typeface="Sylfaen"/>
              </a:rPr>
              <a:t>სინათლე</a:t>
            </a:r>
            <a:r>
              <a:rPr lang="ka-GE" sz="2300" b="1" dirty="0" smtClean="0">
                <a:solidFill>
                  <a:srgbClr val="D60093"/>
                </a:solidFill>
                <a:latin typeface="KaiTi"/>
              </a:rPr>
              <a:t>, </a:t>
            </a:r>
            <a:r>
              <a:rPr lang="ka-GE" sz="2300" b="1" dirty="0" smtClean="0">
                <a:solidFill>
                  <a:srgbClr val="D60093"/>
                </a:solidFill>
                <a:latin typeface="Sylfaen"/>
              </a:rPr>
              <a:t>სითბო</a:t>
            </a:r>
            <a:r>
              <a:rPr lang="ka-GE" sz="2300" b="1" dirty="0" smtClean="0">
                <a:solidFill>
                  <a:srgbClr val="D60093"/>
                </a:solidFill>
                <a:latin typeface="KaiTi"/>
              </a:rPr>
              <a:t>, </a:t>
            </a:r>
            <a:r>
              <a:rPr lang="ka-GE" sz="2300" b="1" dirty="0" smtClean="0">
                <a:solidFill>
                  <a:srgbClr val="D60093"/>
                </a:solidFill>
                <a:latin typeface="Sylfaen"/>
              </a:rPr>
              <a:t>ტენი</a:t>
            </a:r>
            <a:r>
              <a:rPr lang="ka-GE" sz="2300" b="1" dirty="0" smtClean="0">
                <a:solidFill>
                  <a:srgbClr val="D60093"/>
                </a:solidFill>
                <a:latin typeface="KaiTi"/>
              </a:rPr>
              <a:t>, </a:t>
            </a:r>
            <a:r>
              <a:rPr lang="ka-GE" sz="2300" b="1" dirty="0" smtClean="0">
                <a:solidFill>
                  <a:srgbClr val="D60093"/>
                </a:solidFill>
                <a:latin typeface="Sylfaen"/>
              </a:rPr>
              <a:t>კვება</a:t>
            </a:r>
            <a:r>
              <a:rPr lang="ka-GE" sz="2300" b="1" dirty="0" smtClean="0">
                <a:solidFill>
                  <a:srgbClr val="D60093"/>
                </a:solidFill>
                <a:latin typeface="KaiTi"/>
              </a:rPr>
              <a:t>, </a:t>
            </a:r>
            <a:r>
              <a:rPr lang="ka-GE" sz="2300" b="1" dirty="0" smtClean="0">
                <a:solidFill>
                  <a:srgbClr val="D60093"/>
                </a:solidFill>
                <a:latin typeface="Sylfaen"/>
              </a:rPr>
              <a:t>ჟანგბადი</a:t>
            </a:r>
            <a:r>
              <a:rPr lang="ka-GE" sz="2300" b="1" dirty="0" smtClean="0">
                <a:solidFill>
                  <a:srgbClr val="D60093"/>
                </a:solidFill>
                <a:latin typeface="KaiTi"/>
              </a:rPr>
              <a:t>, </a:t>
            </a:r>
            <a:r>
              <a:rPr lang="ka-GE" sz="2300" b="1" dirty="0" smtClean="0">
                <a:solidFill>
                  <a:srgbClr val="D60093"/>
                </a:solidFill>
                <a:latin typeface="Sylfaen"/>
              </a:rPr>
              <a:t>ნახშირორჟანგი</a:t>
            </a:r>
            <a:r>
              <a:rPr lang="ka-GE" sz="2300" b="1" dirty="0" smtClean="0">
                <a:solidFill>
                  <a:srgbClr val="D60093"/>
                </a:solidFill>
                <a:latin typeface="KaiTi"/>
              </a:rPr>
              <a:t> – </a:t>
            </a:r>
            <a:r>
              <a:rPr lang="ka-GE" sz="2300" b="1" dirty="0" smtClean="0">
                <a:solidFill>
                  <a:srgbClr val="D60093"/>
                </a:solidFill>
                <a:latin typeface="Sylfaen"/>
              </a:rPr>
              <a:t>ერთდროული</a:t>
            </a:r>
            <a:r>
              <a:rPr lang="ka-GE" sz="2300" b="1" dirty="0" smtClean="0">
                <a:solidFill>
                  <a:srgbClr val="D60093"/>
                </a:solidFill>
                <a:latin typeface="KaiTi"/>
              </a:rPr>
              <a:t> </a:t>
            </a:r>
            <a:r>
              <a:rPr lang="ka-GE" sz="2300" b="1" dirty="0" smtClean="0">
                <a:solidFill>
                  <a:srgbClr val="D60093"/>
                </a:solidFill>
                <a:latin typeface="Sylfaen"/>
              </a:rPr>
              <a:t>მოქმედებით</a:t>
            </a:r>
            <a:r>
              <a:rPr lang="ka-GE" sz="2300" b="1" dirty="0" smtClean="0">
                <a:solidFill>
                  <a:srgbClr val="D60093"/>
                </a:solidFill>
                <a:latin typeface="KaiTi"/>
              </a:rPr>
              <a:t>. </a:t>
            </a:r>
            <a:r>
              <a:rPr lang="ka-GE" sz="2300" b="1" dirty="0" smtClean="0">
                <a:solidFill>
                  <a:srgbClr val="D60093"/>
                </a:solidFill>
                <a:latin typeface="Sylfaen"/>
              </a:rPr>
              <a:t>თითოეულ</a:t>
            </a:r>
            <a:r>
              <a:rPr lang="ka-GE" sz="2300" b="1" dirty="0" smtClean="0">
                <a:solidFill>
                  <a:srgbClr val="D60093"/>
                </a:solidFill>
                <a:latin typeface="KaiTi"/>
              </a:rPr>
              <a:t> </a:t>
            </a:r>
            <a:r>
              <a:rPr lang="ka-GE" sz="2300" b="1" dirty="0" smtClean="0">
                <a:solidFill>
                  <a:srgbClr val="D60093"/>
                </a:solidFill>
                <a:latin typeface="Sylfaen"/>
              </a:rPr>
              <a:t>ამ</a:t>
            </a:r>
            <a:r>
              <a:rPr lang="ka-GE" sz="2300" b="1" dirty="0" smtClean="0">
                <a:solidFill>
                  <a:srgbClr val="D60093"/>
                </a:solidFill>
                <a:latin typeface="KaiTi"/>
              </a:rPr>
              <a:t> </a:t>
            </a:r>
            <a:r>
              <a:rPr lang="ka-GE" sz="2300" b="1" dirty="0" smtClean="0">
                <a:solidFill>
                  <a:srgbClr val="D60093"/>
                </a:solidFill>
                <a:latin typeface="Sylfaen"/>
              </a:rPr>
              <a:t>ფაქტორს</a:t>
            </a:r>
            <a:r>
              <a:rPr lang="ka-GE" sz="2300" b="1" dirty="0" smtClean="0">
                <a:solidFill>
                  <a:srgbClr val="D60093"/>
                </a:solidFill>
                <a:latin typeface="KaiTi"/>
              </a:rPr>
              <a:t> </a:t>
            </a:r>
            <a:r>
              <a:rPr lang="ka-GE" sz="2300" b="1" dirty="0" smtClean="0">
                <a:solidFill>
                  <a:srgbClr val="D60093"/>
                </a:solidFill>
                <a:latin typeface="Sylfaen"/>
              </a:rPr>
              <a:t>თანაბარი</a:t>
            </a:r>
            <a:r>
              <a:rPr lang="ka-GE" sz="2300" b="1" dirty="0" smtClean="0">
                <a:solidFill>
                  <a:srgbClr val="D60093"/>
                </a:solidFill>
                <a:latin typeface="KaiTi"/>
              </a:rPr>
              <a:t> </a:t>
            </a:r>
            <a:r>
              <a:rPr lang="ka-GE" sz="2300" b="1" dirty="0" smtClean="0">
                <a:solidFill>
                  <a:srgbClr val="D60093"/>
                </a:solidFill>
                <a:latin typeface="Sylfaen"/>
              </a:rPr>
              <a:t>მნიშვნელობა</a:t>
            </a:r>
            <a:r>
              <a:rPr lang="ka-GE" sz="2300" b="1" dirty="0" smtClean="0">
                <a:solidFill>
                  <a:srgbClr val="D60093"/>
                </a:solidFill>
                <a:latin typeface="KaiTi"/>
              </a:rPr>
              <a:t> </a:t>
            </a:r>
            <a:r>
              <a:rPr lang="ka-GE" sz="2300" b="1" dirty="0" smtClean="0">
                <a:solidFill>
                  <a:srgbClr val="D60093"/>
                </a:solidFill>
                <a:latin typeface="Sylfaen"/>
              </a:rPr>
              <a:t>აქვს</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მხოლოდ</a:t>
            </a:r>
            <a:r>
              <a:rPr lang="ka-GE" sz="2300" b="1" dirty="0" smtClean="0">
                <a:solidFill>
                  <a:srgbClr val="D60093"/>
                </a:solidFill>
                <a:latin typeface="KaiTi"/>
              </a:rPr>
              <a:t> </a:t>
            </a:r>
            <a:r>
              <a:rPr lang="ka-GE" sz="2300" b="1" dirty="0" smtClean="0">
                <a:solidFill>
                  <a:srgbClr val="D60093"/>
                </a:solidFill>
                <a:latin typeface="Sylfaen"/>
              </a:rPr>
              <a:t>მათი</a:t>
            </a:r>
            <a:r>
              <a:rPr lang="ka-GE" sz="2300" b="1" dirty="0" smtClean="0">
                <a:solidFill>
                  <a:srgbClr val="D60093"/>
                </a:solidFill>
                <a:latin typeface="KaiTi"/>
              </a:rPr>
              <a:t> </a:t>
            </a:r>
            <a:r>
              <a:rPr lang="ka-GE" sz="2300" b="1" dirty="0" smtClean="0">
                <a:solidFill>
                  <a:srgbClr val="D60093"/>
                </a:solidFill>
                <a:latin typeface="Sylfaen"/>
              </a:rPr>
              <a:t>ოპტიმუმის</a:t>
            </a:r>
            <a:r>
              <a:rPr lang="ka-GE" sz="2300" b="1" dirty="0" smtClean="0">
                <a:solidFill>
                  <a:srgbClr val="D60093"/>
                </a:solidFill>
                <a:latin typeface="KaiTi"/>
              </a:rPr>
              <a:t> </a:t>
            </a:r>
            <a:r>
              <a:rPr lang="ka-GE" sz="2300" b="1" dirty="0" smtClean="0">
                <a:solidFill>
                  <a:srgbClr val="D60093"/>
                </a:solidFill>
                <a:latin typeface="Sylfaen"/>
              </a:rPr>
              <a:t>პირობებშია</a:t>
            </a:r>
            <a:r>
              <a:rPr lang="ka-GE" sz="2300" b="1" dirty="0" smtClean="0">
                <a:solidFill>
                  <a:srgbClr val="D60093"/>
                </a:solidFill>
                <a:latin typeface="KaiTi"/>
              </a:rPr>
              <a:t> </a:t>
            </a:r>
            <a:r>
              <a:rPr lang="ka-GE" sz="2300" b="1" dirty="0" smtClean="0">
                <a:solidFill>
                  <a:srgbClr val="D60093"/>
                </a:solidFill>
                <a:latin typeface="Sylfaen"/>
              </a:rPr>
              <a:t>შესაძლებელი</a:t>
            </a:r>
            <a:r>
              <a:rPr lang="ka-GE" sz="2300" b="1" dirty="0" smtClean="0">
                <a:solidFill>
                  <a:srgbClr val="D60093"/>
                </a:solidFill>
                <a:latin typeface="KaiTi"/>
              </a:rPr>
              <a:t> </a:t>
            </a:r>
            <a:r>
              <a:rPr lang="ka-GE" sz="2300" b="1" dirty="0" smtClean="0">
                <a:solidFill>
                  <a:srgbClr val="D60093"/>
                </a:solidFill>
                <a:latin typeface="Sylfaen"/>
              </a:rPr>
              <a:t>მაღალი</a:t>
            </a:r>
            <a:r>
              <a:rPr lang="ka-GE" sz="2300" b="1" dirty="0" smtClean="0">
                <a:solidFill>
                  <a:srgbClr val="D60093"/>
                </a:solidFill>
                <a:latin typeface="KaiTi"/>
              </a:rPr>
              <a:t> </a:t>
            </a:r>
            <a:r>
              <a:rPr lang="ka-GE" sz="2300" b="1" dirty="0" smtClean="0">
                <a:solidFill>
                  <a:srgbClr val="D60093"/>
                </a:solidFill>
                <a:latin typeface="Sylfaen"/>
              </a:rPr>
              <a:t>მოსავლის</a:t>
            </a:r>
            <a:r>
              <a:rPr lang="ka-GE" sz="2300" b="1" dirty="0" smtClean="0">
                <a:solidFill>
                  <a:srgbClr val="D60093"/>
                </a:solidFill>
                <a:latin typeface="KaiTi"/>
              </a:rPr>
              <a:t> </a:t>
            </a:r>
            <a:r>
              <a:rPr lang="ka-GE" sz="2300" b="1" dirty="0" smtClean="0">
                <a:solidFill>
                  <a:srgbClr val="D60093"/>
                </a:solidFill>
                <a:latin typeface="Sylfaen"/>
              </a:rPr>
              <a:t>მიღება</a:t>
            </a:r>
            <a:r>
              <a:rPr lang="ka-GE" sz="2300" b="1" dirty="0" smtClean="0">
                <a:solidFill>
                  <a:srgbClr val="D60093"/>
                </a:solidFill>
                <a:latin typeface="KaiTi"/>
              </a:rPr>
              <a:t>. </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განვითარების</a:t>
            </a:r>
            <a:r>
              <a:rPr lang="ka-GE" sz="2300" b="1" dirty="0" smtClean="0">
                <a:solidFill>
                  <a:srgbClr val="D60093"/>
                </a:solidFill>
                <a:latin typeface="KaiTi"/>
              </a:rPr>
              <a:t> </a:t>
            </a:r>
            <a:r>
              <a:rPr lang="ka-GE" sz="2300" b="1" dirty="0" smtClean="0">
                <a:solidFill>
                  <a:srgbClr val="D60093"/>
                </a:solidFill>
                <a:latin typeface="Sylfaen"/>
              </a:rPr>
              <a:t>სხვადასხვა</a:t>
            </a:r>
            <a:r>
              <a:rPr lang="ka-GE" sz="2300" b="1" dirty="0" smtClean="0">
                <a:solidFill>
                  <a:srgbClr val="D60093"/>
                </a:solidFill>
                <a:latin typeface="KaiTi"/>
              </a:rPr>
              <a:t> </a:t>
            </a:r>
            <a:r>
              <a:rPr lang="ka-GE" sz="2300" b="1" dirty="0" smtClean="0">
                <a:solidFill>
                  <a:srgbClr val="D60093"/>
                </a:solidFill>
                <a:latin typeface="Sylfaen"/>
              </a:rPr>
              <a:t>ეტაპზე</a:t>
            </a:r>
            <a:r>
              <a:rPr lang="ka-GE" sz="2300" b="1" dirty="0" smtClean="0">
                <a:solidFill>
                  <a:srgbClr val="D60093"/>
                </a:solidFill>
                <a:latin typeface="KaiTi"/>
              </a:rPr>
              <a:t> </a:t>
            </a:r>
            <a:r>
              <a:rPr lang="ka-GE" sz="2300" b="1" dirty="0" smtClean="0">
                <a:solidFill>
                  <a:srgbClr val="D60093"/>
                </a:solidFill>
                <a:latin typeface="Sylfaen"/>
              </a:rPr>
              <a:t>ამა</a:t>
            </a:r>
            <a:r>
              <a:rPr lang="ka-GE" sz="2300" b="1" dirty="0" smtClean="0">
                <a:solidFill>
                  <a:srgbClr val="D60093"/>
                </a:solidFill>
                <a:latin typeface="KaiTi"/>
              </a:rPr>
              <a:t> </a:t>
            </a:r>
            <a:r>
              <a:rPr lang="ka-GE" sz="2300" b="1" dirty="0" smtClean="0">
                <a:solidFill>
                  <a:srgbClr val="D60093"/>
                </a:solidFill>
                <a:latin typeface="Sylfaen"/>
              </a:rPr>
              <a:t>თუ</a:t>
            </a:r>
            <a:r>
              <a:rPr lang="ka-GE" sz="2300" b="1" dirty="0" smtClean="0">
                <a:solidFill>
                  <a:srgbClr val="D60093"/>
                </a:solidFill>
                <a:latin typeface="KaiTi"/>
              </a:rPr>
              <a:t> </a:t>
            </a:r>
            <a:r>
              <a:rPr lang="ka-GE" sz="2300" b="1" dirty="0" smtClean="0">
                <a:solidFill>
                  <a:srgbClr val="D60093"/>
                </a:solidFill>
                <a:latin typeface="Sylfaen"/>
              </a:rPr>
              <a:t>იმ</a:t>
            </a:r>
            <a:r>
              <a:rPr lang="ka-GE" sz="2300" b="1" dirty="0" smtClean="0">
                <a:solidFill>
                  <a:srgbClr val="D60093"/>
                </a:solidFill>
                <a:latin typeface="KaiTi"/>
              </a:rPr>
              <a:t> </a:t>
            </a:r>
            <a:r>
              <a:rPr lang="ka-GE" sz="2300" b="1" dirty="0" smtClean="0">
                <a:solidFill>
                  <a:srgbClr val="D60093"/>
                </a:solidFill>
                <a:latin typeface="Sylfaen"/>
              </a:rPr>
              <a:t>სასიცოცხლო</a:t>
            </a:r>
            <a:r>
              <a:rPr lang="ka-GE" sz="2300" b="1" dirty="0" smtClean="0">
                <a:solidFill>
                  <a:srgbClr val="D60093"/>
                </a:solidFill>
                <a:latin typeface="KaiTi"/>
              </a:rPr>
              <a:t> </a:t>
            </a:r>
            <a:r>
              <a:rPr lang="ka-GE" sz="2300" b="1" dirty="0" smtClean="0">
                <a:solidFill>
                  <a:srgbClr val="D60093"/>
                </a:solidFill>
                <a:latin typeface="Sylfaen"/>
              </a:rPr>
              <a:t>ფაქტორების</a:t>
            </a:r>
            <a:r>
              <a:rPr lang="ka-GE" sz="2300" b="1" dirty="0" smtClean="0">
                <a:solidFill>
                  <a:srgbClr val="D60093"/>
                </a:solidFill>
                <a:latin typeface="KaiTi"/>
              </a:rPr>
              <a:t> </a:t>
            </a:r>
            <a:r>
              <a:rPr lang="ka-GE" sz="2300" b="1" dirty="0" smtClean="0">
                <a:solidFill>
                  <a:srgbClr val="D60093"/>
                </a:solidFill>
                <a:latin typeface="Sylfaen"/>
              </a:rPr>
              <a:t>ოპტიმუმები</a:t>
            </a:r>
            <a:r>
              <a:rPr lang="ka-GE" sz="2300" b="1" dirty="0" smtClean="0">
                <a:solidFill>
                  <a:srgbClr val="D60093"/>
                </a:solidFill>
                <a:latin typeface="KaiTi"/>
              </a:rPr>
              <a:t> </a:t>
            </a:r>
            <a:r>
              <a:rPr lang="ka-GE" sz="2300" b="1" dirty="0" smtClean="0">
                <a:solidFill>
                  <a:srgbClr val="D60093"/>
                </a:solidFill>
                <a:latin typeface="Sylfaen"/>
              </a:rPr>
              <a:t>სხვადასხვაა</a:t>
            </a:r>
            <a:r>
              <a:rPr lang="ka-GE" sz="2300" b="1" dirty="0" smtClean="0">
                <a:solidFill>
                  <a:srgbClr val="D60093"/>
                </a:solidFill>
                <a:latin typeface="KaiTi"/>
              </a:rPr>
              <a:t>.</a:t>
            </a:r>
          </a:p>
          <a:p>
            <a:pPr marR="1130"/>
            <a:r>
              <a:rPr lang="ka-GE" sz="2300" b="1" dirty="0" smtClean="0">
                <a:solidFill>
                  <a:srgbClr val="D60093"/>
                </a:solidFill>
                <a:latin typeface="Sylfaen"/>
              </a:rPr>
              <a:t>ნიადაგის</a:t>
            </a:r>
            <a:r>
              <a:rPr lang="ka-GE" sz="2300" b="1" dirty="0" smtClean="0">
                <a:solidFill>
                  <a:srgbClr val="D60093"/>
                </a:solidFill>
                <a:latin typeface="KaiTi"/>
              </a:rPr>
              <a:t> </a:t>
            </a:r>
            <a:r>
              <a:rPr lang="ka-GE" sz="2300" b="1" dirty="0" smtClean="0">
                <a:solidFill>
                  <a:srgbClr val="D60093"/>
                </a:solidFill>
                <a:latin typeface="Sylfaen"/>
              </a:rPr>
              <a:t>გაფხვიერება</a:t>
            </a:r>
            <a:r>
              <a:rPr lang="ka-GE" sz="2300" b="1" dirty="0" smtClean="0">
                <a:solidFill>
                  <a:srgbClr val="D60093"/>
                </a:solidFill>
                <a:latin typeface="KaiTi"/>
              </a:rPr>
              <a:t>, </a:t>
            </a:r>
            <a:r>
              <a:rPr lang="ka-GE" sz="2300" b="1" dirty="0" smtClean="0">
                <a:solidFill>
                  <a:srgbClr val="D60093"/>
                </a:solidFill>
                <a:latin typeface="Sylfaen"/>
              </a:rPr>
              <a:t>სასუქებით</a:t>
            </a:r>
            <a:r>
              <a:rPr lang="ka-GE" sz="2300" b="1" dirty="0" smtClean="0">
                <a:solidFill>
                  <a:srgbClr val="D60093"/>
                </a:solidFill>
                <a:latin typeface="KaiTi"/>
              </a:rPr>
              <a:t> </a:t>
            </a:r>
            <a:r>
              <a:rPr lang="ka-GE" sz="2300" b="1" dirty="0" smtClean="0">
                <a:solidFill>
                  <a:srgbClr val="D60093"/>
                </a:solidFill>
                <a:latin typeface="Sylfaen"/>
              </a:rPr>
              <a:t>განოყიერება</a:t>
            </a:r>
            <a:r>
              <a:rPr lang="ka-GE" sz="2300" b="1" dirty="0" smtClean="0">
                <a:solidFill>
                  <a:srgbClr val="D60093"/>
                </a:solidFill>
                <a:latin typeface="KaiTi"/>
              </a:rPr>
              <a:t>, </a:t>
            </a:r>
            <a:r>
              <a:rPr lang="ka-GE" sz="2300" b="1" dirty="0" smtClean="0">
                <a:solidFill>
                  <a:srgbClr val="D60093"/>
                </a:solidFill>
                <a:latin typeface="Sylfaen"/>
              </a:rPr>
              <a:t>სარეველა</a:t>
            </a:r>
            <a:r>
              <a:rPr lang="ka-GE" sz="2300" b="1" dirty="0" smtClean="0">
                <a:solidFill>
                  <a:srgbClr val="D60093"/>
                </a:solidFill>
                <a:latin typeface="KaiTi"/>
              </a:rPr>
              <a:t> </a:t>
            </a:r>
            <a:r>
              <a:rPr lang="ka-GE" sz="2300" b="1" dirty="0" smtClean="0">
                <a:solidFill>
                  <a:srgbClr val="D60093"/>
                </a:solidFill>
                <a:latin typeface="Sylfaen"/>
              </a:rPr>
              <a:t>მცენარეების</a:t>
            </a:r>
            <a:r>
              <a:rPr lang="ka-GE" sz="2300" b="1" dirty="0" smtClean="0">
                <a:solidFill>
                  <a:srgbClr val="D60093"/>
                </a:solidFill>
                <a:latin typeface="KaiTi"/>
              </a:rPr>
              <a:t> </a:t>
            </a:r>
            <a:r>
              <a:rPr lang="ka-GE" sz="2300" b="1" dirty="0" smtClean="0">
                <a:solidFill>
                  <a:srgbClr val="D60093"/>
                </a:solidFill>
                <a:latin typeface="Sylfaen"/>
              </a:rPr>
              <a:t>კონტროლი</a:t>
            </a:r>
            <a:r>
              <a:rPr lang="ka-GE" sz="2300" b="1" dirty="0" smtClean="0">
                <a:solidFill>
                  <a:srgbClr val="D60093"/>
                </a:solidFill>
                <a:latin typeface="KaiTi"/>
              </a:rPr>
              <a:t>, </a:t>
            </a:r>
            <a:r>
              <a:rPr lang="ka-GE" sz="2300" b="1" dirty="0" smtClean="0">
                <a:solidFill>
                  <a:srgbClr val="D60093"/>
                </a:solidFill>
                <a:latin typeface="Sylfaen"/>
              </a:rPr>
              <a:t>სწორი</a:t>
            </a:r>
            <a:r>
              <a:rPr lang="ka-GE" sz="2300" b="1" dirty="0" smtClean="0">
                <a:solidFill>
                  <a:srgbClr val="D60093"/>
                </a:solidFill>
                <a:latin typeface="KaiTi"/>
              </a:rPr>
              <a:t> </a:t>
            </a:r>
            <a:r>
              <a:rPr lang="ka-GE" sz="2300" b="1" dirty="0" smtClean="0">
                <a:solidFill>
                  <a:srgbClr val="D60093"/>
                </a:solidFill>
                <a:latin typeface="Sylfaen"/>
              </a:rPr>
              <a:t>რწყვა</a:t>
            </a:r>
            <a:r>
              <a:rPr lang="ka-GE" sz="2300" b="1" dirty="0" smtClean="0">
                <a:solidFill>
                  <a:srgbClr val="D60093"/>
                </a:solidFill>
                <a:latin typeface="KaiTi"/>
              </a:rPr>
              <a:t>, </a:t>
            </a:r>
            <a:r>
              <a:rPr lang="ka-GE" sz="2300" b="1" dirty="0" smtClean="0">
                <a:solidFill>
                  <a:srgbClr val="D60093"/>
                </a:solidFill>
                <a:latin typeface="Sylfaen"/>
              </a:rPr>
              <a:t>მულჩირება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მოვლის</a:t>
            </a:r>
            <a:r>
              <a:rPr lang="ka-GE" sz="2300" b="1" dirty="0" smtClean="0">
                <a:solidFill>
                  <a:srgbClr val="D60093"/>
                </a:solidFill>
                <a:latin typeface="KaiTi"/>
              </a:rPr>
              <a:t> </a:t>
            </a:r>
            <a:r>
              <a:rPr lang="ka-GE" sz="2300" b="1" dirty="0" smtClean="0">
                <a:solidFill>
                  <a:srgbClr val="D60093"/>
                </a:solidFill>
                <a:latin typeface="Sylfaen"/>
              </a:rPr>
              <a:t>სხვა</a:t>
            </a:r>
            <a:r>
              <a:rPr lang="ka-GE" sz="2300" b="1" dirty="0" smtClean="0">
                <a:solidFill>
                  <a:srgbClr val="D60093"/>
                </a:solidFill>
                <a:latin typeface="KaiTi"/>
              </a:rPr>
              <a:t> </a:t>
            </a:r>
            <a:r>
              <a:rPr lang="ka-GE" sz="2300" b="1" dirty="0" smtClean="0">
                <a:solidFill>
                  <a:srgbClr val="D60093"/>
                </a:solidFill>
                <a:latin typeface="Sylfaen"/>
              </a:rPr>
              <a:t>მეთოდების</a:t>
            </a:r>
            <a:r>
              <a:rPr lang="ka-GE" sz="2300" b="1" dirty="0" smtClean="0">
                <a:solidFill>
                  <a:srgbClr val="D60093"/>
                </a:solidFill>
                <a:latin typeface="KaiTi"/>
              </a:rPr>
              <a:t> </a:t>
            </a:r>
            <a:r>
              <a:rPr lang="ka-GE" sz="2300" b="1" dirty="0" smtClean="0">
                <a:solidFill>
                  <a:srgbClr val="D60093"/>
                </a:solidFill>
                <a:latin typeface="Sylfaen"/>
              </a:rPr>
              <a:t>გამოყენება</a:t>
            </a:r>
            <a:r>
              <a:rPr lang="ka-GE" sz="2300" b="1" dirty="0" smtClean="0">
                <a:solidFill>
                  <a:srgbClr val="D60093"/>
                </a:solidFill>
                <a:latin typeface="KaiTi"/>
              </a:rPr>
              <a:t> </a:t>
            </a:r>
            <a:r>
              <a:rPr lang="ka-GE" sz="2300" b="1" dirty="0" smtClean="0">
                <a:solidFill>
                  <a:srgbClr val="D60093"/>
                </a:solidFill>
                <a:latin typeface="Sylfaen"/>
              </a:rPr>
              <a:t>ქმნიან</a:t>
            </a:r>
            <a:r>
              <a:rPr lang="ka-GE" sz="2300" b="1" dirty="0" smtClean="0">
                <a:solidFill>
                  <a:srgbClr val="D60093"/>
                </a:solidFill>
                <a:latin typeface="KaiTi"/>
              </a:rPr>
              <a:t> </a:t>
            </a:r>
            <a:r>
              <a:rPr lang="ka-GE" sz="2300" b="1" dirty="0" smtClean="0">
                <a:solidFill>
                  <a:srgbClr val="D60093"/>
                </a:solidFill>
                <a:latin typeface="Sylfaen"/>
              </a:rPr>
              <a:t>კარგ</a:t>
            </a:r>
            <a:r>
              <a:rPr lang="ka-GE" sz="2300" b="1" dirty="0" smtClean="0">
                <a:solidFill>
                  <a:srgbClr val="D60093"/>
                </a:solidFill>
                <a:latin typeface="KaiTi"/>
              </a:rPr>
              <a:t> </a:t>
            </a:r>
            <a:r>
              <a:rPr lang="ka-GE" sz="2300" b="1" dirty="0" smtClean="0">
                <a:solidFill>
                  <a:srgbClr val="D60093"/>
                </a:solidFill>
                <a:latin typeface="Sylfaen"/>
              </a:rPr>
              <a:t>პირობებს</a:t>
            </a:r>
            <a:r>
              <a:rPr lang="ka-GE" sz="2300" b="1" dirty="0" smtClean="0">
                <a:solidFill>
                  <a:srgbClr val="D60093"/>
                </a:solidFill>
                <a:latin typeface="KaiTi"/>
              </a:rPr>
              <a:t> </a:t>
            </a:r>
            <a:r>
              <a:rPr lang="ka-GE" sz="2300" b="1" dirty="0" smtClean="0">
                <a:solidFill>
                  <a:srgbClr val="D60093"/>
                </a:solidFill>
                <a:latin typeface="Sylfaen"/>
              </a:rPr>
              <a:t>მცენარეების</a:t>
            </a:r>
            <a:r>
              <a:rPr lang="ka-GE" sz="2300" b="1" dirty="0" smtClean="0">
                <a:solidFill>
                  <a:srgbClr val="D60093"/>
                </a:solidFill>
                <a:latin typeface="KaiTi"/>
              </a:rPr>
              <a:t> </a:t>
            </a:r>
            <a:r>
              <a:rPr lang="ka-GE" sz="2300" b="1" dirty="0" smtClean="0">
                <a:solidFill>
                  <a:srgbClr val="D60093"/>
                </a:solidFill>
                <a:latin typeface="Sylfaen"/>
              </a:rPr>
              <a:t>მიერ</a:t>
            </a:r>
            <a:r>
              <a:rPr lang="ka-GE" sz="2300" b="1" dirty="0" smtClean="0">
                <a:solidFill>
                  <a:srgbClr val="D60093"/>
                </a:solidFill>
                <a:latin typeface="KaiTi"/>
              </a:rPr>
              <a:t> </a:t>
            </a:r>
            <a:r>
              <a:rPr lang="ka-GE" sz="2300" b="1" dirty="0" smtClean="0">
                <a:solidFill>
                  <a:srgbClr val="D60093"/>
                </a:solidFill>
                <a:latin typeface="Sylfaen"/>
              </a:rPr>
              <a:t>სინათლის</a:t>
            </a:r>
            <a:r>
              <a:rPr lang="ka-GE" sz="2300" b="1" dirty="0" smtClean="0">
                <a:solidFill>
                  <a:srgbClr val="D60093"/>
                </a:solidFill>
                <a:latin typeface="KaiTi"/>
              </a:rPr>
              <a:t>, </a:t>
            </a:r>
            <a:r>
              <a:rPr lang="ka-GE" sz="2300" b="1" dirty="0" smtClean="0">
                <a:solidFill>
                  <a:srgbClr val="D60093"/>
                </a:solidFill>
                <a:latin typeface="Sylfaen"/>
              </a:rPr>
              <a:t>სითბოს</a:t>
            </a:r>
            <a:r>
              <a:rPr lang="ka-GE" sz="2300" b="1" dirty="0" smtClean="0">
                <a:solidFill>
                  <a:srgbClr val="D60093"/>
                </a:solidFill>
                <a:latin typeface="KaiTi"/>
              </a:rPr>
              <a:t>, </a:t>
            </a:r>
            <a:r>
              <a:rPr lang="ka-GE" sz="2300" b="1" dirty="0" smtClean="0">
                <a:solidFill>
                  <a:srgbClr val="D60093"/>
                </a:solidFill>
                <a:latin typeface="Sylfaen"/>
              </a:rPr>
              <a:t>ტენის</a:t>
            </a:r>
            <a:r>
              <a:rPr lang="ka-GE" sz="2300" b="1" dirty="0" smtClean="0">
                <a:solidFill>
                  <a:srgbClr val="D60093"/>
                </a:solidFill>
                <a:latin typeface="KaiTi"/>
              </a:rPr>
              <a:t>, </a:t>
            </a:r>
            <a:r>
              <a:rPr lang="ka-GE" sz="2300" b="1" dirty="0" smtClean="0">
                <a:solidFill>
                  <a:srgbClr val="D60093"/>
                </a:solidFill>
                <a:latin typeface="Sylfaen"/>
              </a:rPr>
              <a:t>ჟანგბადის</a:t>
            </a:r>
            <a:r>
              <a:rPr lang="ka-GE" sz="2300" b="1" dirty="0" smtClean="0">
                <a:solidFill>
                  <a:srgbClr val="D60093"/>
                </a:solidFill>
                <a:latin typeface="KaiTi"/>
              </a:rPr>
              <a:t>, </a:t>
            </a:r>
            <a:r>
              <a:rPr lang="ka-GE" sz="2300" b="1" dirty="0" smtClean="0">
                <a:solidFill>
                  <a:srgbClr val="D60093"/>
                </a:solidFill>
                <a:latin typeface="Sylfaen"/>
              </a:rPr>
              <a:t>ნახშირორჟანგის</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საკვები</a:t>
            </a:r>
            <a:r>
              <a:rPr lang="ka-GE" sz="2300" b="1" dirty="0" smtClean="0">
                <a:solidFill>
                  <a:srgbClr val="D60093"/>
                </a:solidFill>
                <a:latin typeface="KaiTi"/>
              </a:rPr>
              <a:t> </a:t>
            </a:r>
            <a:r>
              <a:rPr lang="ka-GE" sz="2300" b="1" dirty="0" smtClean="0">
                <a:solidFill>
                  <a:srgbClr val="D60093"/>
                </a:solidFill>
                <a:latin typeface="Sylfaen"/>
              </a:rPr>
              <a:t>ნივთიერებების</a:t>
            </a:r>
            <a:r>
              <a:rPr lang="ka-GE" sz="2300" b="1" dirty="0" smtClean="0">
                <a:solidFill>
                  <a:srgbClr val="D60093"/>
                </a:solidFill>
                <a:latin typeface="KaiTi"/>
              </a:rPr>
              <a:t> </a:t>
            </a:r>
            <a:r>
              <a:rPr lang="ka-GE" sz="2300" b="1" dirty="0" smtClean="0">
                <a:solidFill>
                  <a:srgbClr val="D60093"/>
                </a:solidFill>
                <a:latin typeface="Sylfaen"/>
              </a:rPr>
              <a:t>ოპტიმალურად</a:t>
            </a:r>
            <a:r>
              <a:rPr lang="ka-GE" sz="2300" b="1" dirty="0" smtClean="0">
                <a:solidFill>
                  <a:srgbClr val="D60093"/>
                </a:solidFill>
                <a:latin typeface="KaiTi"/>
              </a:rPr>
              <a:t> </a:t>
            </a:r>
            <a:r>
              <a:rPr lang="ka-GE" sz="2300" b="1" dirty="0" smtClean="0">
                <a:solidFill>
                  <a:srgbClr val="D60093"/>
                </a:solidFill>
                <a:latin typeface="Sylfaen"/>
              </a:rPr>
              <a:t>გამოყენებისა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მაღალი</a:t>
            </a:r>
            <a:r>
              <a:rPr lang="ka-GE" sz="2300" b="1" dirty="0" smtClean="0">
                <a:solidFill>
                  <a:srgbClr val="D60093"/>
                </a:solidFill>
                <a:latin typeface="KaiTi"/>
              </a:rPr>
              <a:t> </a:t>
            </a:r>
            <a:r>
              <a:rPr lang="ka-GE" sz="2300" b="1" dirty="0" smtClean="0">
                <a:solidFill>
                  <a:srgbClr val="D60093"/>
                </a:solidFill>
                <a:latin typeface="Sylfaen"/>
              </a:rPr>
              <a:t>მოსავლის</a:t>
            </a:r>
            <a:r>
              <a:rPr lang="ka-GE" sz="2300" b="1" dirty="0" smtClean="0">
                <a:solidFill>
                  <a:srgbClr val="D60093"/>
                </a:solidFill>
                <a:latin typeface="KaiTi"/>
              </a:rPr>
              <a:t> </a:t>
            </a:r>
            <a:r>
              <a:rPr lang="ka-GE" sz="2300" b="1" dirty="0" smtClean="0">
                <a:solidFill>
                  <a:srgbClr val="D60093"/>
                </a:solidFill>
                <a:latin typeface="Sylfaen"/>
              </a:rPr>
              <a:t>მიღებისათვის</a:t>
            </a:r>
            <a:r>
              <a:rPr lang="ka-GE" sz="2300" b="1" dirty="0" smtClean="0">
                <a:solidFill>
                  <a:srgbClr val="D60093"/>
                </a:solidFill>
                <a:latin typeface="KaiTi"/>
              </a:rPr>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642918"/>
            <a:ext cx="8215370" cy="5755422"/>
          </a:xfrm>
          <a:prstGeom prst="rect">
            <a:avLst/>
          </a:prstGeom>
        </p:spPr>
        <p:txBody>
          <a:bodyPr wrap="square">
            <a:spAutoFit/>
          </a:bodyPr>
          <a:lstStyle/>
          <a:p>
            <a:pPr marR="1130"/>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კვება</a:t>
            </a:r>
            <a:r>
              <a:rPr lang="ka-GE" sz="2300" b="1" dirty="0" smtClean="0">
                <a:solidFill>
                  <a:srgbClr val="D60093"/>
                </a:solidFill>
                <a:latin typeface="MS Mincho"/>
              </a:rPr>
              <a:t> </a:t>
            </a:r>
            <a:r>
              <a:rPr lang="ka-GE" sz="2300" b="1" dirty="0" smtClean="0">
                <a:solidFill>
                  <a:srgbClr val="D60093"/>
                </a:solidFill>
                <a:latin typeface="KaiTi"/>
              </a:rPr>
              <a:t>(</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მიერ</a:t>
            </a:r>
            <a:r>
              <a:rPr lang="ka-GE" sz="2300" b="1" dirty="0" smtClean="0">
                <a:solidFill>
                  <a:srgbClr val="D60093"/>
                </a:solidFill>
                <a:latin typeface="KaiTi"/>
              </a:rPr>
              <a:t> </a:t>
            </a:r>
            <a:r>
              <a:rPr lang="ka-GE" sz="2300" b="1" dirty="0" smtClean="0">
                <a:solidFill>
                  <a:srgbClr val="D60093"/>
                </a:solidFill>
                <a:latin typeface="Sylfaen"/>
              </a:rPr>
              <a:t>საკვებ</a:t>
            </a:r>
            <a:r>
              <a:rPr lang="ka-GE" sz="2300" b="1" dirty="0" smtClean="0">
                <a:solidFill>
                  <a:srgbClr val="D60093"/>
                </a:solidFill>
                <a:latin typeface="KaiTi"/>
              </a:rPr>
              <a:t> </a:t>
            </a:r>
            <a:r>
              <a:rPr lang="ka-GE" sz="2300" b="1" dirty="0" smtClean="0">
                <a:solidFill>
                  <a:srgbClr val="D60093"/>
                </a:solidFill>
                <a:latin typeface="Sylfaen"/>
              </a:rPr>
              <a:t>ნივთიერებათა</a:t>
            </a:r>
            <a:r>
              <a:rPr lang="ka-GE" sz="2300" b="1" dirty="0" smtClean="0">
                <a:solidFill>
                  <a:srgbClr val="D60093"/>
                </a:solidFill>
                <a:latin typeface="KaiTi"/>
              </a:rPr>
              <a:t> </a:t>
            </a:r>
            <a:r>
              <a:rPr lang="ka-GE" sz="2300" b="1" dirty="0" smtClean="0">
                <a:solidFill>
                  <a:srgbClr val="D60093"/>
                </a:solidFill>
                <a:latin typeface="Sylfaen"/>
              </a:rPr>
              <a:t>შთანთქმისა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ათვისების</a:t>
            </a:r>
            <a:r>
              <a:rPr lang="ka-GE" sz="2300" b="1" dirty="0" smtClean="0">
                <a:solidFill>
                  <a:srgbClr val="D60093"/>
                </a:solidFill>
                <a:latin typeface="KaiTi"/>
              </a:rPr>
              <a:t> </a:t>
            </a:r>
            <a:r>
              <a:rPr lang="ka-GE" sz="2300" b="1" dirty="0" smtClean="0">
                <a:solidFill>
                  <a:srgbClr val="D60093"/>
                </a:solidFill>
                <a:latin typeface="Sylfaen"/>
              </a:rPr>
              <a:t>პროცესი</a:t>
            </a:r>
            <a:r>
              <a:rPr lang="ka-GE" sz="2300" b="1" dirty="0" smtClean="0">
                <a:solidFill>
                  <a:srgbClr val="D60093"/>
                </a:solidFill>
                <a:latin typeface="KaiTi"/>
              </a:rPr>
              <a:t>). </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სიცოცხლესა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განვითარებაში</a:t>
            </a:r>
            <a:r>
              <a:rPr lang="ka-GE" sz="2300" b="1" dirty="0" smtClean="0">
                <a:solidFill>
                  <a:srgbClr val="D60093"/>
                </a:solidFill>
                <a:latin typeface="KaiTi"/>
              </a:rPr>
              <a:t> </a:t>
            </a:r>
            <a:r>
              <a:rPr lang="ka-GE" sz="2300" b="1" dirty="0" smtClean="0">
                <a:solidFill>
                  <a:srgbClr val="D60093"/>
                </a:solidFill>
                <a:latin typeface="Sylfaen"/>
              </a:rPr>
              <a:t>უმნიშვნელოვანეს</a:t>
            </a:r>
            <a:r>
              <a:rPr lang="ka-GE" sz="2300" b="1" dirty="0" smtClean="0">
                <a:solidFill>
                  <a:srgbClr val="D60093"/>
                </a:solidFill>
                <a:latin typeface="KaiTi"/>
              </a:rPr>
              <a:t> </a:t>
            </a:r>
            <a:r>
              <a:rPr lang="ka-GE" sz="2300" b="1" dirty="0" smtClean="0">
                <a:solidFill>
                  <a:srgbClr val="D60093"/>
                </a:solidFill>
                <a:latin typeface="Sylfaen"/>
              </a:rPr>
              <a:t>როლს</a:t>
            </a:r>
            <a:r>
              <a:rPr lang="ka-GE" sz="2300" b="1" dirty="0" smtClean="0">
                <a:solidFill>
                  <a:srgbClr val="D60093"/>
                </a:solidFill>
                <a:latin typeface="KaiTi"/>
              </a:rPr>
              <a:t> </a:t>
            </a:r>
            <a:r>
              <a:rPr lang="ka-GE" sz="2300" b="1" dirty="0" smtClean="0">
                <a:solidFill>
                  <a:srgbClr val="D60093"/>
                </a:solidFill>
                <a:latin typeface="Sylfaen"/>
              </a:rPr>
              <a:t>ასრულებს</a:t>
            </a:r>
            <a:r>
              <a:rPr lang="ka-GE" sz="2300" b="1" dirty="0" smtClean="0">
                <a:solidFill>
                  <a:srgbClr val="D60093"/>
                </a:solidFill>
                <a:latin typeface="KaiTi"/>
              </a:rPr>
              <a:t>: </a:t>
            </a:r>
            <a:r>
              <a:rPr lang="ka-GE" sz="2300" b="1" dirty="0" smtClean="0">
                <a:solidFill>
                  <a:srgbClr val="D60093"/>
                </a:solidFill>
                <a:latin typeface="Sylfaen"/>
              </a:rPr>
              <a:t>ნახშირბადი</a:t>
            </a:r>
            <a:r>
              <a:rPr lang="ka-GE" sz="2300" b="1" dirty="0" smtClean="0">
                <a:solidFill>
                  <a:srgbClr val="D60093"/>
                </a:solidFill>
                <a:latin typeface="KaiTi"/>
              </a:rPr>
              <a:t>, </a:t>
            </a:r>
            <a:r>
              <a:rPr lang="ka-GE" sz="2300" b="1" dirty="0" smtClean="0">
                <a:solidFill>
                  <a:srgbClr val="D60093"/>
                </a:solidFill>
                <a:latin typeface="Sylfaen"/>
              </a:rPr>
              <a:t>წყალბადი</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ჟანგბადი</a:t>
            </a:r>
            <a:r>
              <a:rPr lang="ka-GE" sz="2300" b="1" dirty="0" smtClean="0">
                <a:solidFill>
                  <a:srgbClr val="D60093"/>
                </a:solidFill>
                <a:latin typeface="KaiTi"/>
              </a:rPr>
              <a:t>. </a:t>
            </a:r>
            <a:r>
              <a:rPr lang="ka-GE" sz="2300" b="1" dirty="0" smtClean="0">
                <a:solidFill>
                  <a:srgbClr val="D60093"/>
                </a:solidFill>
                <a:latin typeface="Sylfaen"/>
              </a:rPr>
              <a:t>ნახშირბადს</a:t>
            </a:r>
            <a:r>
              <a:rPr lang="ka-GE" sz="2300" b="1" dirty="0" smtClean="0">
                <a:solidFill>
                  <a:srgbClr val="D60093"/>
                </a:solidFill>
                <a:latin typeface="KaiTi"/>
              </a:rPr>
              <a:t> </a:t>
            </a:r>
            <a:r>
              <a:rPr lang="ka-GE" sz="2300" b="1" dirty="0" smtClean="0">
                <a:solidFill>
                  <a:srgbClr val="D60093"/>
                </a:solidFill>
                <a:latin typeface="Sylfaen"/>
              </a:rPr>
              <a:t>მცენარეთა</a:t>
            </a:r>
            <a:r>
              <a:rPr lang="ka-GE" sz="2300" b="1" dirty="0" smtClean="0">
                <a:solidFill>
                  <a:srgbClr val="D60093"/>
                </a:solidFill>
                <a:latin typeface="KaiTi"/>
              </a:rPr>
              <a:t> </a:t>
            </a:r>
            <a:r>
              <a:rPr lang="ka-GE" sz="2300" b="1" dirty="0" smtClean="0">
                <a:solidFill>
                  <a:srgbClr val="D60093"/>
                </a:solidFill>
                <a:latin typeface="Sylfaen"/>
              </a:rPr>
              <a:t>ფოთლები</a:t>
            </a:r>
            <a:r>
              <a:rPr lang="ka-GE" sz="2300" b="1" dirty="0" smtClean="0">
                <a:solidFill>
                  <a:srgbClr val="D60093"/>
                </a:solidFill>
                <a:latin typeface="KaiTi"/>
              </a:rPr>
              <a:t> </a:t>
            </a:r>
            <a:r>
              <a:rPr lang="ka-GE" sz="2300" b="1" dirty="0" smtClean="0">
                <a:solidFill>
                  <a:srgbClr val="D60093"/>
                </a:solidFill>
                <a:latin typeface="Sylfaen"/>
              </a:rPr>
              <a:t>ითვისებენ</a:t>
            </a:r>
            <a:r>
              <a:rPr lang="ka-GE" sz="2300" b="1" dirty="0" smtClean="0">
                <a:solidFill>
                  <a:srgbClr val="D60093"/>
                </a:solidFill>
                <a:latin typeface="KaiTi"/>
              </a:rPr>
              <a:t> </a:t>
            </a:r>
            <a:r>
              <a:rPr lang="ka-GE" sz="2300" b="1" dirty="0" smtClean="0">
                <a:solidFill>
                  <a:srgbClr val="D60093"/>
                </a:solidFill>
                <a:latin typeface="Sylfaen"/>
              </a:rPr>
              <a:t>ატმოსფეროს</a:t>
            </a:r>
            <a:r>
              <a:rPr lang="ka-GE" sz="2300" b="1" dirty="0" smtClean="0">
                <a:solidFill>
                  <a:srgbClr val="D60093"/>
                </a:solidFill>
                <a:latin typeface="KaiTi"/>
              </a:rPr>
              <a:t> </a:t>
            </a:r>
            <a:r>
              <a:rPr lang="ka-GE" sz="2300" b="1" dirty="0" smtClean="0">
                <a:solidFill>
                  <a:srgbClr val="D60093"/>
                </a:solidFill>
                <a:latin typeface="Sylfaen"/>
              </a:rPr>
              <a:t>ნახშირჟანგის</a:t>
            </a:r>
            <a:r>
              <a:rPr lang="ka-GE" sz="2300" b="1" dirty="0" smtClean="0">
                <a:solidFill>
                  <a:srgbClr val="D60093"/>
                </a:solidFill>
                <a:latin typeface="KaiTi"/>
              </a:rPr>
              <a:t> </a:t>
            </a:r>
            <a:r>
              <a:rPr lang="ka-GE" sz="2300" b="1" dirty="0" smtClean="0">
                <a:solidFill>
                  <a:srgbClr val="D60093"/>
                </a:solidFill>
                <a:latin typeface="Sylfaen"/>
              </a:rPr>
              <a:t>აირიდან</a:t>
            </a:r>
            <a:r>
              <a:rPr lang="ka-GE" sz="2300" b="1" dirty="0" smtClean="0">
                <a:solidFill>
                  <a:srgbClr val="D60093"/>
                </a:solidFill>
                <a:latin typeface="KaiTi"/>
              </a:rPr>
              <a:t>, </a:t>
            </a:r>
            <a:r>
              <a:rPr lang="ka-GE" sz="2300" b="1" dirty="0" smtClean="0">
                <a:solidFill>
                  <a:srgbClr val="D60093"/>
                </a:solidFill>
                <a:latin typeface="Sylfaen"/>
              </a:rPr>
              <a:t>ხოლო</a:t>
            </a:r>
            <a:r>
              <a:rPr lang="ka-GE" sz="2300" b="1" dirty="0" smtClean="0">
                <a:solidFill>
                  <a:srgbClr val="D60093"/>
                </a:solidFill>
                <a:latin typeface="KaiTi"/>
              </a:rPr>
              <a:t> </a:t>
            </a:r>
            <a:r>
              <a:rPr lang="ka-GE" sz="2300" b="1" dirty="0" smtClean="0">
                <a:solidFill>
                  <a:srgbClr val="D60093"/>
                </a:solidFill>
                <a:latin typeface="Sylfaen"/>
              </a:rPr>
              <a:t>წყალბადის</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ჟანგბადის</a:t>
            </a:r>
            <a:r>
              <a:rPr lang="ka-GE" sz="2300" b="1" dirty="0" smtClean="0">
                <a:solidFill>
                  <a:srgbClr val="D60093"/>
                </a:solidFill>
                <a:latin typeface="KaiTi"/>
              </a:rPr>
              <a:t> (</a:t>
            </a:r>
            <a:r>
              <a:rPr lang="ka-GE" sz="2300" b="1" dirty="0" smtClean="0">
                <a:solidFill>
                  <a:srgbClr val="D60093"/>
                </a:solidFill>
                <a:latin typeface="Sylfaen"/>
              </a:rPr>
              <a:t>შედის</a:t>
            </a:r>
            <a:r>
              <a:rPr lang="ka-GE" sz="2300" b="1" dirty="0" smtClean="0">
                <a:solidFill>
                  <a:srgbClr val="D60093"/>
                </a:solidFill>
                <a:latin typeface="KaiTi"/>
              </a:rPr>
              <a:t> </a:t>
            </a:r>
            <a:r>
              <a:rPr lang="ka-GE" sz="2300" b="1" dirty="0" smtClean="0">
                <a:solidFill>
                  <a:srgbClr val="D60093"/>
                </a:solidFill>
                <a:latin typeface="Sylfaen"/>
              </a:rPr>
              <a:t>წყლის</a:t>
            </a:r>
            <a:r>
              <a:rPr lang="ka-GE" sz="2300" b="1" dirty="0" smtClean="0">
                <a:solidFill>
                  <a:srgbClr val="D60093"/>
                </a:solidFill>
                <a:latin typeface="KaiTi"/>
              </a:rPr>
              <a:t> </a:t>
            </a:r>
            <a:r>
              <a:rPr lang="ka-GE" sz="2300" b="1" dirty="0" smtClean="0">
                <a:solidFill>
                  <a:srgbClr val="D60093"/>
                </a:solidFill>
                <a:latin typeface="Sylfaen"/>
              </a:rPr>
              <a:t>შედგენილობაში</a:t>
            </a:r>
            <a:r>
              <a:rPr lang="ka-GE" sz="2300" b="1" dirty="0" smtClean="0">
                <a:solidFill>
                  <a:srgbClr val="D60093"/>
                </a:solidFill>
                <a:latin typeface="KaiTi"/>
              </a:rPr>
              <a:t>) </a:t>
            </a:r>
            <a:r>
              <a:rPr lang="ka-GE" sz="2300" b="1" dirty="0" smtClean="0">
                <a:solidFill>
                  <a:srgbClr val="D60093"/>
                </a:solidFill>
                <a:latin typeface="Sylfaen"/>
              </a:rPr>
              <a:t>შთანთქმა</a:t>
            </a:r>
            <a:r>
              <a:rPr lang="ka-GE" sz="2300" b="1" dirty="0" smtClean="0">
                <a:solidFill>
                  <a:srgbClr val="D60093"/>
                </a:solidFill>
                <a:latin typeface="KaiTi"/>
              </a:rPr>
              <a:t> </a:t>
            </a:r>
            <a:r>
              <a:rPr lang="ka-GE" sz="2300" b="1" dirty="0" smtClean="0">
                <a:solidFill>
                  <a:srgbClr val="D60093"/>
                </a:solidFill>
                <a:latin typeface="Sylfaen"/>
              </a:rPr>
              <a:t>ნიადაგიდან</a:t>
            </a:r>
            <a:r>
              <a:rPr lang="ka-GE" sz="2300" b="1" dirty="0" smtClean="0">
                <a:solidFill>
                  <a:srgbClr val="D60093"/>
                </a:solidFill>
                <a:latin typeface="KaiTi"/>
              </a:rPr>
              <a:t> </a:t>
            </a:r>
            <a:r>
              <a:rPr lang="ka-GE" sz="2300" b="1" dirty="0" smtClean="0">
                <a:solidFill>
                  <a:srgbClr val="D60093"/>
                </a:solidFill>
                <a:latin typeface="Sylfaen"/>
              </a:rPr>
              <a:t>ხდება</a:t>
            </a:r>
            <a:r>
              <a:rPr lang="ka-GE" sz="2300" b="1" dirty="0" smtClean="0">
                <a:solidFill>
                  <a:srgbClr val="D60093"/>
                </a:solidFill>
                <a:latin typeface="KaiTi"/>
              </a:rPr>
              <a:t> </a:t>
            </a:r>
            <a:r>
              <a:rPr lang="ka-GE" sz="2300" b="1" dirty="0" smtClean="0">
                <a:solidFill>
                  <a:srgbClr val="D60093"/>
                </a:solidFill>
                <a:latin typeface="Sylfaen"/>
              </a:rPr>
              <a:t>ფესვებით</a:t>
            </a:r>
            <a:r>
              <a:rPr lang="ka-GE" sz="2300" b="1" dirty="0" smtClean="0">
                <a:solidFill>
                  <a:srgbClr val="D60093"/>
                </a:solidFill>
                <a:latin typeface="KaiTi"/>
              </a:rPr>
              <a:t>.</a:t>
            </a:r>
          </a:p>
          <a:p>
            <a:pPr marR="1130"/>
            <a:r>
              <a:rPr lang="ka-GE" sz="2300" b="1" dirty="0" smtClean="0">
                <a:solidFill>
                  <a:srgbClr val="D60093"/>
                </a:solidFill>
                <a:latin typeface="Sylfaen"/>
              </a:rPr>
              <a:t>წყალთან</a:t>
            </a:r>
            <a:r>
              <a:rPr lang="ka-GE" sz="2300" b="1" dirty="0" smtClean="0">
                <a:solidFill>
                  <a:srgbClr val="D60093"/>
                </a:solidFill>
                <a:latin typeface="KaiTi"/>
              </a:rPr>
              <a:t> </a:t>
            </a:r>
            <a:r>
              <a:rPr lang="ka-GE" sz="2300" b="1" dirty="0" smtClean="0">
                <a:solidFill>
                  <a:srgbClr val="D60093"/>
                </a:solidFill>
                <a:latin typeface="Sylfaen"/>
              </a:rPr>
              <a:t>ერთად</a:t>
            </a:r>
            <a:r>
              <a:rPr lang="ka-GE" sz="2300" b="1" dirty="0" smtClean="0">
                <a:solidFill>
                  <a:srgbClr val="D60093"/>
                </a:solidFill>
                <a:latin typeface="KaiTi"/>
              </a:rPr>
              <a:t> </a:t>
            </a:r>
            <a:r>
              <a:rPr lang="ka-GE" sz="2300" b="1" dirty="0" smtClean="0">
                <a:solidFill>
                  <a:srgbClr val="D60093"/>
                </a:solidFill>
                <a:latin typeface="Sylfaen"/>
              </a:rPr>
              <a:t>მცენარე</a:t>
            </a:r>
            <a:r>
              <a:rPr lang="ka-GE" sz="2300" b="1" dirty="0" smtClean="0">
                <a:solidFill>
                  <a:srgbClr val="D60093"/>
                </a:solidFill>
                <a:latin typeface="KaiTi"/>
              </a:rPr>
              <a:t> </a:t>
            </a:r>
            <a:r>
              <a:rPr lang="ka-GE" sz="2300" b="1" dirty="0" smtClean="0">
                <a:solidFill>
                  <a:srgbClr val="D60093"/>
                </a:solidFill>
                <a:latin typeface="Sylfaen"/>
              </a:rPr>
              <a:t>ნიადაგიდან</a:t>
            </a:r>
            <a:r>
              <a:rPr lang="ka-GE" sz="2300" b="1" dirty="0" smtClean="0">
                <a:solidFill>
                  <a:srgbClr val="D60093"/>
                </a:solidFill>
                <a:latin typeface="KaiTi"/>
              </a:rPr>
              <a:t> </a:t>
            </a:r>
            <a:r>
              <a:rPr lang="ka-GE" sz="2300" b="1" dirty="0" smtClean="0">
                <a:solidFill>
                  <a:srgbClr val="D60093"/>
                </a:solidFill>
                <a:latin typeface="Sylfaen"/>
              </a:rPr>
              <a:t>შეითვისებს</a:t>
            </a:r>
            <a:r>
              <a:rPr lang="ka-GE" sz="2300" b="1" dirty="0" smtClean="0">
                <a:solidFill>
                  <a:srgbClr val="D60093"/>
                </a:solidFill>
                <a:latin typeface="KaiTi"/>
              </a:rPr>
              <a:t>, </a:t>
            </a:r>
            <a:r>
              <a:rPr lang="ka-GE" sz="2300" b="1" dirty="0" smtClean="0">
                <a:solidFill>
                  <a:srgbClr val="D60093"/>
                </a:solidFill>
                <a:latin typeface="Sylfaen"/>
              </a:rPr>
              <a:t>მისთვის</a:t>
            </a:r>
            <a:r>
              <a:rPr lang="ka-GE" sz="2300" b="1" dirty="0" smtClean="0">
                <a:solidFill>
                  <a:srgbClr val="D60093"/>
                </a:solidFill>
                <a:latin typeface="KaiTi"/>
              </a:rPr>
              <a:t> </a:t>
            </a:r>
            <a:r>
              <a:rPr lang="ka-GE" sz="2300" b="1" dirty="0" smtClean="0">
                <a:solidFill>
                  <a:srgbClr val="D60093"/>
                </a:solidFill>
                <a:latin typeface="Sylfaen"/>
              </a:rPr>
              <a:t>ათვისებად</a:t>
            </a:r>
            <a:r>
              <a:rPr lang="ka-GE" sz="2300" b="1" dirty="0" smtClean="0">
                <a:solidFill>
                  <a:srgbClr val="D60093"/>
                </a:solidFill>
                <a:latin typeface="KaiTi"/>
              </a:rPr>
              <a:t> </a:t>
            </a:r>
            <a:r>
              <a:rPr lang="ka-GE" sz="2300" b="1" dirty="0" smtClean="0">
                <a:solidFill>
                  <a:srgbClr val="D60093"/>
                </a:solidFill>
                <a:latin typeface="Sylfaen"/>
              </a:rPr>
              <a:t>ფორმაში</a:t>
            </a:r>
            <a:r>
              <a:rPr lang="ka-GE" sz="2300" b="1" dirty="0" smtClean="0">
                <a:solidFill>
                  <a:srgbClr val="D60093"/>
                </a:solidFill>
                <a:latin typeface="KaiTi"/>
              </a:rPr>
              <a:t> </a:t>
            </a:r>
            <a:r>
              <a:rPr lang="ka-GE" sz="2300" b="1" dirty="0" smtClean="0">
                <a:solidFill>
                  <a:srgbClr val="D60093"/>
                </a:solidFill>
                <a:latin typeface="Sylfaen"/>
              </a:rPr>
              <a:t>მყოფ</a:t>
            </a:r>
            <a:r>
              <a:rPr lang="ka-GE" sz="2300" b="1" dirty="0" smtClean="0">
                <a:solidFill>
                  <a:srgbClr val="D60093"/>
                </a:solidFill>
                <a:latin typeface="KaiTi"/>
              </a:rPr>
              <a:t>, </a:t>
            </a:r>
            <a:r>
              <a:rPr lang="ka-GE" sz="2300" b="1" dirty="0" smtClean="0">
                <a:solidFill>
                  <a:srgbClr val="D60093"/>
                </a:solidFill>
                <a:latin typeface="Sylfaen"/>
              </a:rPr>
              <a:t>მინერალურ</a:t>
            </a:r>
            <a:r>
              <a:rPr lang="ka-GE" sz="2300" b="1" dirty="0" smtClean="0">
                <a:solidFill>
                  <a:srgbClr val="D60093"/>
                </a:solidFill>
                <a:latin typeface="KaiTi"/>
              </a:rPr>
              <a:t> </a:t>
            </a:r>
            <a:r>
              <a:rPr lang="ka-GE" sz="2300" b="1" dirty="0" smtClean="0">
                <a:solidFill>
                  <a:srgbClr val="D60093"/>
                </a:solidFill>
                <a:latin typeface="Sylfaen"/>
              </a:rPr>
              <a:t>მარილებს</a:t>
            </a:r>
            <a:r>
              <a:rPr lang="ka-GE" sz="2300" b="1" dirty="0" smtClean="0">
                <a:solidFill>
                  <a:srgbClr val="D60093"/>
                </a:solidFill>
                <a:latin typeface="KaiTi"/>
              </a:rPr>
              <a:t> (</a:t>
            </a:r>
            <a:r>
              <a:rPr lang="ka-GE" sz="2300" b="1" dirty="0" smtClean="0">
                <a:solidFill>
                  <a:srgbClr val="D60093"/>
                </a:solidFill>
                <a:latin typeface="Sylfaen"/>
              </a:rPr>
              <a:t>აზოტი</a:t>
            </a:r>
            <a:r>
              <a:rPr lang="ka-GE" sz="2300" b="1" dirty="0" smtClean="0">
                <a:solidFill>
                  <a:srgbClr val="D60093"/>
                </a:solidFill>
                <a:latin typeface="KaiTi"/>
              </a:rPr>
              <a:t>, </a:t>
            </a:r>
            <a:r>
              <a:rPr lang="ka-GE" sz="2300" b="1" dirty="0" smtClean="0">
                <a:solidFill>
                  <a:srgbClr val="D60093"/>
                </a:solidFill>
                <a:latin typeface="Sylfaen"/>
              </a:rPr>
              <a:t>ფოსფორი</a:t>
            </a:r>
            <a:r>
              <a:rPr lang="ka-GE" sz="2300" b="1" dirty="0" smtClean="0">
                <a:solidFill>
                  <a:srgbClr val="D60093"/>
                </a:solidFill>
                <a:latin typeface="KaiTi"/>
              </a:rPr>
              <a:t>, </a:t>
            </a:r>
            <a:r>
              <a:rPr lang="ka-GE" sz="2300" b="1" dirty="0" smtClean="0">
                <a:solidFill>
                  <a:srgbClr val="D60093"/>
                </a:solidFill>
                <a:latin typeface="Sylfaen"/>
              </a:rPr>
              <a:t>კალიუმი</a:t>
            </a:r>
            <a:r>
              <a:rPr lang="ka-GE" sz="2300" b="1" dirty="0" smtClean="0">
                <a:solidFill>
                  <a:srgbClr val="D60093"/>
                </a:solidFill>
                <a:latin typeface="KaiTi"/>
              </a:rPr>
              <a:t>, </a:t>
            </a:r>
            <a:r>
              <a:rPr lang="ka-GE" sz="2300" b="1" dirty="0" smtClean="0">
                <a:solidFill>
                  <a:srgbClr val="D60093"/>
                </a:solidFill>
                <a:latin typeface="Sylfaen"/>
              </a:rPr>
              <a:t>გოგირდი</a:t>
            </a:r>
            <a:r>
              <a:rPr lang="ka-GE" sz="2300" b="1" dirty="0" smtClean="0">
                <a:solidFill>
                  <a:srgbClr val="D60093"/>
                </a:solidFill>
                <a:latin typeface="KaiTi"/>
              </a:rPr>
              <a:t>, </a:t>
            </a:r>
            <a:r>
              <a:rPr lang="ka-GE" sz="2300" b="1" dirty="0" smtClean="0">
                <a:solidFill>
                  <a:srgbClr val="D60093"/>
                </a:solidFill>
                <a:latin typeface="Sylfaen"/>
              </a:rPr>
              <a:t>კალციუმი</a:t>
            </a:r>
            <a:r>
              <a:rPr lang="ka-GE" sz="2300" b="1" dirty="0" smtClean="0">
                <a:solidFill>
                  <a:srgbClr val="D60093"/>
                </a:solidFill>
                <a:latin typeface="KaiTi"/>
              </a:rPr>
              <a:t>, </a:t>
            </a:r>
            <a:r>
              <a:rPr lang="ka-GE" sz="2300" b="1" dirty="0" smtClean="0">
                <a:solidFill>
                  <a:srgbClr val="D60093"/>
                </a:solidFill>
                <a:latin typeface="Sylfaen"/>
              </a:rPr>
              <a:t>რკინა</a:t>
            </a:r>
            <a:r>
              <a:rPr lang="ka-GE" sz="2300" b="1" dirty="0" smtClean="0">
                <a:solidFill>
                  <a:srgbClr val="D60093"/>
                </a:solidFill>
                <a:latin typeface="KaiTi"/>
              </a:rPr>
              <a:t>, </a:t>
            </a:r>
            <a:r>
              <a:rPr lang="ka-GE" sz="2300" b="1" dirty="0" smtClean="0">
                <a:solidFill>
                  <a:srgbClr val="D60093"/>
                </a:solidFill>
                <a:latin typeface="Sylfaen"/>
              </a:rPr>
              <a:t>მაგნიუმი</a:t>
            </a:r>
            <a:r>
              <a:rPr lang="ka-GE" sz="2300" b="1" dirty="0" smtClean="0">
                <a:solidFill>
                  <a:srgbClr val="D60093"/>
                </a:solidFill>
                <a:latin typeface="KaiTi"/>
              </a:rPr>
              <a:t>, </a:t>
            </a:r>
            <a:r>
              <a:rPr lang="ka-GE" sz="2300" b="1" dirty="0" smtClean="0">
                <a:solidFill>
                  <a:srgbClr val="D60093"/>
                </a:solidFill>
                <a:latin typeface="Sylfaen"/>
              </a:rPr>
              <a:t>მარგანეცი</a:t>
            </a:r>
            <a:r>
              <a:rPr lang="ka-GE" sz="2300" b="1" dirty="0" smtClean="0">
                <a:solidFill>
                  <a:srgbClr val="D60093"/>
                </a:solidFill>
                <a:latin typeface="KaiTi"/>
              </a:rPr>
              <a:t>, </a:t>
            </a:r>
            <a:r>
              <a:rPr lang="ka-GE" sz="2300" b="1" dirty="0" smtClean="0">
                <a:solidFill>
                  <a:srgbClr val="D60093"/>
                </a:solidFill>
                <a:latin typeface="Sylfaen"/>
              </a:rPr>
              <a:t>ბორი</a:t>
            </a:r>
            <a:r>
              <a:rPr lang="ka-GE" sz="2300" b="1" dirty="0" smtClean="0">
                <a:solidFill>
                  <a:srgbClr val="D60093"/>
                </a:solidFill>
                <a:latin typeface="KaiTi"/>
              </a:rPr>
              <a:t>, </a:t>
            </a:r>
            <a:r>
              <a:rPr lang="ka-GE" sz="2300" b="1" dirty="0" smtClean="0">
                <a:solidFill>
                  <a:srgbClr val="D60093"/>
                </a:solidFill>
                <a:latin typeface="Sylfaen"/>
              </a:rPr>
              <a:t>სპილენძი</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სხვ</a:t>
            </a:r>
            <a:r>
              <a:rPr lang="ka-GE" sz="2300" b="1" dirty="0" smtClean="0">
                <a:solidFill>
                  <a:srgbClr val="D60093"/>
                </a:solidFill>
                <a:latin typeface="KaiTi"/>
              </a:rPr>
              <a:t>.), </a:t>
            </a:r>
            <a:r>
              <a:rPr lang="ka-GE" sz="2300" b="1" dirty="0" smtClean="0">
                <a:solidFill>
                  <a:srgbClr val="D60093"/>
                </a:solidFill>
                <a:latin typeface="Sylfaen"/>
              </a:rPr>
              <a:t>რომლებიც</a:t>
            </a:r>
            <a:r>
              <a:rPr lang="ka-GE" sz="2300" b="1" dirty="0" smtClean="0">
                <a:solidFill>
                  <a:srgbClr val="D60093"/>
                </a:solidFill>
                <a:latin typeface="KaiTi"/>
              </a:rPr>
              <a:t> </a:t>
            </a:r>
            <a:r>
              <a:rPr lang="ka-GE" sz="2300" b="1" dirty="0" smtClean="0">
                <a:solidFill>
                  <a:srgbClr val="D60093"/>
                </a:solidFill>
                <a:latin typeface="Sylfaen"/>
              </a:rPr>
              <a:t>ნიადაგში</a:t>
            </a:r>
            <a:r>
              <a:rPr lang="ka-GE" sz="2300" b="1" dirty="0" smtClean="0">
                <a:solidFill>
                  <a:srgbClr val="D60093"/>
                </a:solidFill>
                <a:latin typeface="KaiTi"/>
              </a:rPr>
              <a:t> </a:t>
            </a:r>
            <a:r>
              <a:rPr lang="ka-GE" sz="2300" b="1" dirty="0" smtClean="0">
                <a:solidFill>
                  <a:srgbClr val="D60093"/>
                </a:solidFill>
                <a:latin typeface="Sylfaen"/>
              </a:rPr>
              <a:t>მიმდინარე</a:t>
            </a:r>
            <a:r>
              <a:rPr lang="ka-GE" sz="2300" b="1" dirty="0" smtClean="0">
                <a:solidFill>
                  <a:srgbClr val="D60093"/>
                </a:solidFill>
                <a:latin typeface="KaiTi"/>
              </a:rPr>
              <a:t> </a:t>
            </a:r>
            <a:r>
              <a:rPr lang="ka-GE" sz="2300" b="1" dirty="0" smtClean="0">
                <a:solidFill>
                  <a:srgbClr val="D60093"/>
                </a:solidFill>
                <a:latin typeface="Sylfaen"/>
              </a:rPr>
              <a:t>ქიმიური</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ბიოლოგიური</a:t>
            </a:r>
            <a:r>
              <a:rPr lang="ka-GE" sz="2300" b="1" dirty="0" smtClean="0">
                <a:solidFill>
                  <a:srgbClr val="D60093"/>
                </a:solidFill>
                <a:latin typeface="KaiTi"/>
              </a:rPr>
              <a:t> </a:t>
            </a:r>
            <a:r>
              <a:rPr lang="ka-GE" sz="2300" b="1" dirty="0" smtClean="0">
                <a:solidFill>
                  <a:srgbClr val="D60093"/>
                </a:solidFill>
                <a:latin typeface="Sylfaen"/>
              </a:rPr>
              <a:t>პროცესების</a:t>
            </a:r>
            <a:r>
              <a:rPr lang="ka-GE" sz="2300" b="1" dirty="0" smtClean="0">
                <a:solidFill>
                  <a:srgbClr val="D60093"/>
                </a:solidFill>
                <a:latin typeface="KaiTi"/>
              </a:rPr>
              <a:t> </a:t>
            </a:r>
            <a:r>
              <a:rPr lang="ka-GE" sz="2300" b="1" dirty="0" smtClean="0">
                <a:solidFill>
                  <a:srgbClr val="D60093"/>
                </a:solidFill>
                <a:latin typeface="Sylfaen"/>
              </a:rPr>
              <a:t>შედეგად</a:t>
            </a:r>
            <a:r>
              <a:rPr lang="ka-GE" sz="2300" b="1" dirty="0" smtClean="0">
                <a:solidFill>
                  <a:srgbClr val="D60093"/>
                </a:solidFill>
                <a:latin typeface="KaiTi"/>
              </a:rPr>
              <a:t> </a:t>
            </a:r>
            <a:r>
              <a:rPr lang="ka-GE" sz="2300" b="1" dirty="0" smtClean="0">
                <a:solidFill>
                  <a:srgbClr val="D60093"/>
                </a:solidFill>
                <a:latin typeface="Sylfaen"/>
              </a:rPr>
              <a:t>გადაიქცევა</a:t>
            </a:r>
            <a:r>
              <a:rPr lang="ka-GE" sz="2300" b="1" dirty="0" smtClean="0">
                <a:solidFill>
                  <a:srgbClr val="D60093"/>
                </a:solidFill>
                <a:latin typeface="KaiTi"/>
              </a:rPr>
              <a:t> </a:t>
            </a:r>
            <a:r>
              <a:rPr lang="ka-GE" sz="2300" b="1" dirty="0" smtClean="0">
                <a:solidFill>
                  <a:srgbClr val="D60093"/>
                </a:solidFill>
                <a:latin typeface="Sylfaen"/>
              </a:rPr>
              <a:t>ხსნად</a:t>
            </a:r>
            <a:r>
              <a:rPr lang="ka-GE" sz="2300" b="1" dirty="0" smtClean="0">
                <a:solidFill>
                  <a:srgbClr val="D60093"/>
                </a:solidFill>
                <a:latin typeface="KaiTi"/>
              </a:rPr>
              <a:t> </a:t>
            </a:r>
            <a:r>
              <a:rPr lang="ka-GE" sz="2300" b="1" dirty="0" smtClean="0">
                <a:solidFill>
                  <a:srgbClr val="D60093"/>
                </a:solidFill>
                <a:latin typeface="Sylfaen"/>
              </a:rPr>
              <a:t>საკვებ</a:t>
            </a:r>
            <a:r>
              <a:rPr lang="ka-GE" sz="2300" b="1" dirty="0" smtClean="0">
                <a:solidFill>
                  <a:srgbClr val="D60093"/>
                </a:solidFill>
                <a:latin typeface="KaiTi"/>
              </a:rPr>
              <a:t> </a:t>
            </a:r>
            <a:r>
              <a:rPr lang="ka-GE" sz="2300" b="1" dirty="0" smtClean="0">
                <a:solidFill>
                  <a:srgbClr val="D60093"/>
                </a:solidFill>
                <a:latin typeface="Sylfaen"/>
              </a:rPr>
              <a:t>ნივთიერებად</a:t>
            </a:r>
            <a:r>
              <a:rPr lang="ka-GE" sz="2300" b="1" dirty="0" smtClean="0">
                <a:solidFill>
                  <a:srgbClr val="D60093"/>
                </a:solidFill>
                <a:latin typeface="KaiTi"/>
              </a:rPr>
              <a:t>, </a:t>
            </a:r>
            <a:r>
              <a:rPr lang="ka-GE" sz="2300" b="1" dirty="0" smtClean="0">
                <a:solidFill>
                  <a:srgbClr val="D60093"/>
                </a:solidFill>
                <a:latin typeface="Sylfaen"/>
              </a:rPr>
              <a:t>რომელსაც</a:t>
            </a:r>
            <a:r>
              <a:rPr lang="ka-GE" sz="2300" b="1" dirty="0" smtClean="0">
                <a:solidFill>
                  <a:srgbClr val="D60093"/>
                </a:solidFill>
                <a:latin typeface="KaiTi"/>
              </a:rPr>
              <a:t> </a:t>
            </a:r>
            <a:r>
              <a:rPr lang="ka-GE" sz="2300" b="1" dirty="0" smtClean="0">
                <a:solidFill>
                  <a:srgbClr val="D60093"/>
                </a:solidFill>
                <a:latin typeface="Sylfaen"/>
              </a:rPr>
              <a:t>მცენარე</a:t>
            </a:r>
            <a:r>
              <a:rPr lang="ka-GE" sz="2300" b="1" dirty="0" smtClean="0">
                <a:solidFill>
                  <a:srgbClr val="D60093"/>
                </a:solidFill>
                <a:latin typeface="KaiTi"/>
              </a:rPr>
              <a:t> </a:t>
            </a:r>
            <a:r>
              <a:rPr lang="ka-GE" sz="2300" b="1" dirty="0" smtClean="0">
                <a:solidFill>
                  <a:srgbClr val="D60093"/>
                </a:solidFill>
                <a:latin typeface="Sylfaen"/>
              </a:rPr>
              <a:t>შეითვისებს</a:t>
            </a:r>
            <a:r>
              <a:rPr lang="ka-GE" sz="2300" b="1" dirty="0" smtClean="0">
                <a:solidFill>
                  <a:srgbClr val="D60093"/>
                </a:solidFill>
                <a:latin typeface="KaiTi"/>
              </a:rPr>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99289"/>
            <a:ext cx="8429684" cy="5401479"/>
          </a:xfrm>
          <a:prstGeom prst="rect">
            <a:avLst/>
          </a:prstGeom>
        </p:spPr>
        <p:txBody>
          <a:bodyPr wrap="square">
            <a:spAutoFit/>
          </a:bodyPr>
          <a:lstStyle/>
          <a:p>
            <a:pPr marR="1130"/>
            <a:r>
              <a:rPr lang="ka-GE" sz="2300" b="1" dirty="0" smtClean="0">
                <a:solidFill>
                  <a:srgbClr val="D60093"/>
                </a:solidFill>
                <a:latin typeface="Sylfaen"/>
              </a:rPr>
              <a:t>სას</a:t>
            </a:r>
            <a:r>
              <a:rPr lang="ka-GE" sz="2300" b="1" dirty="0" smtClean="0">
                <a:solidFill>
                  <a:srgbClr val="D60093"/>
                </a:solidFill>
                <a:latin typeface="KaiTi"/>
              </a:rPr>
              <a:t>. </a:t>
            </a:r>
            <a:r>
              <a:rPr lang="ka-GE" sz="2300" b="1" dirty="0" smtClean="0">
                <a:solidFill>
                  <a:srgbClr val="D60093"/>
                </a:solidFill>
                <a:latin typeface="Sylfaen"/>
              </a:rPr>
              <a:t>სამ</a:t>
            </a:r>
            <a:r>
              <a:rPr lang="ka-GE" sz="2300" b="1" dirty="0" smtClean="0">
                <a:solidFill>
                  <a:srgbClr val="D60093"/>
                </a:solidFill>
                <a:latin typeface="KaiTi"/>
              </a:rPr>
              <a:t> </a:t>
            </a:r>
            <a:r>
              <a:rPr lang="ka-GE" sz="2300" b="1" dirty="0" smtClean="0">
                <a:solidFill>
                  <a:srgbClr val="D60093"/>
                </a:solidFill>
                <a:latin typeface="Sylfaen"/>
              </a:rPr>
              <a:t>კულტურების</a:t>
            </a:r>
            <a:r>
              <a:rPr lang="ka-GE" sz="2300" b="1" dirty="0" smtClean="0">
                <a:solidFill>
                  <a:srgbClr val="D60093"/>
                </a:solidFill>
                <a:latin typeface="KaiTi"/>
              </a:rPr>
              <a:t> </a:t>
            </a:r>
            <a:r>
              <a:rPr lang="ka-GE" sz="2300" b="1" dirty="0" smtClean="0">
                <a:solidFill>
                  <a:srgbClr val="D60093"/>
                </a:solidFill>
                <a:latin typeface="Sylfaen"/>
              </a:rPr>
              <a:t>მაღალი</a:t>
            </a:r>
            <a:r>
              <a:rPr lang="ka-GE" sz="2300" b="1" dirty="0" smtClean="0">
                <a:solidFill>
                  <a:srgbClr val="D60093"/>
                </a:solidFill>
                <a:latin typeface="KaiTi"/>
              </a:rPr>
              <a:t> </a:t>
            </a:r>
            <a:r>
              <a:rPr lang="ka-GE" sz="2300" b="1" dirty="0" smtClean="0">
                <a:solidFill>
                  <a:srgbClr val="D60093"/>
                </a:solidFill>
                <a:latin typeface="Sylfaen"/>
              </a:rPr>
              <a:t>მოსავლის</a:t>
            </a:r>
            <a:r>
              <a:rPr lang="ka-GE" sz="2300" b="1" dirty="0" smtClean="0">
                <a:solidFill>
                  <a:srgbClr val="D60093"/>
                </a:solidFill>
                <a:latin typeface="KaiTi"/>
              </a:rPr>
              <a:t> </a:t>
            </a:r>
            <a:r>
              <a:rPr lang="ka-GE" sz="2300" b="1" dirty="0" smtClean="0">
                <a:solidFill>
                  <a:srgbClr val="D60093"/>
                </a:solidFill>
                <a:latin typeface="Sylfaen"/>
              </a:rPr>
              <a:t>მისაღებად</a:t>
            </a:r>
            <a:r>
              <a:rPr lang="ka-GE" sz="2300" b="1" dirty="0" smtClean="0">
                <a:solidFill>
                  <a:srgbClr val="D60093"/>
                </a:solidFill>
                <a:latin typeface="KaiTi"/>
              </a:rPr>
              <a:t> </a:t>
            </a:r>
            <a:r>
              <a:rPr lang="ka-GE" sz="2300" b="1" dirty="0" smtClean="0">
                <a:solidFill>
                  <a:srgbClr val="D60093"/>
                </a:solidFill>
                <a:latin typeface="Sylfaen"/>
              </a:rPr>
              <a:t>ნიადაგში</a:t>
            </a:r>
            <a:r>
              <a:rPr lang="ka-GE" sz="2300" b="1" dirty="0" smtClean="0">
                <a:solidFill>
                  <a:srgbClr val="D60093"/>
                </a:solidFill>
                <a:latin typeface="KaiTi"/>
              </a:rPr>
              <a:t> </a:t>
            </a:r>
            <a:r>
              <a:rPr lang="ka-GE" sz="2300" b="1" dirty="0" smtClean="0">
                <a:solidFill>
                  <a:srgbClr val="D60093"/>
                </a:solidFill>
                <a:latin typeface="Sylfaen"/>
              </a:rPr>
              <a:t>უნდა</a:t>
            </a:r>
            <a:r>
              <a:rPr lang="ka-GE" sz="2300" b="1" dirty="0" smtClean="0">
                <a:solidFill>
                  <a:srgbClr val="D60093"/>
                </a:solidFill>
                <a:latin typeface="KaiTi"/>
              </a:rPr>
              <a:t> </a:t>
            </a:r>
            <a:r>
              <a:rPr lang="ka-GE" sz="2300" b="1" dirty="0" smtClean="0">
                <a:solidFill>
                  <a:srgbClr val="D60093"/>
                </a:solidFill>
                <a:latin typeface="Sylfaen"/>
              </a:rPr>
              <a:t>იყოს</a:t>
            </a:r>
            <a:r>
              <a:rPr lang="ka-GE" sz="2300" b="1" dirty="0" smtClean="0">
                <a:solidFill>
                  <a:srgbClr val="D60093"/>
                </a:solidFill>
                <a:latin typeface="KaiTi"/>
              </a:rPr>
              <a:t> </a:t>
            </a:r>
            <a:r>
              <a:rPr lang="ka-GE" sz="2300" b="1" dirty="0" smtClean="0">
                <a:solidFill>
                  <a:srgbClr val="D60093"/>
                </a:solidFill>
                <a:latin typeface="Sylfaen"/>
              </a:rPr>
              <a:t>ყველა</a:t>
            </a:r>
            <a:r>
              <a:rPr lang="ka-GE" sz="2300" b="1" dirty="0" smtClean="0">
                <a:solidFill>
                  <a:srgbClr val="D60093"/>
                </a:solidFill>
                <a:latin typeface="KaiTi"/>
              </a:rPr>
              <a:t> </a:t>
            </a:r>
            <a:r>
              <a:rPr lang="ka-GE" sz="2300" b="1" dirty="0" smtClean="0">
                <a:solidFill>
                  <a:srgbClr val="D60093"/>
                </a:solidFill>
                <a:latin typeface="Sylfaen"/>
              </a:rPr>
              <a:t>საკვები</a:t>
            </a:r>
            <a:r>
              <a:rPr lang="ka-GE" sz="2300" b="1" dirty="0" smtClean="0">
                <a:solidFill>
                  <a:srgbClr val="D60093"/>
                </a:solidFill>
                <a:latin typeface="KaiTi"/>
              </a:rPr>
              <a:t> </a:t>
            </a:r>
            <a:r>
              <a:rPr lang="ka-GE" sz="2300" b="1" dirty="0" smtClean="0">
                <a:solidFill>
                  <a:srgbClr val="D60093"/>
                </a:solidFill>
                <a:latin typeface="Sylfaen"/>
              </a:rPr>
              <a:t>ელემენტის</a:t>
            </a:r>
            <a:r>
              <a:rPr lang="ka-GE" sz="2300" b="1" dirty="0" smtClean="0">
                <a:solidFill>
                  <a:srgbClr val="D60093"/>
                </a:solidFill>
                <a:latin typeface="KaiTi"/>
              </a:rPr>
              <a:t> </a:t>
            </a:r>
            <a:r>
              <a:rPr lang="ka-GE" sz="2300" b="1" dirty="0" smtClean="0">
                <a:solidFill>
                  <a:srgbClr val="D60093"/>
                </a:solidFill>
                <a:latin typeface="Sylfaen"/>
              </a:rPr>
              <a:t>აუცილებელი</a:t>
            </a:r>
            <a:r>
              <a:rPr lang="ka-GE" sz="2300" b="1" dirty="0" smtClean="0">
                <a:solidFill>
                  <a:srgbClr val="D60093"/>
                </a:solidFill>
                <a:latin typeface="KaiTi"/>
              </a:rPr>
              <a:t> </a:t>
            </a:r>
            <a:r>
              <a:rPr lang="ka-GE" sz="2300" b="1" dirty="0" smtClean="0">
                <a:solidFill>
                  <a:srgbClr val="D60093"/>
                </a:solidFill>
                <a:latin typeface="Sylfaen"/>
              </a:rPr>
              <a:t>რაოდენობა</a:t>
            </a:r>
            <a:r>
              <a:rPr lang="ka-GE" sz="2300" b="1" dirty="0" smtClean="0">
                <a:solidFill>
                  <a:srgbClr val="D60093"/>
                </a:solidFill>
                <a:latin typeface="KaiTi"/>
              </a:rPr>
              <a:t>. </a:t>
            </a:r>
            <a:r>
              <a:rPr lang="ka-GE" sz="2300" b="1" dirty="0" smtClean="0">
                <a:solidFill>
                  <a:srgbClr val="D60093"/>
                </a:solidFill>
                <a:latin typeface="Sylfaen"/>
              </a:rPr>
              <a:t>არც</a:t>
            </a:r>
            <a:r>
              <a:rPr lang="ka-GE" sz="2300" b="1" dirty="0" smtClean="0">
                <a:solidFill>
                  <a:srgbClr val="D60093"/>
                </a:solidFill>
                <a:latin typeface="KaiTi"/>
              </a:rPr>
              <a:t> </a:t>
            </a:r>
            <a:r>
              <a:rPr lang="ka-GE" sz="2300" b="1" dirty="0" smtClean="0">
                <a:solidFill>
                  <a:srgbClr val="D60093"/>
                </a:solidFill>
                <a:latin typeface="Sylfaen"/>
              </a:rPr>
              <a:t>ერთის</a:t>
            </a:r>
            <a:r>
              <a:rPr lang="ka-GE" sz="2300" b="1" dirty="0" smtClean="0">
                <a:solidFill>
                  <a:srgbClr val="D60093"/>
                </a:solidFill>
                <a:latin typeface="KaiTi"/>
              </a:rPr>
              <a:t> </a:t>
            </a:r>
            <a:r>
              <a:rPr lang="ka-GE" sz="2300" b="1" dirty="0" smtClean="0">
                <a:solidFill>
                  <a:srgbClr val="D60093"/>
                </a:solidFill>
                <a:latin typeface="Sylfaen"/>
              </a:rPr>
              <a:t>ჩანაცვლება</a:t>
            </a:r>
            <a:r>
              <a:rPr lang="ka-GE" sz="2300" b="1" dirty="0" smtClean="0">
                <a:solidFill>
                  <a:srgbClr val="D60093"/>
                </a:solidFill>
                <a:latin typeface="KaiTi"/>
              </a:rPr>
              <a:t> </a:t>
            </a:r>
            <a:r>
              <a:rPr lang="ka-GE" sz="2300" b="1" dirty="0" smtClean="0">
                <a:solidFill>
                  <a:srgbClr val="D60093"/>
                </a:solidFill>
                <a:latin typeface="Sylfaen"/>
              </a:rPr>
              <a:t>მეორეთი</a:t>
            </a:r>
            <a:r>
              <a:rPr lang="ka-GE" sz="2300" b="1" dirty="0" smtClean="0">
                <a:solidFill>
                  <a:srgbClr val="D60093"/>
                </a:solidFill>
                <a:latin typeface="KaiTi"/>
              </a:rPr>
              <a:t> </a:t>
            </a:r>
            <a:r>
              <a:rPr lang="ka-GE" sz="2300" b="1" dirty="0" smtClean="0">
                <a:solidFill>
                  <a:srgbClr val="D60093"/>
                </a:solidFill>
                <a:latin typeface="Sylfaen"/>
              </a:rPr>
              <a:t>არ</a:t>
            </a:r>
            <a:r>
              <a:rPr lang="ka-GE" sz="2300" b="1" dirty="0" smtClean="0">
                <a:solidFill>
                  <a:srgbClr val="D60093"/>
                </a:solidFill>
                <a:latin typeface="KaiTi"/>
              </a:rPr>
              <a:t> </a:t>
            </a:r>
            <a:r>
              <a:rPr lang="ka-GE" sz="2300" b="1" dirty="0" smtClean="0">
                <a:solidFill>
                  <a:srgbClr val="D60093"/>
                </a:solidFill>
                <a:latin typeface="Sylfaen"/>
              </a:rPr>
              <a:t>შეიძლება</a:t>
            </a:r>
            <a:r>
              <a:rPr lang="ka-GE" sz="2300" b="1" dirty="0" smtClean="0">
                <a:solidFill>
                  <a:srgbClr val="D60093"/>
                </a:solidFill>
                <a:latin typeface="KaiTi"/>
              </a:rPr>
              <a:t>, </a:t>
            </a:r>
            <a:r>
              <a:rPr lang="ka-GE" sz="2300" b="1" dirty="0" smtClean="0">
                <a:solidFill>
                  <a:srgbClr val="D60093"/>
                </a:solidFill>
                <a:latin typeface="Sylfaen"/>
              </a:rPr>
              <a:t>რომელიმე</a:t>
            </a:r>
            <a:r>
              <a:rPr lang="ka-GE" sz="2300" b="1" dirty="0" smtClean="0">
                <a:solidFill>
                  <a:srgbClr val="D60093"/>
                </a:solidFill>
                <a:latin typeface="KaiTi"/>
              </a:rPr>
              <a:t> </a:t>
            </a:r>
            <a:r>
              <a:rPr lang="ka-GE" sz="2300" b="1" dirty="0" smtClean="0">
                <a:solidFill>
                  <a:srgbClr val="D60093"/>
                </a:solidFill>
                <a:latin typeface="Sylfaen"/>
              </a:rPr>
              <a:t>ელემენტის</a:t>
            </a:r>
            <a:r>
              <a:rPr lang="ka-GE" sz="2300" b="1" dirty="0" smtClean="0">
                <a:solidFill>
                  <a:srgbClr val="D60093"/>
                </a:solidFill>
                <a:latin typeface="KaiTi"/>
              </a:rPr>
              <a:t> </a:t>
            </a:r>
            <a:r>
              <a:rPr lang="ka-GE" sz="2300" b="1" dirty="0" smtClean="0">
                <a:solidFill>
                  <a:srgbClr val="D60093"/>
                </a:solidFill>
                <a:latin typeface="Sylfaen"/>
              </a:rPr>
              <a:t>არარსებობა</a:t>
            </a:r>
            <a:r>
              <a:rPr lang="ka-GE" sz="2300" b="1" dirty="0" smtClean="0">
                <a:solidFill>
                  <a:srgbClr val="D60093"/>
                </a:solidFill>
                <a:latin typeface="KaiTi"/>
              </a:rPr>
              <a:t> </a:t>
            </a:r>
            <a:r>
              <a:rPr lang="ka-GE" sz="2300" b="1" dirty="0" smtClean="0">
                <a:solidFill>
                  <a:srgbClr val="D60093"/>
                </a:solidFill>
                <a:latin typeface="Sylfaen"/>
              </a:rPr>
              <a:t>იწვევს</a:t>
            </a:r>
            <a:r>
              <a:rPr lang="ka-GE" sz="2300" b="1" dirty="0" smtClean="0">
                <a:solidFill>
                  <a:srgbClr val="D60093"/>
                </a:solidFill>
                <a:latin typeface="KaiTi"/>
              </a:rPr>
              <a:t> </a:t>
            </a:r>
            <a:r>
              <a:rPr lang="ka-GE" sz="2300" b="1" dirty="0" smtClean="0">
                <a:solidFill>
                  <a:srgbClr val="D60093"/>
                </a:solidFill>
                <a:latin typeface="Sylfaen"/>
              </a:rPr>
              <a:t>მცენარის</a:t>
            </a:r>
            <a:r>
              <a:rPr lang="ka-GE" sz="2300" b="1" dirty="0" smtClean="0">
                <a:solidFill>
                  <a:srgbClr val="D60093"/>
                </a:solidFill>
                <a:latin typeface="KaiTi"/>
              </a:rPr>
              <a:t> </a:t>
            </a:r>
            <a:r>
              <a:rPr lang="ka-GE" sz="2300" b="1" dirty="0" smtClean="0">
                <a:solidFill>
                  <a:srgbClr val="D60093"/>
                </a:solidFill>
                <a:latin typeface="Sylfaen"/>
              </a:rPr>
              <a:t>განვითარების</a:t>
            </a:r>
            <a:r>
              <a:rPr lang="ka-GE" sz="2300" b="1" dirty="0" smtClean="0">
                <a:solidFill>
                  <a:srgbClr val="D60093"/>
                </a:solidFill>
                <a:latin typeface="KaiTi"/>
              </a:rPr>
              <a:t> </a:t>
            </a:r>
            <a:r>
              <a:rPr lang="ka-GE" sz="2300" b="1" dirty="0" smtClean="0">
                <a:solidFill>
                  <a:srgbClr val="D60093"/>
                </a:solidFill>
                <a:latin typeface="Sylfaen"/>
              </a:rPr>
              <a:t>შეფერხებას</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კვდომას</a:t>
            </a:r>
            <a:r>
              <a:rPr lang="ka-GE" sz="2300" b="1" dirty="0" smtClean="0">
                <a:solidFill>
                  <a:srgbClr val="D60093"/>
                </a:solidFill>
                <a:latin typeface="KaiTi"/>
              </a:rPr>
              <a:t>.</a:t>
            </a:r>
          </a:p>
          <a:p>
            <a:pPr marR="1130"/>
            <a:r>
              <a:rPr lang="ka-GE" sz="2300" b="1" dirty="0" smtClean="0">
                <a:solidFill>
                  <a:srgbClr val="D60093"/>
                </a:solidFill>
                <a:latin typeface="Sylfaen"/>
              </a:rPr>
              <a:t>სასოფლო</a:t>
            </a:r>
            <a:r>
              <a:rPr lang="ka-GE" sz="2300" b="1" dirty="0" smtClean="0">
                <a:solidFill>
                  <a:srgbClr val="D60093"/>
                </a:solidFill>
                <a:latin typeface="KaiTi"/>
              </a:rPr>
              <a:t> </a:t>
            </a:r>
            <a:r>
              <a:rPr lang="ka-GE" sz="2300" b="1" dirty="0" smtClean="0">
                <a:solidFill>
                  <a:srgbClr val="D60093"/>
                </a:solidFill>
                <a:latin typeface="Sylfaen"/>
              </a:rPr>
              <a:t>სამეურნეო</a:t>
            </a:r>
            <a:r>
              <a:rPr lang="ka-GE" sz="2300" b="1" dirty="0" smtClean="0">
                <a:solidFill>
                  <a:srgbClr val="D60093"/>
                </a:solidFill>
                <a:latin typeface="KaiTi"/>
              </a:rPr>
              <a:t> </a:t>
            </a:r>
            <a:r>
              <a:rPr lang="ka-GE" sz="2300" b="1" dirty="0" smtClean="0">
                <a:solidFill>
                  <a:srgbClr val="D60093"/>
                </a:solidFill>
                <a:latin typeface="Sylfaen"/>
              </a:rPr>
              <a:t>კულტურათა</a:t>
            </a:r>
            <a:r>
              <a:rPr lang="ka-GE" sz="2300" b="1" dirty="0" smtClean="0">
                <a:solidFill>
                  <a:srgbClr val="D60093"/>
                </a:solidFill>
                <a:latin typeface="KaiTi"/>
              </a:rPr>
              <a:t> </a:t>
            </a:r>
            <a:r>
              <a:rPr lang="ka-GE" sz="2300" b="1" dirty="0" smtClean="0">
                <a:solidFill>
                  <a:srgbClr val="D60093"/>
                </a:solidFill>
                <a:latin typeface="Sylfaen"/>
              </a:rPr>
              <a:t>მოსავლიანობას</a:t>
            </a:r>
            <a:r>
              <a:rPr lang="ka-GE" sz="2300" b="1" dirty="0" smtClean="0">
                <a:solidFill>
                  <a:srgbClr val="D60093"/>
                </a:solidFill>
                <a:latin typeface="KaiTi"/>
              </a:rPr>
              <a:t> </a:t>
            </a:r>
            <a:r>
              <a:rPr lang="ka-GE" sz="2300" b="1" dirty="0" smtClean="0">
                <a:solidFill>
                  <a:srgbClr val="D60093"/>
                </a:solidFill>
                <a:latin typeface="Sylfaen"/>
              </a:rPr>
              <a:t>განსაზღვრავს</a:t>
            </a:r>
            <a:r>
              <a:rPr lang="ka-GE" sz="2300" b="1" dirty="0" smtClean="0">
                <a:solidFill>
                  <a:srgbClr val="D60093"/>
                </a:solidFill>
                <a:latin typeface="KaiTi"/>
              </a:rPr>
              <a:t> </a:t>
            </a:r>
            <a:r>
              <a:rPr lang="ka-GE" sz="2300" b="1" dirty="0" smtClean="0">
                <a:solidFill>
                  <a:srgbClr val="D60093"/>
                </a:solidFill>
                <a:latin typeface="Sylfaen"/>
              </a:rPr>
              <a:t>ნიადაგში</a:t>
            </a:r>
            <a:r>
              <a:rPr lang="ka-GE" sz="2300" b="1" dirty="0" smtClean="0">
                <a:solidFill>
                  <a:srgbClr val="D60093"/>
                </a:solidFill>
                <a:latin typeface="KaiTi"/>
              </a:rPr>
              <a:t> </a:t>
            </a:r>
            <a:r>
              <a:rPr lang="ka-GE" sz="2300" b="1" dirty="0" smtClean="0">
                <a:solidFill>
                  <a:srgbClr val="D60093"/>
                </a:solidFill>
                <a:latin typeface="Sylfaen"/>
              </a:rPr>
              <a:t>არსებული</a:t>
            </a:r>
            <a:r>
              <a:rPr lang="ka-GE" sz="2300" b="1" dirty="0" smtClean="0">
                <a:solidFill>
                  <a:srgbClr val="D60093"/>
                </a:solidFill>
                <a:latin typeface="KaiTi"/>
              </a:rPr>
              <a:t> </a:t>
            </a:r>
            <a:r>
              <a:rPr lang="ka-GE" sz="2300" b="1" dirty="0" smtClean="0">
                <a:solidFill>
                  <a:srgbClr val="D60093"/>
                </a:solidFill>
                <a:latin typeface="Sylfaen"/>
              </a:rPr>
              <a:t>ის</a:t>
            </a:r>
            <a:r>
              <a:rPr lang="ka-GE" sz="2300" b="1" dirty="0" smtClean="0">
                <a:solidFill>
                  <a:srgbClr val="D60093"/>
                </a:solidFill>
                <a:latin typeface="KaiTi"/>
              </a:rPr>
              <a:t> </a:t>
            </a:r>
            <a:r>
              <a:rPr lang="ka-GE" sz="2300" b="1" dirty="0" smtClean="0">
                <a:solidFill>
                  <a:srgbClr val="D60093"/>
                </a:solidFill>
                <a:latin typeface="Sylfaen"/>
              </a:rPr>
              <a:t>საკვები</a:t>
            </a:r>
            <a:r>
              <a:rPr lang="ka-GE" sz="2300" b="1" dirty="0" smtClean="0">
                <a:solidFill>
                  <a:srgbClr val="D60093"/>
                </a:solidFill>
                <a:latin typeface="KaiTi"/>
              </a:rPr>
              <a:t> </a:t>
            </a:r>
            <a:r>
              <a:rPr lang="ka-GE" sz="2300" b="1" dirty="0" smtClean="0">
                <a:solidFill>
                  <a:srgbClr val="D60093"/>
                </a:solidFill>
                <a:latin typeface="Sylfaen"/>
              </a:rPr>
              <a:t>ელემენტი</a:t>
            </a:r>
            <a:r>
              <a:rPr lang="ka-GE" sz="2300" b="1" dirty="0" smtClean="0">
                <a:solidFill>
                  <a:srgbClr val="D60093"/>
                </a:solidFill>
                <a:latin typeface="KaiTi"/>
              </a:rPr>
              <a:t>, </a:t>
            </a:r>
            <a:r>
              <a:rPr lang="ka-GE" sz="2300" b="1" dirty="0" smtClean="0">
                <a:solidFill>
                  <a:srgbClr val="D60093"/>
                </a:solidFill>
                <a:latin typeface="Sylfaen"/>
              </a:rPr>
              <a:t>რომელიც</a:t>
            </a:r>
            <a:r>
              <a:rPr lang="ka-GE" sz="2300" b="1" dirty="0" smtClean="0">
                <a:solidFill>
                  <a:srgbClr val="D60093"/>
                </a:solidFill>
                <a:latin typeface="KaiTi"/>
              </a:rPr>
              <a:t> </a:t>
            </a:r>
            <a:r>
              <a:rPr lang="ka-GE" sz="2300" b="1" dirty="0" smtClean="0">
                <a:solidFill>
                  <a:srgbClr val="D60093"/>
                </a:solidFill>
                <a:latin typeface="Sylfaen"/>
              </a:rPr>
              <a:t>მინიმუმშია</a:t>
            </a:r>
            <a:r>
              <a:rPr lang="ka-GE" sz="2300" b="1" dirty="0" smtClean="0">
                <a:solidFill>
                  <a:srgbClr val="D60093"/>
                </a:solidFill>
                <a:latin typeface="KaiTi"/>
              </a:rPr>
              <a:t>. (</a:t>
            </a:r>
            <a:r>
              <a:rPr lang="ka-GE" sz="2300" b="1" dirty="0" smtClean="0">
                <a:solidFill>
                  <a:srgbClr val="D60093"/>
                </a:solidFill>
                <a:latin typeface="Sylfaen"/>
              </a:rPr>
              <a:t>მაგ</a:t>
            </a:r>
            <a:r>
              <a:rPr lang="ka-GE" sz="2300" b="1" dirty="0" smtClean="0">
                <a:solidFill>
                  <a:srgbClr val="D60093"/>
                </a:solidFill>
                <a:latin typeface="KaiTi"/>
              </a:rPr>
              <a:t>: </a:t>
            </a:r>
            <a:r>
              <a:rPr lang="ka-GE" sz="2300" b="1" dirty="0" smtClean="0">
                <a:solidFill>
                  <a:srgbClr val="D60093"/>
                </a:solidFill>
                <a:latin typeface="Sylfaen"/>
              </a:rPr>
              <a:t>თუ</a:t>
            </a:r>
            <a:r>
              <a:rPr lang="ka-GE" sz="2300" b="1" dirty="0" smtClean="0">
                <a:solidFill>
                  <a:srgbClr val="D60093"/>
                </a:solidFill>
                <a:latin typeface="KaiTi"/>
              </a:rPr>
              <a:t> 1   </a:t>
            </a:r>
            <a:r>
              <a:rPr lang="ka-GE" sz="2300" b="1" dirty="0" smtClean="0">
                <a:solidFill>
                  <a:srgbClr val="D60093"/>
                </a:solidFill>
                <a:latin typeface="Sylfaen"/>
              </a:rPr>
              <a:t>ჰა</a:t>
            </a:r>
            <a:r>
              <a:rPr lang="ka-GE" sz="2300" b="1" dirty="0" smtClean="0">
                <a:solidFill>
                  <a:srgbClr val="D60093"/>
                </a:solidFill>
                <a:latin typeface="KaiTi"/>
              </a:rPr>
              <a:t> </a:t>
            </a:r>
            <a:r>
              <a:rPr lang="ka-GE" sz="2300" b="1" dirty="0" smtClean="0">
                <a:solidFill>
                  <a:srgbClr val="D60093"/>
                </a:solidFill>
                <a:latin typeface="Sylfaen"/>
              </a:rPr>
              <a:t>ნიადაგში</a:t>
            </a:r>
            <a:r>
              <a:rPr lang="ka-GE" sz="2300" b="1" dirty="0" smtClean="0">
                <a:solidFill>
                  <a:srgbClr val="D60093"/>
                </a:solidFill>
                <a:latin typeface="KaiTi"/>
              </a:rPr>
              <a:t> </a:t>
            </a:r>
            <a:r>
              <a:rPr lang="ka-GE" sz="2300" b="1" dirty="0" smtClean="0">
                <a:solidFill>
                  <a:srgbClr val="D60093"/>
                </a:solidFill>
                <a:latin typeface="Sylfaen"/>
              </a:rPr>
              <a:t>აზოტის</a:t>
            </a:r>
            <a:r>
              <a:rPr lang="ka-GE" sz="2300" b="1" dirty="0" smtClean="0">
                <a:solidFill>
                  <a:srgbClr val="D60093"/>
                </a:solidFill>
                <a:latin typeface="KaiTi"/>
              </a:rPr>
              <a:t> </a:t>
            </a:r>
            <a:r>
              <a:rPr lang="ka-GE" sz="2300" b="1" dirty="0" smtClean="0">
                <a:solidFill>
                  <a:srgbClr val="D60093"/>
                </a:solidFill>
                <a:latin typeface="Sylfaen"/>
              </a:rPr>
              <a:t>რაოდენობა</a:t>
            </a:r>
            <a:r>
              <a:rPr lang="ka-GE" sz="2300" b="1" dirty="0" smtClean="0">
                <a:solidFill>
                  <a:srgbClr val="D60093"/>
                </a:solidFill>
                <a:latin typeface="KaiTi"/>
              </a:rPr>
              <a:t> </a:t>
            </a:r>
            <a:r>
              <a:rPr lang="ka-GE" sz="2300" b="1" dirty="0" smtClean="0">
                <a:solidFill>
                  <a:srgbClr val="D60093"/>
                </a:solidFill>
                <a:latin typeface="Sylfaen"/>
              </a:rPr>
              <a:t>იმდენია</a:t>
            </a:r>
            <a:r>
              <a:rPr lang="ka-GE" sz="2300" b="1" dirty="0" smtClean="0">
                <a:solidFill>
                  <a:srgbClr val="D60093"/>
                </a:solidFill>
                <a:latin typeface="KaiTi"/>
              </a:rPr>
              <a:t>, </a:t>
            </a:r>
            <a:r>
              <a:rPr lang="ka-GE" sz="2300" b="1" dirty="0" smtClean="0">
                <a:solidFill>
                  <a:srgbClr val="D60093"/>
                </a:solidFill>
                <a:latin typeface="Sylfaen"/>
              </a:rPr>
              <a:t>რამდენიც</a:t>
            </a:r>
            <a:r>
              <a:rPr lang="ka-GE" sz="2300" b="1" dirty="0" smtClean="0">
                <a:solidFill>
                  <a:srgbClr val="D60093"/>
                </a:solidFill>
                <a:latin typeface="KaiTi"/>
              </a:rPr>
              <a:t> </a:t>
            </a:r>
            <a:r>
              <a:rPr lang="ka-GE" sz="2300" b="1" dirty="0" smtClean="0">
                <a:solidFill>
                  <a:srgbClr val="D60093"/>
                </a:solidFill>
                <a:latin typeface="Sylfaen"/>
              </a:rPr>
              <a:t>მხოლოდ</a:t>
            </a:r>
            <a:r>
              <a:rPr lang="ka-GE" sz="2300" b="1" dirty="0" smtClean="0">
                <a:solidFill>
                  <a:srgbClr val="D60093"/>
                </a:solidFill>
                <a:latin typeface="KaiTi"/>
              </a:rPr>
              <a:t> 3 </a:t>
            </a:r>
            <a:r>
              <a:rPr lang="ka-GE" sz="2300" b="1" dirty="0" smtClean="0">
                <a:solidFill>
                  <a:srgbClr val="D60093"/>
                </a:solidFill>
                <a:latin typeface="Sylfaen"/>
              </a:rPr>
              <a:t>ტონა</a:t>
            </a:r>
            <a:r>
              <a:rPr lang="ka-GE" sz="2300" b="1" dirty="0" smtClean="0">
                <a:solidFill>
                  <a:srgbClr val="D60093"/>
                </a:solidFill>
                <a:latin typeface="KaiTi"/>
              </a:rPr>
              <a:t>  </a:t>
            </a:r>
            <a:r>
              <a:rPr lang="ka-GE" sz="2300" b="1" dirty="0" smtClean="0">
                <a:solidFill>
                  <a:srgbClr val="D60093"/>
                </a:solidFill>
                <a:latin typeface="Sylfaen"/>
              </a:rPr>
              <a:t>მოსავლის</a:t>
            </a:r>
            <a:r>
              <a:rPr lang="ka-GE" sz="2300" b="1" dirty="0" smtClean="0">
                <a:solidFill>
                  <a:srgbClr val="D60093"/>
                </a:solidFill>
                <a:latin typeface="KaiTi"/>
              </a:rPr>
              <a:t> </a:t>
            </a:r>
            <a:r>
              <a:rPr lang="ka-GE" sz="2300" b="1" dirty="0" smtClean="0">
                <a:solidFill>
                  <a:srgbClr val="D60093"/>
                </a:solidFill>
                <a:latin typeface="Sylfaen"/>
              </a:rPr>
              <a:t>მიღებისთვის</a:t>
            </a:r>
            <a:r>
              <a:rPr lang="ka-GE" sz="2300" b="1" dirty="0" smtClean="0">
                <a:solidFill>
                  <a:srgbClr val="D60093"/>
                </a:solidFill>
                <a:latin typeface="KaiTi"/>
              </a:rPr>
              <a:t> </a:t>
            </a:r>
            <a:r>
              <a:rPr lang="ka-GE" sz="2300" b="1" dirty="0" smtClean="0">
                <a:solidFill>
                  <a:srgbClr val="D60093"/>
                </a:solidFill>
                <a:latin typeface="Sylfaen"/>
              </a:rPr>
              <a:t>არის</a:t>
            </a:r>
            <a:r>
              <a:rPr lang="ka-GE" sz="2300" b="1" dirty="0" smtClean="0">
                <a:solidFill>
                  <a:srgbClr val="D60093"/>
                </a:solidFill>
                <a:latin typeface="KaiTi"/>
              </a:rPr>
              <a:t> </a:t>
            </a:r>
            <a:r>
              <a:rPr lang="ka-GE" sz="2300" b="1" dirty="0" smtClean="0">
                <a:solidFill>
                  <a:srgbClr val="D60093"/>
                </a:solidFill>
                <a:latin typeface="Sylfaen"/>
              </a:rPr>
              <a:t>საკმარისი</a:t>
            </a:r>
            <a:r>
              <a:rPr lang="ka-GE" sz="2300" b="1" dirty="0" smtClean="0">
                <a:solidFill>
                  <a:srgbClr val="D60093"/>
                </a:solidFill>
                <a:latin typeface="KaiTi"/>
              </a:rPr>
              <a:t>, </a:t>
            </a:r>
            <a:r>
              <a:rPr lang="ka-GE" sz="2300" b="1" dirty="0" smtClean="0">
                <a:solidFill>
                  <a:srgbClr val="D60093"/>
                </a:solidFill>
                <a:latin typeface="Sylfaen"/>
              </a:rPr>
              <a:t>ხოლო</a:t>
            </a:r>
            <a:r>
              <a:rPr lang="ka-GE" sz="2300" b="1" dirty="0" smtClean="0">
                <a:solidFill>
                  <a:srgbClr val="D60093"/>
                </a:solidFill>
                <a:latin typeface="KaiTi"/>
              </a:rPr>
              <a:t> </a:t>
            </a:r>
            <a:r>
              <a:rPr lang="ka-GE" sz="2300" b="1" dirty="0" smtClean="0">
                <a:solidFill>
                  <a:srgbClr val="D60093"/>
                </a:solidFill>
                <a:latin typeface="Sylfaen"/>
              </a:rPr>
              <a:t>ფოსფორისა</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კალიუმის</a:t>
            </a:r>
            <a:r>
              <a:rPr lang="ka-GE" sz="2300" b="1" dirty="0" smtClean="0">
                <a:solidFill>
                  <a:srgbClr val="D60093"/>
                </a:solidFill>
                <a:latin typeface="KaiTi"/>
              </a:rPr>
              <a:t> </a:t>
            </a:r>
            <a:r>
              <a:rPr lang="ka-GE" sz="2300" b="1" dirty="0" smtClean="0">
                <a:solidFill>
                  <a:srgbClr val="D60093"/>
                </a:solidFill>
                <a:latin typeface="Sylfaen"/>
              </a:rPr>
              <a:t>რაოდენობა</a:t>
            </a:r>
            <a:r>
              <a:rPr lang="ka-GE" sz="2300" b="1" dirty="0" smtClean="0">
                <a:solidFill>
                  <a:srgbClr val="D60093"/>
                </a:solidFill>
                <a:latin typeface="KaiTi"/>
              </a:rPr>
              <a:t> </a:t>
            </a:r>
            <a:r>
              <a:rPr lang="ka-GE" sz="2300" b="1" dirty="0" smtClean="0">
                <a:solidFill>
                  <a:srgbClr val="D60093"/>
                </a:solidFill>
                <a:latin typeface="Sylfaen"/>
              </a:rPr>
              <a:t>იმდენია</a:t>
            </a:r>
            <a:r>
              <a:rPr lang="ka-GE" sz="2300" b="1" dirty="0" smtClean="0">
                <a:solidFill>
                  <a:srgbClr val="D60093"/>
                </a:solidFill>
                <a:latin typeface="KaiTi"/>
              </a:rPr>
              <a:t>, </a:t>
            </a:r>
            <a:r>
              <a:rPr lang="ka-GE" sz="2300" b="1" dirty="0" smtClean="0">
                <a:solidFill>
                  <a:srgbClr val="D60093"/>
                </a:solidFill>
                <a:latin typeface="Sylfaen"/>
              </a:rPr>
              <a:t>რამდენიც</a:t>
            </a:r>
            <a:r>
              <a:rPr lang="ka-GE" sz="2300" b="1" dirty="0" smtClean="0">
                <a:solidFill>
                  <a:srgbClr val="D60093"/>
                </a:solidFill>
                <a:latin typeface="KaiTi"/>
              </a:rPr>
              <a:t> 5 </a:t>
            </a:r>
            <a:r>
              <a:rPr lang="ka-GE" sz="2300" b="1" dirty="0" smtClean="0">
                <a:solidFill>
                  <a:srgbClr val="D60093"/>
                </a:solidFill>
                <a:latin typeface="Sylfaen"/>
              </a:rPr>
              <a:t>ტონის  </a:t>
            </a:r>
            <a:r>
              <a:rPr lang="ka-GE" sz="2300" b="1" dirty="0" smtClean="0">
                <a:solidFill>
                  <a:srgbClr val="D60093"/>
                </a:solidFill>
                <a:latin typeface="KaiTi"/>
              </a:rPr>
              <a:t> </a:t>
            </a:r>
            <a:r>
              <a:rPr lang="ka-GE" sz="2300" b="1" dirty="0" smtClean="0">
                <a:solidFill>
                  <a:srgbClr val="D60093"/>
                </a:solidFill>
                <a:latin typeface="Sylfaen"/>
              </a:rPr>
              <a:t>მიღებისთვის</a:t>
            </a:r>
            <a:r>
              <a:rPr lang="ka-GE" sz="2300" b="1" dirty="0" smtClean="0">
                <a:solidFill>
                  <a:srgbClr val="D60093"/>
                </a:solidFill>
                <a:latin typeface="KaiTi"/>
              </a:rPr>
              <a:t>, </a:t>
            </a:r>
            <a:r>
              <a:rPr lang="ka-GE" sz="2300" b="1" dirty="0" smtClean="0">
                <a:solidFill>
                  <a:srgbClr val="D60093"/>
                </a:solidFill>
                <a:latin typeface="Sylfaen"/>
              </a:rPr>
              <a:t>მოსავალი</a:t>
            </a:r>
            <a:r>
              <a:rPr lang="ka-GE" sz="2300" b="1" dirty="0" smtClean="0">
                <a:solidFill>
                  <a:srgbClr val="D60093"/>
                </a:solidFill>
                <a:latin typeface="KaiTi"/>
              </a:rPr>
              <a:t> </a:t>
            </a:r>
            <a:r>
              <a:rPr lang="ka-GE" sz="2300" b="1" dirty="0" smtClean="0">
                <a:solidFill>
                  <a:srgbClr val="D60093"/>
                </a:solidFill>
                <a:latin typeface="Sylfaen"/>
              </a:rPr>
              <a:t>იქნება</a:t>
            </a:r>
            <a:r>
              <a:rPr lang="ka-GE" sz="2300" b="1" dirty="0" smtClean="0">
                <a:solidFill>
                  <a:srgbClr val="D60093"/>
                </a:solidFill>
                <a:latin typeface="KaiTi"/>
              </a:rPr>
              <a:t> </a:t>
            </a:r>
            <a:r>
              <a:rPr lang="ka-GE" sz="2300" b="1" dirty="0" smtClean="0">
                <a:solidFill>
                  <a:srgbClr val="D60093"/>
                </a:solidFill>
                <a:latin typeface="Sylfaen"/>
              </a:rPr>
              <a:t>მხოლოდ</a:t>
            </a:r>
            <a:r>
              <a:rPr lang="ka-GE" sz="2300" b="1" dirty="0" smtClean="0">
                <a:solidFill>
                  <a:srgbClr val="D60093"/>
                </a:solidFill>
                <a:latin typeface="KaiTi"/>
              </a:rPr>
              <a:t> 3 </a:t>
            </a:r>
            <a:r>
              <a:rPr lang="ka-GE" sz="2300" b="1" dirty="0" smtClean="0">
                <a:solidFill>
                  <a:srgbClr val="D60093"/>
                </a:solidFill>
                <a:latin typeface="Sylfaen"/>
              </a:rPr>
              <a:t>ტონის</a:t>
            </a:r>
            <a:r>
              <a:rPr lang="ka-GE" sz="2300" b="1" dirty="0" smtClean="0">
                <a:solidFill>
                  <a:srgbClr val="D60093"/>
                </a:solidFill>
                <a:latin typeface="KaiTi"/>
              </a:rPr>
              <a:t> </a:t>
            </a:r>
            <a:r>
              <a:rPr lang="ka-GE" sz="2300" b="1" dirty="0" smtClean="0">
                <a:solidFill>
                  <a:srgbClr val="D60093"/>
                </a:solidFill>
                <a:latin typeface="Sylfaen"/>
              </a:rPr>
              <a:t>ფარგლებში</a:t>
            </a:r>
            <a:r>
              <a:rPr lang="ka-GE" sz="2300" b="1" dirty="0" smtClean="0">
                <a:solidFill>
                  <a:srgbClr val="D60093"/>
                </a:solidFill>
                <a:latin typeface="KaiTi"/>
              </a:rPr>
              <a:t>).</a:t>
            </a:r>
          </a:p>
          <a:p>
            <a:r>
              <a:rPr lang="ka-GE" sz="2300" b="1" dirty="0" smtClean="0">
                <a:solidFill>
                  <a:srgbClr val="D60093"/>
                </a:solidFill>
                <a:latin typeface="Sylfaen"/>
              </a:rPr>
              <a:t>საკვები</a:t>
            </a:r>
            <a:r>
              <a:rPr lang="ka-GE" sz="2300" b="1" dirty="0" smtClean="0">
                <a:solidFill>
                  <a:srgbClr val="D60093"/>
                </a:solidFill>
                <a:latin typeface="KaiTi"/>
              </a:rPr>
              <a:t> </a:t>
            </a:r>
            <a:r>
              <a:rPr lang="ka-GE" sz="2300" b="1" dirty="0" smtClean="0">
                <a:solidFill>
                  <a:srgbClr val="D60093"/>
                </a:solidFill>
                <a:latin typeface="Sylfaen"/>
              </a:rPr>
              <a:t>მარაგის</a:t>
            </a:r>
            <a:r>
              <a:rPr lang="ka-GE" sz="2300" b="1" dirty="0" smtClean="0">
                <a:solidFill>
                  <a:srgbClr val="D60093"/>
                </a:solidFill>
                <a:latin typeface="KaiTi"/>
              </a:rPr>
              <a:t> </a:t>
            </a:r>
            <a:r>
              <a:rPr lang="ka-GE" sz="2300" b="1" dirty="0" smtClean="0">
                <a:solidFill>
                  <a:srgbClr val="D60093"/>
                </a:solidFill>
                <a:latin typeface="Sylfaen"/>
              </a:rPr>
              <a:t>შევსება</a:t>
            </a:r>
            <a:r>
              <a:rPr lang="ka-GE" sz="2300" b="1" dirty="0" smtClean="0">
                <a:solidFill>
                  <a:srgbClr val="D60093"/>
                </a:solidFill>
                <a:latin typeface="KaiTi"/>
              </a:rPr>
              <a:t>-</a:t>
            </a:r>
            <a:r>
              <a:rPr lang="ka-GE" sz="2300" b="1" dirty="0" smtClean="0">
                <a:solidFill>
                  <a:srgbClr val="D60093"/>
                </a:solidFill>
                <a:latin typeface="Sylfaen"/>
              </a:rPr>
              <a:t>დაგროვება</a:t>
            </a:r>
            <a:r>
              <a:rPr lang="ka-GE" sz="2300" b="1" dirty="0" smtClean="0">
                <a:solidFill>
                  <a:srgbClr val="D60093"/>
                </a:solidFill>
                <a:latin typeface="KaiTi"/>
              </a:rPr>
              <a:t> </a:t>
            </a:r>
            <a:r>
              <a:rPr lang="ka-GE" sz="2300" b="1" dirty="0" smtClean="0">
                <a:solidFill>
                  <a:srgbClr val="D60093"/>
                </a:solidFill>
                <a:latin typeface="Sylfaen"/>
              </a:rPr>
              <a:t>ნიადაგში</a:t>
            </a:r>
            <a:r>
              <a:rPr lang="ka-GE" sz="2300" b="1" dirty="0" smtClean="0">
                <a:solidFill>
                  <a:srgbClr val="D60093"/>
                </a:solidFill>
                <a:latin typeface="KaiTi"/>
              </a:rPr>
              <a:t> </a:t>
            </a:r>
            <a:r>
              <a:rPr lang="ka-GE" sz="2300" b="1" dirty="0" smtClean="0">
                <a:solidFill>
                  <a:srgbClr val="D60093"/>
                </a:solidFill>
                <a:latin typeface="Sylfaen"/>
              </a:rPr>
              <a:t>ხდება</a:t>
            </a:r>
            <a:r>
              <a:rPr lang="ka-GE" sz="2300" b="1" dirty="0" smtClean="0">
                <a:solidFill>
                  <a:srgbClr val="D60093"/>
                </a:solidFill>
                <a:latin typeface="KaiTi"/>
              </a:rPr>
              <a:t> </a:t>
            </a:r>
            <a:r>
              <a:rPr lang="ka-GE" sz="2300" b="1" dirty="0" smtClean="0">
                <a:solidFill>
                  <a:srgbClr val="D60093"/>
                </a:solidFill>
                <a:latin typeface="Sylfaen"/>
              </a:rPr>
              <a:t>ბუნებრივად</a:t>
            </a:r>
            <a:r>
              <a:rPr lang="ka-GE" sz="2300" b="1" dirty="0" smtClean="0">
                <a:solidFill>
                  <a:srgbClr val="D60093"/>
                </a:solidFill>
                <a:latin typeface="KaiTi"/>
              </a:rPr>
              <a:t> </a:t>
            </a:r>
            <a:r>
              <a:rPr lang="ka-GE" sz="2300" b="1" dirty="0" smtClean="0">
                <a:solidFill>
                  <a:srgbClr val="D60093"/>
                </a:solidFill>
                <a:latin typeface="Sylfaen"/>
              </a:rPr>
              <a:t>და</a:t>
            </a:r>
            <a:r>
              <a:rPr lang="ka-GE" sz="2300" b="1" dirty="0" smtClean="0">
                <a:solidFill>
                  <a:srgbClr val="D60093"/>
                </a:solidFill>
                <a:latin typeface="KaiTi"/>
              </a:rPr>
              <a:t> </a:t>
            </a:r>
            <a:r>
              <a:rPr lang="ka-GE" sz="2300" b="1" dirty="0" smtClean="0">
                <a:solidFill>
                  <a:srgbClr val="D60093"/>
                </a:solidFill>
                <a:latin typeface="Sylfaen"/>
              </a:rPr>
              <a:t>ხელოვნურად</a:t>
            </a:r>
            <a:r>
              <a:rPr lang="ka-GE" sz="2300" b="1" dirty="0" smtClean="0">
                <a:solidFill>
                  <a:srgbClr val="D60093"/>
                </a:solidFill>
                <a:latin typeface="KaiTi"/>
              </a:rPr>
              <a:t> </a:t>
            </a:r>
            <a:endParaRPr lang="ru-RU" sz="2300" b="1" dirty="0">
              <a:solidFill>
                <a:srgbClr val="D60093"/>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889844"/>
            <a:ext cx="8572560" cy="4524315"/>
          </a:xfrm>
          <a:prstGeom prst="rect">
            <a:avLst/>
          </a:prstGeom>
        </p:spPr>
        <p:txBody>
          <a:bodyPr wrap="square">
            <a:spAutoFit/>
          </a:bodyPr>
          <a:lstStyle/>
          <a:p>
            <a:pPr marR="1130"/>
            <a:r>
              <a:rPr lang="ka-GE" sz="2400" b="1" dirty="0" smtClean="0">
                <a:solidFill>
                  <a:srgbClr val="D60093"/>
                </a:solidFill>
                <a:latin typeface="Sylfaen"/>
              </a:rPr>
              <a:t>სასუქები  </a:t>
            </a:r>
            <a:r>
              <a:rPr lang="ka-GE" sz="2400" b="1" dirty="0" smtClean="0">
                <a:solidFill>
                  <a:srgbClr val="D60093"/>
                </a:solidFill>
                <a:latin typeface="MS Mincho"/>
              </a:rPr>
              <a:t> </a:t>
            </a:r>
            <a:r>
              <a:rPr lang="ka-GE" sz="2400" b="1" dirty="0" smtClean="0">
                <a:solidFill>
                  <a:srgbClr val="D60093"/>
                </a:solidFill>
                <a:latin typeface="Sylfaen"/>
              </a:rPr>
              <a:t>არის </a:t>
            </a:r>
            <a:r>
              <a:rPr lang="ka-GE" sz="2400" b="1" dirty="0" smtClean="0">
                <a:solidFill>
                  <a:srgbClr val="D60093"/>
                </a:solidFill>
                <a:latin typeface="KaiTi"/>
              </a:rPr>
              <a:t> </a:t>
            </a:r>
            <a:r>
              <a:rPr lang="ka-GE" sz="2400" b="1" dirty="0" smtClean="0">
                <a:solidFill>
                  <a:srgbClr val="D60093"/>
                </a:solidFill>
                <a:latin typeface="Sylfaen"/>
              </a:rPr>
              <a:t>ნივთიერებები</a:t>
            </a:r>
            <a:r>
              <a:rPr lang="ka-GE" sz="2400" b="1" dirty="0" smtClean="0">
                <a:solidFill>
                  <a:srgbClr val="D60093"/>
                </a:solidFill>
                <a:latin typeface="KaiTi"/>
              </a:rPr>
              <a:t>, </a:t>
            </a:r>
            <a:r>
              <a:rPr lang="ka-GE" sz="2400" b="1" dirty="0" smtClean="0">
                <a:solidFill>
                  <a:srgbClr val="D60093"/>
                </a:solidFill>
                <a:latin typeface="Sylfaen"/>
              </a:rPr>
              <a:t>რომელიც</a:t>
            </a:r>
            <a:r>
              <a:rPr lang="ka-GE" sz="2400" b="1" dirty="0" smtClean="0">
                <a:solidFill>
                  <a:srgbClr val="D60093"/>
                </a:solidFill>
                <a:latin typeface="KaiTi"/>
              </a:rPr>
              <a:t> </a:t>
            </a:r>
            <a:r>
              <a:rPr lang="ka-GE" sz="2400" b="1" dirty="0" smtClean="0">
                <a:solidFill>
                  <a:srgbClr val="D60093"/>
                </a:solidFill>
                <a:latin typeface="Sylfaen"/>
              </a:rPr>
              <a:t>ნიადაგში</a:t>
            </a:r>
            <a:r>
              <a:rPr lang="ka-GE" sz="2400" b="1" dirty="0" smtClean="0">
                <a:solidFill>
                  <a:srgbClr val="D60093"/>
                </a:solidFill>
                <a:latin typeface="KaiTi"/>
              </a:rPr>
              <a:t> </a:t>
            </a:r>
            <a:r>
              <a:rPr lang="ka-GE" sz="2400" b="1" dirty="0" smtClean="0">
                <a:solidFill>
                  <a:srgbClr val="D60093"/>
                </a:solidFill>
                <a:latin typeface="Sylfaen"/>
              </a:rPr>
              <a:t>შეაქვთ</a:t>
            </a:r>
            <a:r>
              <a:rPr lang="ka-GE" sz="2400" b="1" dirty="0" smtClean="0">
                <a:solidFill>
                  <a:srgbClr val="D60093"/>
                </a:solidFill>
                <a:latin typeface="KaiTi"/>
              </a:rPr>
              <a:t> </a:t>
            </a:r>
            <a:r>
              <a:rPr lang="ka-GE" sz="2400" b="1" dirty="0" smtClean="0">
                <a:solidFill>
                  <a:srgbClr val="D60093"/>
                </a:solidFill>
                <a:latin typeface="Sylfaen"/>
              </a:rPr>
              <a:t>მისი</a:t>
            </a:r>
            <a:r>
              <a:rPr lang="ka-GE" sz="2400" b="1" dirty="0" smtClean="0">
                <a:solidFill>
                  <a:srgbClr val="D60093"/>
                </a:solidFill>
                <a:latin typeface="KaiTi"/>
              </a:rPr>
              <a:t> </a:t>
            </a:r>
            <a:r>
              <a:rPr lang="ka-GE" sz="2400" b="1" dirty="0" smtClean="0">
                <a:solidFill>
                  <a:srgbClr val="D60093"/>
                </a:solidFill>
                <a:latin typeface="Sylfaen"/>
              </a:rPr>
              <a:t>ნაყოფიერების</a:t>
            </a:r>
            <a:r>
              <a:rPr lang="ka-GE" sz="2400" b="1" dirty="0" smtClean="0">
                <a:solidFill>
                  <a:srgbClr val="D60093"/>
                </a:solidFill>
                <a:latin typeface="KaiTi"/>
              </a:rPr>
              <a:t> </a:t>
            </a:r>
            <a:r>
              <a:rPr lang="ka-GE" sz="2400" b="1" dirty="0" smtClean="0">
                <a:solidFill>
                  <a:srgbClr val="D60093"/>
                </a:solidFill>
                <a:latin typeface="Sylfaen"/>
              </a:rPr>
              <a:t>ასამაღლებლად</a:t>
            </a:r>
            <a:r>
              <a:rPr lang="ka-GE" sz="2400" b="1" dirty="0" smtClean="0">
                <a:solidFill>
                  <a:srgbClr val="D60093"/>
                </a:solidFill>
                <a:latin typeface="KaiTi"/>
              </a:rPr>
              <a:t>. </a:t>
            </a:r>
            <a:r>
              <a:rPr lang="ka-GE" sz="2400" b="1" dirty="0" smtClean="0">
                <a:solidFill>
                  <a:srgbClr val="D60093"/>
                </a:solidFill>
                <a:latin typeface="Sylfaen"/>
              </a:rPr>
              <a:t>რათა</a:t>
            </a:r>
            <a:r>
              <a:rPr lang="ka-GE" sz="2400" b="1" dirty="0" smtClean="0">
                <a:solidFill>
                  <a:srgbClr val="D60093"/>
                </a:solidFill>
                <a:latin typeface="KaiTi"/>
              </a:rPr>
              <a:t> </a:t>
            </a:r>
            <a:r>
              <a:rPr lang="ka-GE" sz="2400" b="1" dirty="0" smtClean="0">
                <a:solidFill>
                  <a:srgbClr val="D60093"/>
                </a:solidFill>
                <a:latin typeface="Sylfaen"/>
              </a:rPr>
              <a:t>გაუმჯობესდეს</a:t>
            </a:r>
            <a:r>
              <a:rPr lang="ka-GE" sz="2400" b="1" dirty="0" smtClean="0">
                <a:solidFill>
                  <a:srgbClr val="D60093"/>
                </a:solidFill>
                <a:latin typeface="KaiTi"/>
              </a:rPr>
              <a:t> </a:t>
            </a:r>
            <a:r>
              <a:rPr lang="ka-GE" sz="2400" b="1" dirty="0" smtClean="0">
                <a:solidFill>
                  <a:srgbClr val="D60093"/>
                </a:solidFill>
                <a:latin typeface="Sylfaen"/>
              </a:rPr>
              <a:t>მცენარეთა</a:t>
            </a:r>
            <a:r>
              <a:rPr lang="ka-GE" sz="2400" b="1" dirty="0" smtClean="0">
                <a:solidFill>
                  <a:srgbClr val="D60093"/>
                </a:solidFill>
                <a:latin typeface="KaiTi"/>
              </a:rPr>
              <a:t> </a:t>
            </a:r>
            <a:r>
              <a:rPr lang="ka-GE" sz="2400" b="1" dirty="0" smtClean="0">
                <a:solidFill>
                  <a:srgbClr val="D60093"/>
                </a:solidFill>
                <a:latin typeface="Sylfaen"/>
              </a:rPr>
              <a:t>კვება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გაიზარდოს</a:t>
            </a:r>
            <a:r>
              <a:rPr lang="ka-GE" sz="2400" b="1" dirty="0" smtClean="0">
                <a:solidFill>
                  <a:srgbClr val="D60093"/>
                </a:solidFill>
                <a:latin typeface="KaiTi"/>
              </a:rPr>
              <a:t> </a:t>
            </a:r>
            <a:r>
              <a:rPr lang="ka-GE" sz="2400" b="1" dirty="0" smtClean="0">
                <a:solidFill>
                  <a:srgbClr val="D60093"/>
                </a:solidFill>
                <a:latin typeface="Sylfaen"/>
              </a:rPr>
              <a:t>მოსავლიანობა</a:t>
            </a:r>
            <a:r>
              <a:rPr lang="ka-GE" sz="2400" b="1" dirty="0" smtClean="0">
                <a:solidFill>
                  <a:srgbClr val="D60093"/>
                </a:solidFill>
                <a:latin typeface="KaiTi"/>
              </a:rPr>
              <a:t>. </a:t>
            </a:r>
            <a:r>
              <a:rPr lang="ka-GE" sz="2400" b="1" dirty="0" smtClean="0">
                <a:solidFill>
                  <a:srgbClr val="D60093"/>
                </a:solidFill>
                <a:latin typeface="Sylfaen"/>
              </a:rPr>
              <a:t>უფრო</a:t>
            </a:r>
            <a:r>
              <a:rPr lang="ka-GE" sz="2400" b="1" dirty="0" smtClean="0">
                <a:solidFill>
                  <a:srgbClr val="D60093"/>
                </a:solidFill>
                <a:latin typeface="KaiTi"/>
              </a:rPr>
              <a:t> </a:t>
            </a:r>
            <a:r>
              <a:rPr lang="ka-GE" sz="2400" b="1" dirty="0" smtClean="0">
                <a:solidFill>
                  <a:srgbClr val="D60093"/>
                </a:solidFill>
                <a:latin typeface="Sylfaen"/>
              </a:rPr>
              <a:t>ხშირად</a:t>
            </a:r>
            <a:r>
              <a:rPr lang="ka-GE" sz="2400" b="1" dirty="0" smtClean="0">
                <a:solidFill>
                  <a:srgbClr val="D60093"/>
                </a:solidFill>
                <a:latin typeface="KaiTi"/>
              </a:rPr>
              <a:t> </a:t>
            </a:r>
            <a:r>
              <a:rPr lang="ka-GE" sz="2400" b="1" dirty="0" smtClean="0">
                <a:solidFill>
                  <a:srgbClr val="D60093"/>
                </a:solidFill>
                <a:latin typeface="Sylfaen"/>
              </a:rPr>
              <a:t>ნიადაგში</a:t>
            </a:r>
            <a:r>
              <a:rPr lang="ka-GE" sz="2400" b="1" dirty="0" smtClean="0">
                <a:solidFill>
                  <a:srgbClr val="D60093"/>
                </a:solidFill>
                <a:latin typeface="KaiTi"/>
              </a:rPr>
              <a:t> </a:t>
            </a:r>
            <a:r>
              <a:rPr lang="ka-GE" sz="2400" b="1" dirty="0" smtClean="0">
                <a:solidFill>
                  <a:srgbClr val="D60093"/>
                </a:solidFill>
                <a:latin typeface="Sylfaen"/>
              </a:rPr>
              <a:t>არასაკმარისია</a:t>
            </a:r>
            <a:r>
              <a:rPr lang="ka-GE" sz="2400" b="1" dirty="0" smtClean="0">
                <a:solidFill>
                  <a:srgbClr val="D60093"/>
                </a:solidFill>
                <a:latin typeface="KaiTi"/>
              </a:rPr>
              <a:t> </a:t>
            </a:r>
            <a:r>
              <a:rPr lang="ka-GE" sz="2400" b="1" dirty="0" smtClean="0">
                <a:solidFill>
                  <a:srgbClr val="D60093"/>
                </a:solidFill>
                <a:latin typeface="Sylfaen"/>
              </a:rPr>
              <a:t>აზოტის</a:t>
            </a:r>
            <a:r>
              <a:rPr lang="ka-GE" sz="2400" b="1" dirty="0" smtClean="0">
                <a:solidFill>
                  <a:srgbClr val="D60093"/>
                </a:solidFill>
                <a:latin typeface="KaiTi"/>
              </a:rPr>
              <a:t>, </a:t>
            </a:r>
            <a:r>
              <a:rPr lang="ka-GE" sz="2400" b="1" dirty="0" smtClean="0">
                <a:solidFill>
                  <a:srgbClr val="D60093"/>
                </a:solidFill>
                <a:latin typeface="Sylfaen"/>
              </a:rPr>
              <a:t>ფოსფორისა</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კალიუმის</a:t>
            </a:r>
            <a:r>
              <a:rPr lang="ka-GE" sz="2400" b="1" dirty="0" smtClean="0">
                <a:solidFill>
                  <a:srgbClr val="D60093"/>
                </a:solidFill>
                <a:latin typeface="KaiTi"/>
              </a:rPr>
              <a:t> </a:t>
            </a:r>
            <a:r>
              <a:rPr lang="ka-GE" sz="2400" b="1" dirty="0" smtClean="0">
                <a:solidFill>
                  <a:srgbClr val="D60093"/>
                </a:solidFill>
                <a:latin typeface="Sylfaen"/>
              </a:rPr>
              <a:t>მარილები</a:t>
            </a:r>
            <a:r>
              <a:rPr lang="ka-GE" sz="2400" b="1" dirty="0" smtClean="0">
                <a:solidFill>
                  <a:srgbClr val="D60093"/>
                </a:solidFill>
                <a:latin typeface="KaiTi"/>
              </a:rPr>
              <a:t>, </a:t>
            </a:r>
            <a:r>
              <a:rPr lang="ka-GE" sz="2400" b="1" dirty="0" smtClean="0">
                <a:solidFill>
                  <a:srgbClr val="D60093"/>
                </a:solidFill>
                <a:latin typeface="Sylfaen"/>
              </a:rPr>
              <a:t>ამიტომ</a:t>
            </a:r>
            <a:r>
              <a:rPr lang="ka-GE" sz="2400" b="1" dirty="0" smtClean="0">
                <a:solidFill>
                  <a:srgbClr val="D60093"/>
                </a:solidFill>
                <a:latin typeface="KaiTi"/>
              </a:rPr>
              <a:t> </a:t>
            </a:r>
            <a:r>
              <a:rPr lang="ka-GE" sz="2400" b="1" dirty="0" smtClean="0">
                <a:solidFill>
                  <a:srgbClr val="D60093"/>
                </a:solidFill>
                <a:latin typeface="Sylfaen"/>
              </a:rPr>
              <a:t>ისინი</a:t>
            </a:r>
            <a:r>
              <a:rPr lang="ka-GE" sz="2400" b="1" dirty="0" smtClean="0">
                <a:solidFill>
                  <a:srgbClr val="D60093"/>
                </a:solidFill>
                <a:latin typeface="KaiTi"/>
              </a:rPr>
              <a:t> </a:t>
            </a:r>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უმეტესობის</a:t>
            </a:r>
            <a:r>
              <a:rPr lang="ka-GE" sz="2400" b="1" dirty="0" smtClean="0">
                <a:solidFill>
                  <a:srgbClr val="D60093"/>
                </a:solidFill>
                <a:latin typeface="KaiTi"/>
              </a:rPr>
              <a:t> </a:t>
            </a:r>
            <a:r>
              <a:rPr lang="ka-GE" sz="2400" b="1" dirty="0" smtClean="0">
                <a:solidFill>
                  <a:srgbClr val="D60093"/>
                </a:solidFill>
                <a:latin typeface="Sylfaen"/>
              </a:rPr>
              <a:t>შემადგენლობაში</a:t>
            </a:r>
            <a:r>
              <a:rPr lang="ka-GE" sz="2400" b="1" dirty="0" smtClean="0">
                <a:solidFill>
                  <a:srgbClr val="D60093"/>
                </a:solidFill>
                <a:latin typeface="KaiTi"/>
              </a:rPr>
              <a:t> </a:t>
            </a:r>
            <a:r>
              <a:rPr lang="ka-GE" sz="2400" b="1" dirty="0" smtClean="0">
                <a:solidFill>
                  <a:srgbClr val="D60093"/>
                </a:solidFill>
                <a:latin typeface="Sylfaen"/>
              </a:rPr>
              <a:t>შეაქვთ</a:t>
            </a:r>
            <a:r>
              <a:rPr lang="ka-GE" sz="2400" b="1" dirty="0" smtClean="0">
                <a:solidFill>
                  <a:srgbClr val="D60093"/>
                </a:solidFill>
                <a:latin typeface="KaiTi"/>
              </a:rPr>
              <a:t>.</a:t>
            </a:r>
          </a:p>
          <a:p>
            <a:pPr marR="1130"/>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ეფექტიანად</a:t>
            </a:r>
            <a:r>
              <a:rPr lang="ka-GE" sz="2400" b="1" dirty="0" smtClean="0">
                <a:solidFill>
                  <a:srgbClr val="D60093"/>
                </a:solidFill>
                <a:latin typeface="KaiTi"/>
              </a:rPr>
              <a:t> </a:t>
            </a:r>
            <a:r>
              <a:rPr lang="ka-GE" sz="2400" b="1" dirty="0" smtClean="0">
                <a:solidFill>
                  <a:srgbClr val="D60093"/>
                </a:solidFill>
                <a:latin typeface="Sylfaen"/>
              </a:rPr>
              <a:t>გამოყენების</a:t>
            </a:r>
            <a:r>
              <a:rPr lang="ka-GE" sz="2400" b="1" dirty="0" smtClean="0">
                <a:solidFill>
                  <a:srgbClr val="D60093"/>
                </a:solidFill>
                <a:latin typeface="KaiTi"/>
              </a:rPr>
              <a:t> </a:t>
            </a:r>
            <a:r>
              <a:rPr lang="ka-GE" sz="2400" b="1" dirty="0" smtClean="0">
                <a:solidFill>
                  <a:srgbClr val="D60093"/>
                </a:solidFill>
                <a:latin typeface="Sylfaen"/>
              </a:rPr>
              <a:t>აუცილებელი</a:t>
            </a:r>
            <a:r>
              <a:rPr lang="ka-GE" sz="2400" b="1" dirty="0" smtClean="0">
                <a:solidFill>
                  <a:srgbClr val="D60093"/>
                </a:solidFill>
                <a:latin typeface="KaiTi"/>
              </a:rPr>
              <a:t> </a:t>
            </a:r>
            <a:r>
              <a:rPr lang="ka-GE" sz="2400" b="1" dirty="0" smtClean="0">
                <a:solidFill>
                  <a:srgbClr val="D60093"/>
                </a:solidFill>
                <a:latin typeface="Sylfaen"/>
              </a:rPr>
              <a:t>პირობაა</a:t>
            </a:r>
            <a:r>
              <a:rPr lang="ka-GE" sz="2400" b="1" dirty="0" smtClean="0">
                <a:solidFill>
                  <a:srgbClr val="D60093"/>
                </a:solidFill>
                <a:latin typeface="KaiTi"/>
              </a:rPr>
              <a:t> </a:t>
            </a:r>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აგროქიმიური</a:t>
            </a:r>
            <a:r>
              <a:rPr lang="ka-GE" sz="2400" b="1" dirty="0" smtClean="0">
                <a:solidFill>
                  <a:srgbClr val="D60093"/>
                </a:solidFill>
                <a:latin typeface="KaiTi"/>
              </a:rPr>
              <a:t> </a:t>
            </a:r>
            <a:r>
              <a:rPr lang="ka-GE" sz="2400" b="1" dirty="0" smtClean="0">
                <a:solidFill>
                  <a:srgbClr val="D60093"/>
                </a:solidFill>
                <a:latin typeface="Sylfaen"/>
              </a:rPr>
              <a:t>გამოკვლევის</a:t>
            </a:r>
            <a:r>
              <a:rPr lang="ka-GE" sz="2400" b="1" dirty="0" smtClean="0">
                <a:solidFill>
                  <a:srgbClr val="D60093"/>
                </a:solidFill>
                <a:latin typeface="KaiTi"/>
              </a:rPr>
              <a:t> </a:t>
            </a:r>
            <a:r>
              <a:rPr lang="ka-GE" sz="2400" b="1" dirty="0" smtClean="0">
                <a:solidFill>
                  <a:srgbClr val="D60093"/>
                </a:solidFill>
                <a:latin typeface="Sylfaen"/>
              </a:rPr>
              <a:t>ჩატარება</a:t>
            </a:r>
            <a:r>
              <a:rPr lang="ka-GE" sz="2400" b="1" dirty="0" smtClean="0">
                <a:solidFill>
                  <a:srgbClr val="D60093"/>
                </a:solidFill>
                <a:latin typeface="KaiTi"/>
              </a:rPr>
              <a:t> </a:t>
            </a:r>
            <a:r>
              <a:rPr lang="ka-GE" sz="2400" b="1" dirty="0" smtClean="0">
                <a:solidFill>
                  <a:srgbClr val="D60093"/>
                </a:solidFill>
                <a:latin typeface="Sylfaen"/>
              </a:rPr>
              <a:t>სათანადო</a:t>
            </a:r>
            <a:r>
              <a:rPr lang="ka-GE" sz="2400" b="1" dirty="0" smtClean="0">
                <a:solidFill>
                  <a:srgbClr val="D60093"/>
                </a:solidFill>
                <a:latin typeface="KaiTi"/>
              </a:rPr>
              <a:t> </a:t>
            </a:r>
            <a:r>
              <a:rPr lang="ka-GE" sz="2400" b="1" dirty="0" smtClean="0">
                <a:solidFill>
                  <a:srgbClr val="D60093"/>
                </a:solidFill>
                <a:latin typeface="Sylfaen"/>
              </a:rPr>
              <a:t>ლაბორატორიაში</a:t>
            </a:r>
            <a:r>
              <a:rPr lang="ka-GE" sz="2400" b="1" dirty="0" smtClean="0">
                <a:solidFill>
                  <a:srgbClr val="D60093"/>
                </a:solidFill>
                <a:latin typeface="KaiTi"/>
              </a:rPr>
              <a:t>, </a:t>
            </a:r>
            <a:r>
              <a:rPr lang="ka-GE" sz="2400" b="1" dirty="0" smtClean="0">
                <a:solidFill>
                  <a:srgbClr val="D60093"/>
                </a:solidFill>
                <a:latin typeface="Sylfaen"/>
              </a:rPr>
              <a:t>რომლის</a:t>
            </a:r>
            <a:r>
              <a:rPr lang="ka-GE" sz="2400" b="1" dirty="0" smtClean="0">
                <a:solidFill>
                  <a:srgbClr val="D60093"/>
                </a:solidFill>
                <a:latin typeface="KaiTi"/>
              </a:rPr>
              <a:t> </a:t>
            </a:r>
            <a:r>
              <a:rPr lang="ka-GE" sz="2400" b="1" dirty="0" smtClean="0">
                <a:solidFill>
                  <a:srgbClr val="D60093"/>
                </a:solidFill>
                <a:latin typeface="Sylfaen"/>
              </a:rPr>
              <a:t>საფუძველზეც</a:t>
            </a:r>
            <a:r>
              <a:rPr lang="ka-GE" sz="2400" b="1" dirty="0" smtClean="0">
                <a:solidFill>
                  <a:srgbClr val="D60093"/>
                </a:solidFill>
                <a:latin typeface="KaiTi"/>
              </a:rPr>
              <a:t> (</a:t>
            </a:r>
            <a:r>
              <a:rPr lang="ka-GE" sz="2400" b="1" dirty="0" smtClean="0">
                <a:solidFill>
                  <a:srgbClr val="D60093"/>
                </a:solidFill>
                <a:latin typeface="Sylfaen"/>
              </a:rPr>
              <a:t>ს</a:t>
            </a:r>
            <a:r>
              <a:rPr lang="ka-GE" sz="2400" b="1" dirty="0" smtClean="0">
                <a:solidFill>
                  <a:srgbClr val="D60093"/>
                </a:solidFill>
                <a:latin typeface="KaiTi"/>
              </a:rPr>
              <a:t>.</a:t>
            </a:r>
            <a:r>
              <a:rPr lang="ka-GE" sz="2400" b="1" dirty="0" smtClean="0">
                <a:solidFill>
                  <a:srgbClr val="D60093"/>
                </a:solidFill>
                <a:latin typeface="Sylfaen"/>
              </a:rPr>
              <a:t>ს</a:t>
            </a:r>
            <a:r>
              <a:rPr lang="ka-GE" sz="2400" b="1" dirty="0" smtClean="0">
                <a:solidFill>
                  <a:srgbClr val="D60093"/>
                </a:solidFill>
                <a:latin typeface="KaiTi"/>
              </a:rPr>
              <a:t> </a:t>
            </a:r>
            <a:r>
              <a:rPr lang="ka-GE" sz="2400" b="1" dirty="0" smtClean="0">
                <a:solidFill>
                  <a:srgbClr val="D60093"/>
                </a:solidFill>
                <a:latin typeface="Sylfaen"/>
              </a:rPr>
              <a:t>კულტურის</a:t>
            </a:r>
            <a:r>
              <a:rPr lang="ka-GE" sz="2400" b="1" dirty="0" smtClean="0">
                <a:solidFill>
                  <a:srgbClr val="D60093"/>
                </a:solidFill>
                <a:latin typeface="KaiTi"/>
              </a:rPr>
              <a:t> </a:t>
            </a:r>
            <a:r>
              <a:rPr lang="ka-GE" sz="2400" b="1" dirty="0" smtClean="0">
                <a:solidFill>
                  <a:srgbClr val="D60093"/>
                </a:solidFill>
                <a:latin typeface="Sylfaen"/>
              </a:rPr>
              <a:t>მიერ</a:t>
            </a:r>
            <a:r>
              <a:rPr lang="ka-GE" sz="2400" b="1" dirty="0" smtClean="0">
                <a:solidFill>
                  <a:srgbClr val="D60093"/>
                </a:solidFill>
                <a:latin typeface="KaiTi"/>
              </a:rPr>
              <a:t> </a:t>
            </a:r>
            <a:r>
              <a:rPr lang="ka-GE" sz="2400" b="1" dirty="0" smtClean="0">
                <a:solidFill>
                  <a:srgbClr val="D60093"/>
                </a:solidFill>
                <a:latin typeface="Sylfaen"/>
              </a:rPr>
              <a:t>საკვებ</a:t>
            </a:r>
            <a:r>
              <a:rPr lang="ka-GE" sz="2400" b="1" dirty="0" smtClean="0">
                <a:solidFill>
                  <a:srgbClr val="D60093"/>
                </a:solidFill>
                <a:latin typeface="KaiTi"/>
              </a:rPr>
              <a:t> </a:t>
            </a:r>
            <a:r>
              <a:rPr lang="ka-GE" sz="2400" b="1" dirty="0" smtClean="0">
                <a:solidFill>
                  <a:srgbClr val="D60093"/>
                </a:solidFill>
                <a:latin typeface="Sylfaen"/>
              </a:rPr>
              <a:t>ელემენტებზე</a:t>
            </a:r>
            <a:r>
              <a:rPr lang="ka-GE" sz="2400" b="1" dirty="0" smtClean="0">
                <a:solidFill>
                  <a:srgbClr val="D60093"/>
                </a:solidFill>
                <a:latin typeface="KaiTi"/>
              </a:rPr>
              <a:t> </a:t>
            </a:r>
            <a:r>
              <a:rPr lang="ka-GE" sz="2400" b="1" dirty="0" smtClean="0">
                <a:solidFill>
                  <a:srgbClr val="D60093"/>
                </a:solidFill>
                <a:latin typeface="Sylfaen"/>
              </a:rPr>
              <a:t>მოთხოვნილების</a:t>
            </a:r>
            <a:r>
              <a:rPr lang="ka-GE" sz="2400" b="1" dirty="0" smtClean="0">
                <a:solidFill>
                  <a:srgbClr val="D60093"/>
                </a:solidFill>
                <a:latin typeface="KaiTi"/>
              </a:rPr>
              <a:t> </a:t>
            </a:r>
            <a:r>
              <a:rPr lang="ka-GE" sz="2400" b="1" dirty="0" smtClean="0">
                <a:solidFill>
                  <a:srgbClr val="D60093"/>
                </a:solidFill>
                <a:latin typeface="Sylfaen"/>
              </a:rPr>
              <a:t>გათვალისწინებით</a:t>
            </a:r>
            <a:r>
              <a:rPr lang="ka-GE" sz="2400" b="1" dirty="0" smtClean="0">
                <a:solidFill>
                  <a:srgbClr val="D60093"/>
                </a:solidFill>
                <a:latin typeface="KaiTi"/>
              </a:rPr>
              <a:t>) </a:t>
            </a:r>
            <a:r>
              <a:rPr lang="ka-GE" sz="2400" b="1" dirty="0" smtClean="0">
                <a:solidFill>
                  <a:srgbClr val="D60093"/>
                </a:solidFill>
                <a:latin typeface="Sylfaen"/>
              </a:rPr>
              <a:t>მოხდება</a:t>
            </a:r>
            <a:r>
              <a:rPr lang="ka-GE" sz="2400" b="1" dirty="0" smtClean="0">
                <a:solidFill>
                  <a:srgbClr val="D60093"/>
                </a:solidFill>
                <a:latin typeface="KaiTi"/>
              </a:rPr>
              <a:t> </a:t>
            </a:r>
            <a:r>
              <a:rPr lang="ka-GE" sz="2400" b="1" dirty="0" smtClean="0">
                <a:solidFill>
                  <a:srgbClr val="D60093"/>
                </a:solidFill>
                <a:latin typeface="Sylfaen"/>
              </a:rPr>
              <a:t>შესატანი</a:t>
            </a:r>
            <a:r>
              <a:rPr lang="ka-GE" sz="2400" b="1" dirty="0" smtClean="0">
                <a:solidFill>
                  <a:srgbClr val="D60093"/>
                </a:solidFill>
                <a:latin typeface="KaiTi"/>
              </a:rPr>
              <a:t> </a:t>
            </a:r>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რაოდენობის</a:t>
            </a:r>
            <a:r>
              <a:rPr lang="ka-GE" sz="2400" b="1" dirty="0" smtClean="0">
                <a:solidFill>
                  <a:srgbClr val="D60093"/>
                </a:solidFill>
                <a:latin typeface="KaiTi"/>
              </a:rPr>
              <a:t> </a:t>
            </a:r>
            <a:r>
              <a:rPr lang="ka-GE" sz="2400" b="1" dirty="0" smtClean="0">
                <a:solidFill>
                  <a:srgbClr val="D60093"/>
                </a:solidFill>
                <a:latin typeface="Sylfaen"/>
              </a:rPr>
              <a:t>განსაზღვრა</a:t>
            </a:r>
            <a:r>
              <a:rPr lang="ka-GE" sz="2400" b="1" dirty="0" smtClean="0">
                <a:solidFill>
                  <a:srgbClr val="D60093"/>
                </a:solidFill>
                <a:latin typeface="KaiTi"/>
              </a:rPr>
              <a:t> </a:t>
            </a:r>
            <a:r>
              <a:rPr lang="ka-GE" sz="2400" b="1" dirty="0" smtClean="0">
                <a:solidFill>
                  <a:srgbClr val="D60093"/>
                </a:solidFill>
                <a:latin typeface="Sylfaen"/>
              </a:rPr>
              <a:t>ნაკვეთზე</a:t>
            </a:r>
            <a:r>
              <a:rPr lang="ka-GE" sz="2400" b="1" dirty="0" smtClean="0">
                <a:solidFill>
                  <a:srgbClr val="D60093"/>
                </a:solidFill>
                <a:latin typeface="KaiTi"/>
              </a:rPr>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305342"/>
            <a:ext cx="8358246" cy="3785652"/>
          </a:xfrm>
          <a:prstGeom prst="rect">
            <a:avLst/>
          </a:prstGeom>
        </p:spPr>
        <p:txBody>
          <a:bodyPr wrap="square">
            <a:spAutoFit/>
          </a:bodyPr>
          <a:lstStyle/>
          <a:p>
            <a:pPr marR="1130"/>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შეტანა</a:t>
            </a:r>
            <a:r>
              <a:rPr lang="ka-GE" sz="2400" b="1" dirty="0" smtClean="0">
                <a:solidFill>
                  <a:srgbClr val="D60093"/>
                </a:solidFill>
                <a:latin typeface="KaiTi"/>
              </a:rPr>
              <a:t> </a:t>
            </a:r>
            <a:r>
              <a:rPr lang="ka-GE" sz="2400" b="1" dirty="0" smtClean="0">
                <a:solidFill>
                  <a:srgbClr val="D60093"/>
                </a:solidFill>
                <a:latin typeface="Sylfaen"/>
              </a:rPr>
              <a:t>ძირითადად</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ხვნის</a:t>
            </a:r>
            <a:r>
              <a:rPr lang="ka-GE" sz="2400" b="1" dirty="0" smtClean="0">
                <a:solidFill>
                  <a:srgbClr val="D60093"/>
                </a:solidFill>
                <a:latin typeface="KaiTi"/>
              </a:rPr>
              <a:t> </a:t>
            </a:r>
            <a:r>
              <a:rPr lang="ka-GE" sz="2400" b="1" dirty="0" smtClean="0">
                <a:solidFill>
                  <a:srgbClr val="D60093"/>
                </a:solidFill>
                <a:latin typeface="Sylfaen"/>
              </a:rPr>
              <a:t>წინ</a:t>
            </a:r>
            <a:r>
              <a:rPr lang="ka-GE" sz="2400" b="1" dirty="0" smtClean="0">
                <a:solidFill>
                  <a:srgbClr val="D60093"/>
                </a:solidFill>
                <a:latin typeface="KaiTi"/>
              </a:rPr>
              <a:t>, </a:t>
            </a:r>
            <a:r>
              <a:rPr lang="ka-GE" sz="2400" b="1" dirty="0" smtClean="0">
                <a:solidFill>
                  <a:srgbClr val="D60093"/>
                </a:solidFill>
                <a:latin typeface="Sylfaen"/>
              </a:rPr>
              <a:t>თესვისას</a:t>
            </a:r>
            <a:r>
              <a:rPr lang="ka-GE" sz="2400" b="1" dirty="0" smtClean="0">
                <a:solidFill>
                  <a:srgbClr val="D60093"/>
                </a:solidFill>
                <a:latin typeface="KaiTi"/>
              </a:rPr>
              <a:t>, </a:t>
            </a:r>
            <a:r>
              <a:rPr lang="ka-GE" sz="2400" b="1" dirty="0" smtClean="0">
                <a:solidFill>
                  <a:srgbClr val="D60093"/>
                </a:solidFill>
                <a:latin typeface="Sylfaen"/>
              </a:rPr>
              <a:t>მწკრივთაშორის</a:t>
            </a:r>
            <a:r>
              <a:rPr lang="ka-GE" sz="2400" b="1" dirty="0" smtClean="0">
                <a:solidFill>
                  <a:srgbClr val="D60093"/>
                </a:solidFill>
                <a:latin typeface="KaiTi"/>
              </a:rPr>
              <a:t> </a:t>
            </a:r>
            <a:r>
              <a:rPr lang="ka-GE" sz="2400" b="1" dirty="0" smtClean="0">
                <a:solidFill>
                  <a:srgbClr val="D60093"/>
                </a:solidFill>
                <a:latin typeface="Sylfaen"/>
              </a:rPr>
              <a:t>გაფხვიერების</a:t>
            </a:r>
            <a:r>
              <a:rPr lang="ka-GE" sz="2400" b="1" dirty="0" smtClean="0">
                <a:solidFill>
                  <a:srgbClr val="D60093"/>
                </a:solidFill>
                <a:latin typeface="KaiTi"/>
              </a:rPr>
              <a:t> </a:t>
            </a:r>
            <a:r>
              <a:rPr lang="ka-GE" sz="2400" b="1" dirty="0" smtClean="0">
                <a:solidFill>
                  <a:srgbClr val="D60093"/>
                </a:solidFill>
                <a:latin typeface="Sylfaen"/>
              </a:rPr>
              <a:t>დროს</a:t>
            </a:r>
            <a:r>
              <a:rPr lang="ka-GE" sz="2400" b="1" dirty="0" smtClean="0">
                <a:solidFill>
                  <a:srgbClr val="D60093"/>
                </a:solidFill>
                <a:latin typeface="KaiTi"/>
              </a:rPr>
              <a:t>. </a:t>
            </a:r>
            <a:r>
              <a:rPr lang="ka-GE" sz="2400" b="1" dirty="0" smtClean="0">
                <a:solidFill>
                  <a:srgbClr val="D60093"/>
                </a:solidFill>
                <a:latin typeface="Sylfaen"/>
              </a:rPr>
              <a:t>ვეგეტაციის</a:t>
            </a:r>
            <a:r>
              <a:rPr lang="ka-GE" sz="2400" b="1" dirty="0" smtClean="0">
                <a:solidFill>
                  <a:srgbClr val="D60093"/>
                </a:solidFill>
                <a:latin typeface="KaiTi"/>
              </a:rPr>
              <a:t> </a:t>
            </a:r>
            <a:r>
              <a:rPr lang="ka-GE" sz="2400" b="1" dirty="0" smtClean="0">
                <a:solidFill>
                  <a:srgbClr val="D60093"/>
                </a:solidFill>
                <a:latin typeface="Sylfaen"/>
              </a:rPr>
              <a:t>პერიოდში</a:t>
            </a:r>
            <a:r>
              <a:rPr lang="ka-GE" sz="2400" b="1" dirty="0" smtClean="0">
                <a:solidFill>
                  <a:srgbClr val="D60093"/>
                </a:solidFill>
                <a:latin typeface="KaiTi"/>
              </a:rPr>
              <a:t> </a:t>
            </a:r>
            <a:r>
              <a:rPr lang="ka-GE" sz="2400" b="1" dirty="0" smtClean="0">
                <a:solidFill>
                  <a:srgbClr val="D60093"/>
                </a:solidFill>
                <a:latin typeface="Sylfaen"/>
              </a:rPr>
              <a:t>ზოგჯერ</a:t>
            </a:r>
            <a:r>
              <a:rPr lang="ka-GE" sz="2400" b="1" dirty="0" smtClean="0">
                <a:solidFill>
                  <a:srgbClr val="D60093"/>
                </a:solidFill>
                <a:latin typeface="KaiTi"/>
              </a:rPr>
              <a:t> </a:t>
            </a:r>
            <a:r>
              <a:rPr lang="ka-GE" sz="2400" b="1" dirty="0" smtClean="0">
                <a:solidFill>
                  <a:srgbClr val="D60093"/>
                </a:solidFill>
                <a:latin typeface="Sylfaen"/>
              </a:rPr>
              <a:t>საჭირო</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დამატებით</a:t>
            </a:r>
            <a:r>
              <a:rPr lang="ka-GE" sz="2400" b="1" dirty="0" smtClean="0">
                <a:solidFill>
                  <a:srgbClr val="D60093"/>
                </a:solidFill>
                <a:latin typeface="KaiTi"/>
              </a:rPr>
              <a:t> </a:t>
            </a:r>
            <a:r>
              <a:rPr lang="ka-GE" sz="2400" b="1" dirty="0" smtClean="0">
                <a:solidFill>
                  <a:srgbClr val="D60093"/>
                </a:solidFill>
                <a:latin typeface="Sylfaen"/>
              </a:rPr>
              <a:t>გამოკვება</a:t>
            </a:r>
            <a:r>
              <a:rPr lang="ka-GE" sz="2400" b="1" dirty="0" smtClean="0">
                <a:solidFill>
                  <a:srgbClr val="D60093"/>
                </a:solidFill>
                <a:latin typeface="KaiTi"/>
              </a:rPr>
              <a:t>, </a:t>
            </a:r>
            <a:r>
              <a:rPr lang="ka-GE" sz="2400" b="1" dirty="0" smtClean="0">
                <a:solidFill>
                  <a:srgbClr val="D60093"/>
                </a:solidFill>
                <a:latin typeface="Sylfaen"/>
              </a:rPr>
              <a:t>რაც</a:t>
            </a:r>
            <a:r>
              <a:rPr lang="ka-GE" sz="2400" b="1" dirty="0" smtClean="0">
                <a:solidFill>
                  <a:srgbClr val="D60093"/>
                </a:solidFill>
                <a:latin typeface="KaiTi"/>
              </a:rPr>
              <a:t> </a:t>
            </a:r>
            <a:r>
              <a:rPr lang="ka-GE" sz="2400" b="1" dirty="0" smtClean="0">
                <a:solidFill>
                  <a:srgbClr val="D60093"/>
                </a:solidFill>
                <a:latin typeface="Sylfaen"/>
              </a:rPr>
              <a:t>ხდება</a:t>
            </a:r>
            <a:r>
              <a:rPr lang="ka-GE" sz="2400" b="1" dirty="0" smtClean="0">
                <a:solidFill>
                  <a:srgbClr val="D60093"/>
                </a:solidFill>
                <a:latin typeface="KaiTi"/>
              </a:rPr>
              <a:t> </a:t>
            </a:r>
            <a:r>
              <a:rPr lang="ka-GE" sz="2400" b="1" dirty="0" smtClean="0">
                <a:solidFill>
                  <a:srgbClr val="D60093"/>
                </a:solidFill>
                <a:latin typeface="Sylfaen"/>
              </a:rPr>
              <a:t>მინერალური</a:t>
            </a:r>
            <a:r>
              <a:rPr lang="ka-GE" sz="2400" b="1" dirty="0" smtClean="0">
                <a:solidFill>
                  <a:srgbClr val="D60093"/>
                </a:solidFill>
                <a:latin typeface="KaiTi"/>
              </a:rPr>
              <a:t> </a:t>
            </a:r>
            <a:r>
              <a:rPr lang="ka-GE" sz="2400" b="1" dirty="0" smtClean="0">
                <a:solidFill>
                  <a:srgbClr val="D60093"/>
                </a:solidFill>
                <a:latin typeface="Sylfaen"/>
              </a:rPr>
              <a:t>და</a:t>
            </a:r>
            <a:r>
              <a:rPr lang="ka-GE" sz="2400" b="1" dirty="0" smtClean="0">
                <a:solidFill>
                  <a:srgbClr val="D60093"/>
                </a:solidFill>
                <a:latin typeface="KaiTi"/>
              </a:rPr>
              <a:t> </a:t>
            </a:r>
            <a:r>
              <a:rPr lang="ka-GE" sz="2400" b="1" dirty="0" smtClean="0">
                <a:solidFill>
                  <a:srgbClr val="D60093"/>
                </a:solidFill>
                <a:latin typeface="Sylfaen"/>
              </a:rPr>
              <a:t>ორგანული</a:t>
            </a:r>
            <a:r>
              <a:rPr lang="ka-GE" sz="2400" b="1" dirty="0" smtClean="0">
                <a:solidFill>
                  <a:srgbClr val="D60093"/>
                </a:solidFill>
                <a:latin typeface="KaiTi"/>
              </a:rPr>
              <a:t> </a:t>
            </a:r>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ნიადაგში</a:t>
            </a:r>
            <a:r>
              <a:rPr lang="ka-GE" sz="2400" b="1" dirty="0" smtClean="0">
                <a:solidFill>
                  <a:srgbClr val="D60093"/>
                </a:solidFill>
                <a:latin typeface="KaiTi"/>
              </a:rPr>
              <a:t> </a:t>
            </a:r>
            <a:r>
              <a:rPr lang="ka-GE" sz="2400" b="1" dirty="0" smtClean="0">
                <a:solidFill>
                  <a:srgbClr val="D60093"/>
                </a:solidFill>
                <a:latin typeface="Sylfaen"/>
              </a:rPr>
              <a:t>შეტანით</a:t>
            </a:r>
            <a:r>
              <a:rPr lang="ka-GE" sz="2400" b="1" dirty="0" smtClean="0">
                <a:solidFill>
                  <a:srgbClr val="D60093"/>
                </a:solidFill>
                <a:latin typeface="KaiTi"/>
              </a:rPr>
              <a:t> </a:t>
            </a:r>
            <a:r>
              <a:rPr lang="ka-GE" sz="2400" b="1" dirty="0" smtClean="0">
                <a:solidFill>
                  <a:srgbClr val="D60093"/>
                </a:solidFill>
                <a:latin typeface="Sylfaen"/>
              </a:rPr>
              <a:t>ან</a:t>
            </a:r>
            <a:r>
              <a:rPr lang="ka-GE" sz="2400" b="1" dirty="0" smtClean="0">
                <a:solidFill>
                  <a:srgbClr val="D60093"/>
                </a:solidFill>
                <a:latin typeface="KaiTi"/>
              </a:rPr>
              <a:t> </a:t>
            </a:r>
            <a:r>
              <a:rPr lang="ka-GE" sz="2400" b="1" dirty="0" smtClean="0">
                <a:solidFill>
                  <a:srgbClr val="D60093"/>
                </a:solidFill>
                <a:latin typeface="Sylfaen"/>
              </a:rPr>
              <a:t>წყალში</a:t>
            </a:r>
            <a:r>
              <a:rPr lang="ka-GE" sz="2400" b="1" dirty="0" smtClean="0">
                <a:solidFill>
                  <a:srgbClr val="D60093"/>
                </a:solidFill>
                <a:latin typeface="KaiTi"/>
              </a:rPr>
              <a:t> </a:t>
            </a:r>
            <a:r>
              <a:rPr lang="ka-GE" sz="2400" b="1" dirty="0" smtClean="0">
                <a:solidFill>
                  <a:srgbClr val="D60093"/>
                </a:solidFill>
                <a:latin typeface="Sylfaen"/>
              </a:rPr>
              <a:t>გახსნილი</a:t>
            </a:r>
            <a:r>
              <a:rPr lang="ka-GE" sz="2400" b="1" dirty="0" smtClean="0">
                <a:solidFill>
                  <a:srgbClr val="D60093"/>
                </a:solidFill>
                <a:latin typeface="KaiTi"/>
              </a:rPr>
              <a:t> </a:t>
            </a:r>
            <a:r>
              <a:rPr lang="ka-GE" sz="2400" b="1" dirty="0" smtClean="0">
                <a:solidFill>
                  <a:srgbClr val="D60093"/>
                </a:solidFill>
                <a:latin typeface="Sylfaen"/>
              </a:rPr>
              <a:t>სასუქების</a:t>
            </a:r>
            <a:r>
              <a:rPr lang="ka-GE" sz="2400" b="1" dirty="0" smtClean="0">
                <a:solidFill>
                  <a:srgbClr val="D60093"/>
                </a:solidFill>
                <a:latin typeface="KaiTi"/>
              </a:rPr>
              <a:t> </a:t>
            </a:r>
            <a:r>
              <a:rPr lang="ka-GE" sz="2400" b="1" dirty="0" smtClean="0">
                <a:solidFill>
                  <a:srgbClr val="D60093"/>
                </a:solidFill>
                <a:latin typeface="Sylfaen"/>
              </a:rPr>
              <a:t>ფოთოლზე</a:t>
            </a:r>
            <a:r>
              <a:rPr lang="ka-GE" sz="2400" b="1" dirty="0" smtClean="0">
                <a:solidFill>
                  <a:srgbClr val="D60093"/>
                </a:solidFill>
                <a:latin typeface="KaiTi"/>
              </a:rPr>
              <a:t> </a:t>
            </a:r>
            <a:r>
              <a:rPr lang="ka-GE" sz="2400" b="1" dirty="0" smtClean="0">
                <a:solidFill>
                  <a:srgbClr val="D60093"/>
                </a:solidFill>
                <a:latin typeface="Sylfaen"/>
              </a:rPr>
              <a:t>შესხურებით</a:t>
            </a:r>
            <a:r>
              <a:rPr lang="ka-GE" sz="2400" b="1" dirty="0" smtClean="0">
                <a:solidFill>
                  <a:srgbClr val="D60093"/>
                </a:solidFill>
                <a:latin typeface="KaiTi"/>
              </a:rPr>
              <a:t>.</a:t>
            </a:r>
          </a:p>
          <a:p>
            <a:pPr marR="1130"/>
            <a:r>
              <a:rPr lang="ka-GE" sz="2400" b="1" dirty="0" smtClean="0">
                <a:solidFill>
                  <a:srgbClr val="D60093"/>
                </a:solidFill>
                <a:latin typeface="Sylfaen"/>
              </a:rPr>
              <a:t>მცენარეთა</a:t>
            </a:r>
            <a:r>
              <a:rPr lang="ka-GE" sz="2400" b="1" dirty="0" smtClean="0">
                <a:solidFill>
                  <a:srgbClr val="D60093"/>
                </a:solidFill>
                <a:latin typeface="KaiTi"/>
              </a:rPr>
              <a:t> </a:t>
            </a:r>
            <a:r>
              <a:rPr lang="ka-GE" sz="2400" b="1" dirty="0" smtClean="0">
                <a:solidFill>
                  <a:srgbClr val="D60093"/>
                </a:solidFill>
                <a:latin typeface="Sylfaen"/>
              </a:rPr>
              <a:t>ნორმალური</a:t>
            </a:r>
            <a:r>
              <a:rPr lang="ka-GE" sz="2400" b="1" dirty="0" smtClean="0">
                <a:solidFill>
                  <a:srgbClr val="D60093"/>
                </a:solidFill>
                <a:latin typeface="KaiTi"/>
              </a:rPr>
              <a:t> </a:t>
            </a:r>
            <a:r>
              <a:rPr lang="ka-GE" sz="2400" b="1" dirty="0" smtClean="0">
                <a:solidFill>
                  <a:srgbClr val="D60093"/>
                </a:solidFill>
                <a:latin typeface="Sylfaen"/>
              </a:rPr>
              <a:t>განვითარებისთვის</a:t>
            </a:r>
            <a:r>
              <a:rPr lang="ka-GE" sz="2400" b="1" dirty="0" smtClean="0">
                <a:solidFill>
                  <a:srgbClr val="D60093"/>
                </a:solidFill>
                <a:latin typeface="KaiTi"/>
              </a:rPr>
              <a:t> </a:t>
            </a:r>
            <a:r>
              <a:rPr lang="ka-GE" sz="2400" b="1" dirty="0" smtClean="0">
                <a:solidFill>
                  <a:srgbClr val="D60093"/>
                </a:solidFill>
                <a:latin typeface="Sylfaen"/>
              </a:rPr>
              <a:t>დიდი</a:t>
            </a:r>
            <a:r>
              <a:rPr lang="ka-GE" sz="2400" b="1" dirty="0" smtClean="0">
                <a:solidFill>
                  <a:srgbClr val="D60093"/>
                </a:solidFill>
                <a:latin typeface="KaiTi"/>
              </a:rPr>
              <a:t> </a:t>
            </a:r>
            <a:r>
              <a:rPr lang="ka-GE" sz="2400" b="1" dirty="0" smtClean="0">
                <a:solidFill>
                  <a:srgbClr val="D60093"/>
                </a:solidFill>
                <a:latin typeface="Sylfaen"/>
              </a:rPr>
              <a:t>მნიშვნელობა</a:t>
            </a:r>
            <a:r>
              <a:rPr lang="ka-GE" sz="2400" b="1" dirty="0" smtClean="0">
                <a:solidFill>
                  <a:srgbClr val="D60093"/>
                </a:solidFill>
                <a:latin typeface="KaiTi"/>
              </a:rPr>
              <a:t> </a:t>
            </a:r>
            <a:r>
              <a:rPr lang="ka-GE" sz="2400" b="1" dirty="0" smtClean="0">
                <a:solidFill>
                  <a:srgbClr val="D60093"/>
                </a:solidFill>
                <a:latin typeface="Sylfaen"/>
              </a:rPr>
              <a:t>აქვს</a:t>
            </a:r>
            <a:r>
              <a:rPr lang="ka-GE" sz="2400" b="1" dirty="0" smtClean="0">
                <a:solidFill>
                  <a:srgbClr val="D60093"/>
                </a:solidFill>
                <a:latin typeface="KaiTi"/>
              </a:rPr>
              <a:t> </a:t>
            </a:r>
            <a:r>
              <a:rPr lang="ka-GE" sz="2400" b="1" dirty="0" smtClean="0">
                <a:solidFill>
                  <a:srgbClr val="D60093"/>
                </a:solidFill>
                <a:latin typeface="Sylfaen"/>
              </a:rPr>
              <a:t>ნიადაგის</a:t>
            </a:r>
            <a:r>
              <a:rPr lang="ka-GE" sz="2400" b="1" dirty="0" smtClean="0">
                <a:solidFill>
                  <a:srgbClr val="D60093"/>
                </a:solidFill>
                <a:latin typeface="KaiTi"/>
              </a:rPr>
              <a:t> </a:t>
            </a:r>
            <a:r>
              <a:rPr lang="ka-GE" sz="2400" b="1" dirty="0" smtClean="0">
                <a:solidFill>
                  <a:srgbClr val="D60093"/>
                </a:solidFill>
                <a:latin typeface="Sylfaen"/>
              </a:rPr>
              <a:t>წყლის</a:t>
            </a:r>
            <a:r>
              <a:rPr lang="ka-GE" sz="2400" b="1" dirty="0" smtClean="0">
                <a:solidFill>
                  <a:srgbClr val="D60093"/>
                </a:solidFill>
                <a:latin typeface="KaiTi"/>
              </a:rPr>
              <a:t> </a:t>
            </a:r>
            <a:r>
              <a:rPr lang="ka-GE" sz="2400" b="1" dirty="0" smtClean="0">
                <a:solidFill>
                  <a:srgbClr val="D60093"/>
                </a:solidFill>
                <a:latin typeface="Sylfaen"/>
              </a:rPr>
              <a:t>რეჟიმის</a:t>
            </a:r>
            <a:r>
              <a:rPr lang="ka-GE" sz="2400" b="1" dirty="0" smtClean="0">
                <a:solidFill>
                  <a:srgbClr val="D60093"/>
                </a:solidFill>
                <a:latin typeface="KaiTi"/>
              </a:rPr>
              <a:t> </a:t>
            </a:r>
            <a:r>
              <a:rPr lang="ka-GE" sz="2400" b="1" dirty="0" smtClean="0">
                <a:solidFill>
                  <a:srgbClr val="D60093"/>
                </a:solidFill>
                <a:latin typeface="Sylfaen"/>
              </a:rPr>
              <a:t>რეგულირებას</a:t>
            </a:r>
            <a:r>
              <a:rPr lang="ka-GE" sz="2400" b="1" dirty="0" smtClean="0">
                <a:solidFill>
                  <a:srgbClr val="D60093"/>
                </a:solidFill>
                <a:latin typeface="KaiTi"/>
              </a:rPr>
              <a:t>, </a:t>
            </a:r>
            <a:r>
              <a:rPr lang="ka-GE" sz="2400" b="1" dirty="0" smtClean="0">
                <a:solidFill>
                  <a:srgbClr val="D60093"/>
                </a:solidFill>
                <a:latin typeface="Sylfaen"/>
              </a:rPr>
              <a:t>მცენარე</a:t>
            </a:r>
            <a:r>
              <a:rPr lang="ka-GE" sz="2400" b="1" dirty="0" smtClean="0">
                <a:solidFill>
                  <a:srgbClr val="D60093"/>
                </a:solidFill>
                <a:latin typeface="KaiTi"/>
              </a:rPr>
              <a:t>, </a:t>
            </a:r>
            <a:r>
              <a:rPr lang="ka-GE" sz="2400" b="1" dirty="0" smtClean="0">
                <a:solidFill>
                  <a:srgbClr val="D60093"/>
                </a:solidFill>
                <a:latin typeface="Sylfaen"/>
              </a:rPr>
              <a:t>ზრდის</a:t>
            </a:r>
            <a:r>
              <a:rPr lang="ka-GE" sz="2400" b="1" dirty="0" smtClean="0">
                <a:solidFill>
                  <a:srgbClr val="D60093"/>
                </a:solidFill>
                <a:latin typeface="KaiTi"/>
              </a:rPr>
              <a:t> </a:t>
            </a:r>
            <a:r>
              <a:rPr lang="ka-GE" sz="2400" b="1" dirty="0" smtClean="0">
                <a:solidFill>
                  <a:srgbClr val="D60093"/>
                </a:solidFill>
                <a:latin typeface="Sylfaen"/>
              </a:rPr>
              <a:t>პერიოდში</a:t>
            </a:r>
            <a:r>
              <a:rPr lang="ka-GE" sz="2400" b="1" dirty="0" smtClean="0">
                <a:solidFill>
                  <a:srgbClr val="D60093"/>
                </a:solidFill>
                <a:latin typeface="KaiTi"/>
              </a:rPr>
              <a:t> </a:t>
            </a:r>
            <a:r>
              <a:rPr lang="ka-GE" sz="2400" b="1" dirty="0" smtClean="0">
                <a:solidFill>
                  <a:srgbClr val="D60093"/>
                </a:solidFill>
                <a:latin typeface="Sylfaen"/>
              </a:rPr>
              <a:t>არ</a:t>
            </a:r>
            <a:r>
              <a:rPr lang="ka-GE" sz="2400" b="1" dirty="0" smtClean="0">
                <a:solidFill>
                  <a:srgbClr val="D60093"/>
                </a:solidFill>
                <a:latin typeface="KaiTi"/>
              </a:rPr>
              <a:t> </a:t>
            </a:r>
            <a:r>
              <a:rPr lang="ka-GE" sz="2400" b="1" dirty="0" smtClean="0">
                <a:solidFill>
                  <a:srgbClr val="D60093"/>
                </a:solidFill>
                <a:latin typeface="Sylfaen"/>
              </a:rPr>
              <a:t>უნდა</a:t>
            </a:r>
            <a:r>
              <a:rPr lang="ka-GE" sz="2400" b="1" dirty="0" smtClean="0">
                <a:solidFill>
                  <a:srgbClr val="D60093"/>
                </a:solidFill>
                <a:latin typeface="KaiTi"/>
              </a:rPr>
              <a:t> </a:t>
            </a:r>
            <a:r>
              <a:rPr lang="ka-GE" sz="2400" b="1" dirty="0" smtClean="0">
                <a:solidFill>
                  <a:srgbClr val="D60093"/>
                </a:solidFill>
                <a:latin typeface="Sylfaen"/>
              </a:rPr>
              <a:t>განიცდიდეს</a:t>
            </a:r>
            <a:r>
              <a:rPr lang="ka-GE" sz="2400" b="1" dirty="0" smtClean="0">
                <a:solidFill>
                  <a:srgbClr val="D60093"/>
                </a:solidFill>
                <a:latin typeface="KaiTi"/>
              </a:rPr>
              <a:t> </a:t>
            </a:r>
            <a:r>
              <a:rPr lang="ka-GE" sz="2400" b="1" dirty="0" smtClean="0">
                <a:solidFill>
                  <a:srgbClr val="D60093"/>
                </a:solidFill>
                <a:latin typeface="Sylfaen"/>
              </a:rPr>
              <a:t>ტენის</a:t>
            </a:r>
            <a:r>
              <a:rPr lang="ka-GE" sz="2400" b="1" dirty="0" smtClean="0">
                <a:solidFill>
                  <a:srgbClr val="D60093"/>
                </a:solidFill>
                <a:latin typeface="KaiTi"/>
              </a:rPr>
              <a:t> </a:t>
            </a:r>
            <a:r>
              <a:rPr lang="ka-GE" sz="2400" b="1" dirty="0" smtClean="0">
                <a:solidFill>
                  <a:srgbClr val="D60093"/>
                </a:solidFill>
                <a:latin typeface="Sylfaen"/>
              </a:rPr>
              <a:t>ნაკლებობას</a:t>
            </a:r>
            <a:r>
              <a:rPr lang="ka-GE" sz="2400" b="1" dirty="0" smtClean="0">
                <a:solidFill>
                  <a:srgbClr val="D60093"/>
                </a:solidFill>
                <a:latin typeface="KaiTi"/>
              </a:rPr>
              <a:t> </a:t>
            </a:r>
            <a:r>
              <a:rPr lang="ka-GE" sz="2400" b="1" dirty="0" smtClean="0">
                <a:solidFill>
                  <a:srgbClr val="D60093"/>
                </a:solidFill>
                <a:latin typeface="Sylfaen"/>
              </a:rPr>
              <a:t>ან</a:t>
            </a:r>
            <a:r>
              <a:rPr lang="ka-GE" sz="2400" b="1" dirty="0" smtClean="0">
                <a:solidFill>
                  <a:srgbClr val="D60093"/>
                </a:solidFill>
                <a:latin typeface="KaiTi"/>
              </a:rPr>
              <a:t> </a:t>
            </a:r>
            <a:r>
              <a:rPr lang="ka-GE" sz="2400" b="1" dirty="0" smtClean="0">
                <a:solidFill>
                  <a:srgbClr val="D60093"/>
                </a:solidFill>
                <a:latin typeface="Sylfaen"/>
              </a:rPr>
              <a:t>სიჭარბეს</a:t>
            </a:r>
            <a:r>
              <a:rPr lang="ka-GE" sz="2400" b="1" dirty="0" smtClean="0">
                <a:solidFill>
                  <a:srgbClr val="D60093"/>
                </a:solidFill>
                <a:latin typeface="KaiTi"/>
              </a:rPr>
              <a:t>.</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p:sndAc>
      <p:stSnd>
        <p:snd r:embed="rId2" name="click.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94</TotalTime>
  <Words>1034</Words>
  <Application>Microsoft Office PowerPoint</Application>
  <PresentationFormat>On-screen Show (4:3)</PresentationFormat>
  <Paragraphs>78</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Эркер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User</cp:lastModifiedBy>
  <cp:revision>11</cp:revision>
  <dcterms:created xsi:type="dcterms:W3CDTF">2017-05-27T10:18:06Z</dcterms:created>
  <dcterms:modified xsi:type="dcterms:W3CDTF">2017-05-29T05:32:13Z</dcterms:modified>
</cp:coreProperties>
</file>