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28" r:id="rId2"/>
    <p:sldId id="303" r:id="rId3"/>
    <p:sldId id="304" r:id="rId4"/>
    <p:sldId id="316" r:id="rId5"/>
    <p:sldId id="305" r:id="rId6"/>
    <p:sldId id="310" r:id="rId7"/>
    <p:sldId id="306" r:id="rId8"/>
    <p:sldId id="307" r:id="rId9"/>
    <p:sldId id="309" r:id="rId10"/>
    <p:sldId id="311" r:id="rId11"/>
    <p:sldId id="312" r:id="rId12"/>
    <p:sldId id="318" r:id="rId13"/>
    <p:sldId id="258" r:id="rId14"/>
    <p:sldId id="261" r:id="rId15"/>
    <p:sldId id="259" r:id="rId16"/>
    <p:sldId id="313" r:id="rId17"/>
    <p:sldId id="314" r:id="rId18"/>
    <p:sldId id="296" r:id="rId19"/>
    <p:sldId id="297" r:id="rId20"/>
    <p:sldId id="276" r:id="rId21"/>
    <p:sldId id="280" r:id="rId22"/>
    <p:sldId id="283" r:id="rId23"/>
    <p:sldId id="302" r:id="rId24"/>
    <p:sldId id="263" r:id="rId25"/>
    <p:sldId id="264" r:id="rId26"/>
    <p:sldId id="262" r:id="rId27"/>
    <p:sldId id="265" r:id="rId28"/>
    <p:sldId id="329" r:id="rId29"/>
    <p:sldId id="321" r:id="rId30"/>
    <p:sldId id="322" r:id="rId31"/>
    <p:sldId id="323" r:id="rId32"/>
    <p:sldId id="324" r:id="rId33"/>
    <p:sldId id="325" r:id="rId34"/>
    <p:sldId id="326" r:id="rId35"/>
    <p:sldId id="327" r:id="rId36"/>
    <p:sldId id="332" r:id="rId37"/>
    <p:sldId id="331" r:id="rId38"/>
    <p:sldId id="29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72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41C0C-9AF5-4508-80C4-0A8B783E4ABE}" type="datetimeFigureOut">
              <a:rPr lang="en-US" smtClean="0"/>
              <a:t>3/30/2018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D8860-0420-44D2-BF6F-68AB45FB8125}" type="slidenum">
              <a:rPr lang="en-US" smtClean="0"/>
              <a:t>‹#›</a:t>
            </a:fld>
            <a:endParaRPr lang="en-US"/>
          </a:p>
        </p:txBody>
      </p:sp>
    </p:spTree>
    <p:extLst>
      <p:ext uri="{BB962C8B-B14F-4D97-AF65-F5344CB8AC3E}">
        <p14:creationId xmlns:p14="http://schemas.microsoft.com/office/powerpoint/2010/main" val="353627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D8860-0420-44D2-BF6F-68AB45FB8125}" type="slidenum">
              <a:rPr lang="en-US" smtClean="0"/>
              <a:t>22</a:t>
            </a:fld>
            <a:endParaRPr lang="en-US"/>
          </a:p>
        </p:txBody>
      </p:sp>
    </p:spTree>
    <p:extLst>
      <p:ext uri="{BB962C8B-B14F-4D97-AF65-F5344CB8AC3E}">
        <p14:creationId xmlns:p14="http://schemas.microsoft.com/office/powerpoint/2010/main" val="2032641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D8860-0420-44D2-BF6F-68AB45FB8125}" type="slidenum">
              <a:rPr lang="en-US" smtClean="0"/>
              <a:t>23</a:t>
            </a:fld>
            <a:endParaRPr lang="en-US"/>
          </a:p>
        </p:txBody>
      </p:sp>
    </p:spTree>
    <p:extLst>
      <p:ext uri="{BB962C8B-B14F-4D97-AF65-F5344CB8AC3E}">
        <p14:creationId xmlns:p14="http://schemas.microsoft.com/office/powerpoint/2010/main" val="239018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925876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514695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856599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977229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5CDFED-79CE-4EBD-94E7-E44C6E415CF1}" type="datetimeFigureOut">
              <a:rPr lang="en-US" smtClean="0"/>
              <a:t>3/30/2018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656617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317646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5CDFED-79CE-4EBD-94E7-E44C6E415CF1}" type="datetimeFigureOut">
              <a:rPr lang="en-US" smtClean="0"/>
              <a:t>3/30/2018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1635968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5CDFED-79CE-4EBD-94E7-E44C6E415CF1}" type="datetimeFigureOut">
              <a:rPr lang="en-US" smtClean="0"/>
              <a:t>3/30/2018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324964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5CDFED-79CE-4EBD-94E7-E44C6E415CF1}" type="datetimeFigureOut">
              <a:rPr lang="en-US" smtClean="0"/>
              <a:t>3/30/2018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297584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174552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5CDFED-79CE-4EBD-94E7-E44C6E415CF1}" type="datetimeFigureOut">
              <a:rPr lang="en-US" smtClean="0"/>
              <a:t>3/30/2018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3AAF-850E-4F0F-ADD4-253F1D8C1EA4}" type="slidenum">
              <a:rPr lang="en-US" smtClean="0"/>
              <a:t>‹#›</a:t>
            </a:fld>
            <a:endParaRPr lang="en-US"/>
          </a:p>
        </p:txBody>
      </p:sp>
    </p:spTree>
    <p:extLst>
      <p:ext uri="{BB962C8B-B14F-4D97-AF65-F5344CB8AC3E}">
        <p14:creationId xmlns:p14="http://schemas.microsoft.com/office/powerpoint/2010/main" val="2179898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5CDFED-79CE-4EBD-94E7-E44C6E415CF1}" type="datetimeFigureOut">
              <a:rPr lang="en-US" smtClean="0"/>
              <a:t>3/30/2018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43AAF-850E-4F0F-ADD4-253F1D8C1EA4}" type="slidenum">
              <a:rPr lang="en-US" smtClean="0"/>
              <a:t>‹#›</a:t>
            </a:fld>
            <a:endParaRPr lang="en-US"/>
          </a:p>
        </p:txBody>
      </p:sp>
    </p:spTree>
    <p:extLst>
      <p:ext uri="{BB962C8B-B14F-4D97-AF65-F5344CB8AC3E}">
        <p14:creationId xmlns:p14="http://schemas.microsoft.com/office/powerpoint/2010/main" val="2898059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2.pn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9.jpg"/><Relationship Id="rId4" Type="http://schemas.openxmlformats.org/officeDocument/2006/relationships/image" Target="../media/image48.jp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0.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7.jpg"/><Relationship Id="rId5" Type="http://schemas.openxmlformats.org/officeDocument/2006/relationships/image" Target="../media/image56.jpeg"/><Relationship Id="rId4" Type="http://schemas.openxmlformats.org/officeDocument/2006/relationships/image" Target="../media/image55.jp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8.jpg"/></Relationships>
</file>

<file path=ppt/slides/_rels/slide38.xml.rels><?xml version="1.0" encoding="UTF-8" standalone="yes"?>
<Relationships xmlns="http://schemas.openxmlformats.org/package/2006/relationships"><Relationship Id="rId3" Type="http://schemas.openxmlformats.org/officeDocument/2006/relationships/image" Target="../media/image60.JPG"/><Relationship Id="rId7" Type="http://schemas.openxmlformats.org/officeDocument/2006/relationships/image" Target="../media/image2.png"/><Relationship Id="rId2" Type="http://schemas.openxmlformats.org/officeDocument/2006/relationships/image" Target="../media/image59.jp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2.jpg"/><Relationship Id="rId4" Type="http://schemas.openxmlformats.org/officeDocument/2006/relationships/image" Target="../media/image61.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jpeg"/><Relationship Id="rId7" Type="http://schemas.openxmlformats.org/officeDocument/2006/relationships/image" Target="../media/image17.jp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2" name="Rectangle 1"/>
          <p:cNvSpPr/>
          <p:nvPr/>
        </p:nvSpPr>
        <p:spPr>
          <a:xfrm>
            <a:off x="326131" y="3136612"/>
            <a:ext cx="7389076" cy="584775"/>
          </a:xfrm>
          <a:prstGeom prst="rect">
            <a:avLst/>
          </a:prstGeom>
        </p:spPr>
        <p:txBody>
          <a:bodyPr wrap="square">
            <a:spAutoFit/>
          </a:bodyPr>
          <a:lstStyle/>
          <a:p>
            <a:r>
              <a:rPr lang="ka-GE" sz="3200" b="1" dirty="0">
                <a:effectLst>
                  <a:outerShdw blurRad="38100" dist="38100" dir="2700000" algn="tl">
                    <a:srgbClr val="000000">
                      <a:alpha val="43137"/>
                    </a:srgbClr>
                  </a:outerShdw>
                </a:effectLst>
              </a:rPr>
              <a:t>აზიური ფაროსანა</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Halyomorpha</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halys</a:t>
            </a:r>
            <a:endParaRPr lang="en-US" sz="3200" b="1" dirty="0">
              <a:effectLst>
                <a:outerShdw blurRad="38100" dist="38100" dir="2700000" algn="tl">
                  <a:srgbClr val="000000">
                    <a:alpha val="43137"/>
                  </a:srgbClr>
                </a:outerShdw>
              </a:effectLst>
            </a:endParaRPr>
          </a:p>
        </p:txBody>
      </p:sp>
      <p:sp>
        <p:nvSpPr>
          <p:cNvPr id="3" name="Rectangle 2"/>
          <p:cNvSpPr/>
          <p:nvPr/>
        </p:nvSpPr>
        <p:spPr>
          <a:xfrm>
            <a:off x="4834089" y="5882627"/>
            <a:ext cx="6235254" cy="707886"/>
          </a:xfrm>
          <a:prstGeom prst="rect">
            <a:avLst/>
          </a:prstGeom>
        </p:spPr>
        <p:txBody>
          <a:bodyPr wrap="square">
            <a:spAutoFit/>
          </a:bodyPr>
          <a:lstStyle/>
          <a:p>
            <a:endParaRPr lang="ka-GE" sz="2000" b="1" dirty="0">
              <a:effectLst>
                <a:outerShdw blurRad="38100" dist="38100" dir="2700000" algn="tl">
                  <a:srgbClr val="000000">
                    <a:alpha val="43137"/>
                  </a:srgbClr>
                </a:outerShdw>
              </a:effectLst>
            </a:endParaRPr>
          </a:p>
          <a:p>
            <a:r>
              <a:rPr lang="ka-GE" sz="2000" b="1" dirty="0">
                <a:effectLst>
                  <a:outerShdw blurRad="38100" dist="38100" dir="2700000" algn="tl">
                    <a:srgbClr val="000000">
                      <a:alpha val="43137"/>
                    </a:srgbClr>
                  </a:outerShdw>
                </a:effectLst>
              </a:rPr>
              <a:t>ნიკოლოზ მესხი</a:t>
            </a:r>
          </a:p>
        </p:txBody>
      </p:sp>
      <p:pic>
        <p:nvPicPr>
          <p:cNvPr id="6" name="Picture 1">
            <a:extLst>
              <a:ext uri="{FF2B5EF4-FFF2-40B4-BE49-F238E27FC236}">
                <a16:creationId xmlns:a16="http://schemas.microsoft.com/office/drawing/2014/main" id="{FFDD2A5E-3D96-4888-B450-CC7D5D57A9E3}"/>
              </a:ext>
            </a:extLst>
          </p:cNvPr>
          <p:cNvPicPr>
            <a:picLocks noChangeAspect="1"/>
          </p:cNvPicPr>
          <p:nvPr/>
        </p:nvPicPr>
        <p:blipFill>
          <a:blip r:embed="rId2"/>
          <a:stretch>
            <a:fillRect/>
          </a:stretch>
        </p:blipFill>
        <p:spPr>
          <a:xfrm>
            <a:off x="117070" y="112050"/>
            <a:ext cx="2579341" cy="996313"/>
          </a:xfrm>
          <a:prstGeom prst="rect">
            <a:avLst/>
          </a:prstGeom>
        </p:spPr>
      </p:pic>
      <p:pic>
        <p:nvPicPr>
          <p:cNvPr id="8" name="Picture 3">
            <a:extLst>
              <a:ext uri="{FF2B5EF4-FFF2-40B4-BE49-F238E27FC236}">
                <a16:creationId xmlns:a16="http://schemas.microsoft.com/office/drawing/2014/main" id="{E53878B1-D4A7-4653-A4BB-08C34C8A878B}"/>
              </a:ext>
            </a:extLst>
          </p:cNvPr>
          <p:cNvPicPr>
            <a:picLocks noChangeAspect="1"/>
          </p:cNvPicPr>
          <p:nvPr/>
        </p:nvPicPr>
        <p:blipFill>
          <a:blip r:embed="rId3"/>
          <a:stretch>
            <a:fillRect/>
          </a:stretch>
        </p:blipFill>
        <p:spPr>
          <a:xfrm>
            <a:off x="9293499" y="84414"/>
            <a:ext cx="2752268" cy="1023950"/>
          </a:xfrm>
          <a:prstGeom prst="rect">
            <a:avLst/>
          </a:prstGeom>
        </p:spPr>
      </p:pic>
      <p:sp>
        <p:nvSpPr>
          <p:cNvPr id="9" name="Rectangle 1">
            <a:extLst>
              <a:ext uri="{FF2B5EF4-FFF2-40B4-BE49-F238E27FC236}">
                <a16:creationId xmlns:a16="http://schemas.microsoft.com/office/drawing/2014/main" id="{C1213734-4B40-47BC-9567-CF91B753B1E8}"/>
              </a:ext>
            </a:extLst>
          </p:cNvPr>
          <p:cNvSpPr/>
          <p:nvPr/>
        </p:nvSpPr>
        <p:spPr>
          <a:xfrm>
            <a:off x="2207940" y="1247615"/>
            <a:ext cx="7389076" cy="1323439"/>
          </a:xfrm>
          <a:prstGeom prst="rect">
            <a:avLst/>
          </a:prstGeom>
        </p:spPr>
        <p:txBody>
          <a:bodyPr wrap="square">
            <a:spAutoFit/>
          </a:bodyPr>
          <a:lstStyle/>
          <a:p>
            <a:pPr algn="ctr"/>
            <a:r>
              <a:rPr lang="ka-GE" sz="4000" b="1" dirty="0">
                <a:solidFill>
                  <a:schemeClr val="accent1">
                    <a:lumMod val="50000"/>
                  </a:schemeClr>
                </a:solidFill>
                <a:effectLst>
                  <a:outerShdw blurRad="38100" dist="38100" dir="2700000" algn="tl">
                    <a:srgbClr val="000000">
                      <a:alpha val="43137"/>
                    </a:srgbClr>
                  </a:outerShdw>
                </a:effectLst>
              </a:rPr>
              <a:t>აზიური ფაროსანა და მასთან ბრძოლის ღონისძიებები</a:t>
            </a:r>
            <a:endParaRPr lang="en-US" sz="4000" b="1" dirty="0">
              <a:solidFill>
                <a:schemeClr val="accent1">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52447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8515" y="267313"/>
            <a:ext cx="8575437" cy="6586033"/>
          </a:xfrm>
          <a:prstGeom prst="rect">
            <a:avLst/>
          </a:prstGeom>
        </p:spPr>
      </p:pic>
      <p:pic>
        <p:nvPicPr>
          <p:cNvPr id="3" name="Picture 1">
            <a:extLst>
              <a:ext uri="{FF2B5EF4-FFF2-40B4-BE49-F238E27FC236}">
                <a16:creationId xmlns:a16="http://schemas.microsoft.com/office/drawing/2014/main" id="{F0377FCB-4D48-4CD8-95BC-145C22162701}"/>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4" name="Picture 3">
            <a:extLst>
              <a:ext uri="{FF2B5EF4-FFF2-40B4-BE49-F238E27FC236}">
                <a16:creationId xmlns:a16="http://schemas.microsoft.com/office/drawing/2014/main" id="{5B2C2772-BD41-4F67-A31C-A648978CBC8F}"/>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2702088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928" t="1954" r="558"/>
          <a:stretch/>
        </p:blipFill>
        <p:spPr>
          <a:xfrm>
            <a:off x="7139352" y="1182293"/>
            <a:ext cx="4840017" cy="5494646"/>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0696" t="912" r="4136"/>
          <a:stretch/>
        </p:blipFill>
        <p:spPr>
          <a:xfrm>
            <a:off x="149467" y="1228828"/>
            <a:ext cx="5319347" cy="5401576"/>
          </a:xfrm>
          <a:prstGeom prst="rect">
            <a:avLst/>
          </a:prstGeom>
        </p:spPr>
      </p:pic>
      <p:sp>
        <p:nvSpPr>
          <p:cNvPr id="6" name="Rectangle 5"/>
          <p:cNvSpPr/>
          <p:nvPr/>
        </p:nvSpPr>
        <p:spPr>
          <a:xfrm flipH="1">
            <a:off x="7164206" y="404445"/>
            <a:ext cx="3086101" cy="830997"/>
          </a:xfrm>
          <a:prstGeom prst="rect">
            <a:avLst/>
          </a:prstGeom>
        </p:spPr>
        <p:txBody>
          <a:bodyPr wrap="square">
            <a:spAutoFit/>
          </a:bodyPr>
          <a:lstStyle/>
          <a:p>
            <a:r>
              <a:rPr lang="en-US" sz="2400" b="1" dirty="0" err="1">
                <a:solidFill>
                  <a:srgbClr val="000000"/>
                </a:solidFill>
                <a:latin typeface="Sylfaen" panose="010A0502050306030303" pitchFamily="18" charset="0"/>
              </a:rPr>
              <a:t>Rhaphigaster</a:t>
            </a:r>
            <a:r>
              <a:rPr lang="en-US" sz="2400" b="1" dirty="0">
                <a:solidFill>
                  <a:srgbClr val="000000"/>
                </a:solidFill>
                <a:latin typeface="Sylfaen" panose="010A0502050306030303" pitchFamily="18" charset="0"/>
              </a:rPr>
              <a:t> </a:t>
            </a:r>
            <a:r>
              <a:rPr lang="en-US" sz="2400" b="1" dirty="0" err="1">
                <a:solidFill>
                  <a:srgbClr val="000000"/>
                </a:solidFill>
                <a:latin typeface="Sylfaen" panose="010A0502050306030303" pitchFamily="18" charset="0"/>
              </a:rPr>
              <a:t>nebulosa</a:t>
            </a:r>
            <a:r>
              <a:rPr lang="ka-GE" sz="2400" b="1" dirty="0">
                <a:solidFill>
                  <a:srgbClr val="000000"/>
                </a:solidFill>
                <a:latin typeface="Sylfaen" panose="010A0502050306030303" pitchFamily="18" charset="0"/>
              </a:rPr>
              <a:t> სხვა სახეობა</a:t>
            </a:r>
            <a:endParaRPr lang="en-US" sz="2400" b="1" dirty="0">
              <a:solidFill>
                <a:srgbClr val="000000"/>
              </a:solidFill>
              <a:effectLst/>
              <a:latin typeface="Sylfaen" panose="010A0502050306030303" pitchFamily="18" charset="0"/>
            </a:endParaRPr>
          </a:p>
        </p:txBody>
      </p:sp>
      <p:sp>
        <p:nvSpPr>
          <p:cNvPr id="7" name="Rectangle 6"/>
          <p:cNvSpPr/>
          <p:nvPr/>
        </p:nvSpPr>
        <p:spPr>
          <a:xfrm>
            <a:off x="2646873" y="367499"/>
            <a:ext cx="2816210" cy="830997"/>
          </a:xfrm>
          <a:prstGeom prst="rect">
            <a:avLst/>
          </a:prstGeom>
        </p:spPr>
        <p:txBody>
          <a:bodyPr wrap="square">
            <a:spAutoFit/>
          </a:bodyPr>
          <a:lstStyle/>
          <a:p>
            <a:r>
              <a:rPr lang="en-US" sz="2400" b="1" dirty="0" err="1">
                <a:latin typeface="Sylfaen" panose="010A0502050306030303" pitchFamily="18" charset="0"/>
              </a:rPr>
              <a:t>Halyomorpha</a:t>
            </a:r>
            <a:r>
              <a:rPr lang="en-US" sz="2400" b="1" dirty="0">
                <a:latin typeface="Sylfaen" panose="010A0502050306030303" pitchFamily="18" charset="0"/>
              </a:rPr>
              <a:t> </a:t>
            </a:r>
            <a:r>
              <a:rPr lang="en-US" sz="2400" b="1" dirty="0" err="1">
                <a:latin typeface="Sylfaen" panose="010A0502050306030303" pitchFamily="18" charset="0"/>
              </a:rPr>
              <a:t>Halys</a:t>
            </a:r>
            <a:r>
              <a:rPr lang="ka-GE" sz="2400" b="1" dirty="0">
                <a:latin typeface="Sylfaen" panose="010A0502050306030303" pitchFamily="18" charset="0"/>
              </a:rPr>
              <a:t> აზიური ფაროსანა</a:t>
            </a:r>
            <a:endParaRPr lang="en-US" sz="2400" b="1" dirty="0">
              <a:latin typeface="Sylfaen" panose="010A0502050306030303" pitchFamily="18" charset="0"/>
            </a:endParaRPr>
          </a:p>
        </p:txBody>
      </p:sp>
      <p:sp>
        <p:nvSpPr>
          <p:cNvPr id="8" name="Rectangle 7"/>
          <p:cNvSpPr/>
          <p:nvPr/>
        </p:nvSpPr>
        <p:spPr>
          <a:xfrm>
            <a:off x="5665016" y="6307607"/>
            <a:ext cx="1031949" cy="369332"/>
          </a:xfrm>
          <a:prstGeom prst="rect">
            <a:avLst/>
          </a:prstGeom>
        </p:spPr>
        <p:txBody>
          <a:bodyPr wrap="none">
            <a:spAutoFit/>
          </a:bodyPr>
          <a:lstStyle/>
          <a:p>
            <a:r>
              <a:rPr lang="en-US" dirty="0"/>
              <a:t>Tim </a:t>
            </a:r>
            <a:r>
              <a:rPr lang="en-US" dirty="0" err="1"/>
              <a:t>haye</a:t>
            </a:r>
            <a:endParaRPr lang="en-US" dirty="0"/>
          </a:p>
        </p:txBody>
      </p:sp>
      <p:pic>
        <p:nvPicPr>
          <p:cNvPr id="9" name="Picture 1">
            <a:extLst>
              <a:ext uri="{FF2B5EF4-FFF2-40B4-BE49-F238E27FC236}">
                <a16:creationId xmlns:a16="http://schemas.microsoft.com/office/drawing/2014/main" id="{8D156779-1048-44AB-870B-7535631597D4}"/>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0" name="Picture 3">
            <a:extLst>
              <a:ext uri="{FF2B5EF4-FFF2-40B4-BE49-F238E27FC236}">
                <a16:creationId xmlns:a16="http://schemas.microsoft.com/office/drawing/2014/main" id="{97686261-57E0-41F1-BE9D-F7025E555269}"/>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2258548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823" y="906900"/>
            <a:ext cx="11457577" cy="4924696"/>
          </a:xfrm>
        </p:spPr>
        <p:txBody>
          <a:bodyPr>
            <a:normAutofit/>
          </a:bodyPr>
          <a:lstStyle/>
          <a:p>
            <a:pPr algn="just"/>
            <a:r>
              <a:rPr lang="ka-GE" sz="2400" dirty="0"/>
              <a:t>მავნებელი თხილის გარდა სხვა კულტურებსაც აყენებს მნიშვნელოვან ზიანს</a:t>
            </a:r>
          </a:p>
          <a:p>
            <a:pPr algn="just"/>
            <a:endParaRPr lang="ka-GE" sz="2400" dirty="0"/>
          </a:p>
          <a:p>
            <a:pPr algn="just"/>
            <a:endParaRPr lang="ka-GE" sz="2400" dirty="0"/>
          </a:p>
          <a:p>
            <a:pPr algn="just"/>
            <a:endParaRPr lang="en-US" sz="2400" dirty="0"/>
          </a:p>
        </p:txBody>
      </p:sp>
      <p:sp>
        <p:nvSpPr>
          <p:cNvPr id="5" name="Title 1"/>
          <p:cNvSpPr>
            <a:spLocks noGrp="1"/>
          </p:cNvSpPr>
          <p:nvPr>
            <p:ph type="title"/>
          </p:nvPr>
        </p:nvSpPr>
        <p:spPr>
          <a:xfrm>
            <a:off x="91440" y="117568"/>
            <a:ext cx="11861074" cy="901336"/>
          </a:xfrm>
        </p:spPr>
        <p:txBody>
          <a:bodyPr>
            <a:noAutofit/>
          </a:bodyPr>
          <a:lstStyle/>
          <a:p>
            <a:pPr algn="ctr"/>
            <a:r>
              <a:rPr lang="ka-GE" sz="2800" dirty="0"/>
              <a:t>მასპინძელი მცენარეები</a:t>
            </a:r>
            <a:endParaRPr lang="en-US" sz="3000" dirty="0"/>
          </a:p>
        </p:txBody>
      </p:sp>
      <p:pic>
        <p:nvPicPr>
          <p:cNvPr id="4" name="Picture 3"/>
          <p:cNvPicPr>
            <a:picLocks noChangeAspect="1"/>
          </p:cNvPicPr>
          <p:nvPr/>
        </p:nvPicPr>
        <p:blipFill>
          <a:blip r:embed="rId2" cstate="print"/>
          <a:stretch>
            <a:fillRect/>
          </a:stretch>
        </p:blipFill>
        <p:spPr>
          <a:xfrm>
            <a:off x="1753567" y="1462095"/>
            <a:ext cx="8681964" cy="4059382"/>
          </a:xfrm>
          <a:prstGeom prst="rect">
            <a:avLst/>
          </a:prstGeom>
        </p:spPr>
      </p:pic>
      <p:sp>
        <p:nvSpPr>
          <p:cNvPr id="2" name="TextBox 1"/>
          <p:cNvSpPr txBox="1"/>
          <p:nvPr/>
        </p:nvSpPr>
        <p:spPr>
          <a:xfrm>
            <a:off x="209006" y="5784823"/>
            <a:ext cx="11982994" cy="861774"/>
          </a:xfrm>
          <a:prstGeom prst="rect">
            <a:avLst/>
          </a:prstGeom>
          <a:noFill/>
        </p:spPr>
        <p:txBody>
          <a:bodyPr wrap="square" rtlCol="0">
            <a:spAutoFit/>
          </a:bodyPr>
          <a:lstStyle/>
          <a:p>
            <a:pPr algn="just">
              <a:buFont typeface="Arial" pitchFamily="34" charset="0"/>
              <a:buChar char="•"/>
            </a:pPr>
            <a:r>
              <a:rPr lang="ka-GE" sz="2500" dirty="0"/>
              <a:t> უცხოელი ექსპერტების მონაცემებით, აზიური ფაროსანას ძლიერი გავრცელების დროს ზარალმა შეიძლება შეადგინოს მოსავლის 70%</a:t>
            </a:r>
            <a:endParaRPr lang="en-US" sz="2500" dirty="0"/>
          </a:p>
        </p:txBody>
      </p:sp>
      <p:pic>
        <p:nvPicPr>
          <p:cNvPr id="6" name="Picture 1">
            <a:extLst>
              <a:ext uri="{FF2B5EF4-FFF2-40B4-BE49-F238E27FC236}">
                <a16:creationId xmlns:a16="http://schemas.microsoft.com/office/drawing/2014/main" id="{89C5902A-DA7B-4EC9-BFD9-96B82FCAF830}"/>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7" name="Picture 3">
            <a:extLst>
              <a:ext uri="{FF2B5EF4-FFF2-40B4-BE49-F238E27FC236}">
                <a16:creationId xmlns:a16="http://schemas.microsoft.com/office/drawing/2014/main" id="{7FA4EECF-8AFC-4808-B683-761DCCCD2762}"/>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253229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82634" y="352268"/>
            <a:ext cx="6966018" cy="523220"/>
          </a:xfrm>
          <a:prstGeom prst="rect">
            <a:avLst/>
          </a:prstGeom>
        </p:spPr>
        <p:txBody>
          <a:bodyPr wrap="square">
            <a:spAutoFit/>
          </a:bodyPr>
          <a:lstStyle/>
          <a:p>
            <a:r>
              <a:rPr lang="ka-GE" sz="2800" b="1" dirty="0">
                <a:effectLst>
                  <a:outerShdw blurRad="38100" dist="38100" dir="2700000" algn="tl">
                    <a:srgbClr val="000000">
                      <a:alpha val="43137"/>
                    </a:srgbClr>
                  </a:outerShdw>
                </a:effectLst>
              </a:rPr>
              <a:t>მცენარეთა დაცვის სახელმწიფო პროგრამა</a:t>
            </a:r>
            <a:endParaRPr lang="en-US" sz="2800" b="1" dirty="0">
              <a:effectLst>
                <a:outerShdw blurRad="38100" dist="38100" dir="2700000" algn="tl">
                  <a:srgbClr val="000000">
                    <a:alpha val="43137"/>
                  </a:srgbClr>
                </a:outerShdw>
              </a:effectLst>
            </a:endParaRPr>
          </a:p>
        </p:txBody>
      </p:sp>
      <p:sp>
        <p:nvSpPr>
          <p:cNvPr id="6" name="Rectangle 5"/>
          <p:cNvSpPr/>
          <p:nvPr/>
        </p:nvSpPr>
        <p:spPr>
          <a:xfrm>
            <a:off x="503511" y="1236506"/>
            <a:ext cx="11195073" cy="2246769"/>
          </a:xfrm>
          <a:prstGeom prst="rect">
            <a:avLst/>
          </a:prstGeom>
        </p:spPr>
        <p:txBody>
          <a:bodyPr wrap="square">
            <a:spAutoFit/>
          </a:bodyPr>
          <a:lstStyle/>
          <a:p>
            <a:pPr marL="342900" indent="-342900" algn="just">
              <a:buFont typeface="Wingdings" panose="05000000000000000000" pitchFamily="2" charset="2"/>
              <a:buChar char="Ø"/>
            </a:pPr>
            <a:r>
              <a:rPr lang="ka-GE" sz="2400" dirty="0"/>
              <a:t>სურსათის ეროვნული სააგენტო სახელმწიფო პროგრამის </a:t>
            </a:r>
            <a:r>
              <a:rPr lang="ka-GE" sz="2400" b="1" dirty="0"/>
              <a:t>„მცენარეთა დაცვა და ფიტოსანიტარიული კეთილსაიმედოობა“</a:t>
            </a:r>
            <a:r>
              <a:rPr lang="ka-GE" sz="2400" dirty="0"/>
              <a:t> ფარგლებში ყოველწლიურად ახორციელებს განსაკუთრებით საშიში მავნე ორგანიზმების საწინააღმდეგო ღონისძიებებს.</a:t>
            </a:r>
            <a:endParaRPr lang="en-US" sz="2400" dirty="0"/>
          </a:p>
          <a:p>
            <a:pPr algn="just"/>
            <a:endParaRPr lang="ka-GE" sz="2200" dirty="0"/>
          </a:p>
          <a:p>
            <a:endParaRPr lang="ka-GE" sz="2200" dirty="0"/>
          </a:p>
        </p:txBody>
      </p:sp>
      <p:sp>
        <p:nvSpPr>
          <p:cNvPr id="2" name="Rectangle 1"/>
          <p:cNvSpPr/>
          <p:nvPr/>
        </p:nvSpPr>
        <p:spPr>
          <a:xfrm>
            <a:off x="817650" y="5219243"/>
            <a:ext cx="9875629" cy="1938992"/>
          </a:xfrm>
          <a:prstGeom prst="rect">
            <a:avLst/>
          </a:prstGeom>
        </p:spPr>
        <p:txBody>
          <a:bodyPr wrap="square">
            <a:spAutoFit/>
          </a:bodyPr>
          <a:lstStyle/>
          <a:p>
            <a:pPr algn="just"/>
            <a:r>
              <a:rPr lang="ka-GE" sz="2400" dirty="0"/>
              <a:t>ჩატარებული ღონისძიებები ხელს უწყობს მწვანე საფარის შენარჩუნებას, ეკონომიკური ზარალის თავიდან აცილებას და ჩვენი საექსპორტო პოტენციალის გაზრდას</a:t>
            </a:r>
          </a:p>
          <a:p>
            <a:pPr algn="just"/>
            <a:r>
              <a:rPr lang="ka-GE" sz="2400" dirty="0"/>
              <a:t> </a:t>
            </a:r>
            <a:endParaRPr lang="ka-GE" sz="2400" b="1" dirty="0"/>
          </a:p>
          <a:p>
            <a:pPr algn="just"/>
            <a:endParaRPr lang="en-US" sz="2400" dirty="0"/>
          </a:p>
        </p:txBody>
      </p:sp>
      <p:sp>
        <p:nvSpPr>
          <p:cNvPr id="3" name="Rectangle 2"/>
          <p:cNvSpPr/>
          <p:nvPr/>
        </p:nvSpPr>
        <p:spPr>
          <a:xfrm>
            <a:off x="10080103" y="3401167"/>
            <a:ext cx="1226352" cy="374878"/>
          </a:xfrm>
          <a:prstGeom prst="rect">
            <a:avLst/>
          </a:prstGeom>
        </p:spPr>
        <p:txBody>
          <a:bodyPr wrap="square">
            <a:spAutoFit/>
          </a:bodyPr>
          <a:lstStyle/>
          <a:p>
            <a:r>
              <a:rPr lang="ka-GE" b="1" dirty="0">
                <a:solidFill>
                  <a:schemeClr val="tx1">
                    <a:lumMod val="95000"/>
                    <a:lumOff val="5000"/>
                  </a:schemeClr>
                </a:solidFill>
              </a:rPr>
              <a:t>კალია</a:t>
            </a:r>
            <a:endParaRPr lang="en-US" b="1" dirty="0">
              <a:solidFill>
                <a:schemeClr val="tx1">
                  <a:lumMod val="95000"/>
                  <a:lumOff val="5000"/>
                </a:schemeClr>
              </a:solidFill>
            </a:endParaRPr>
          </a:p>
        </p:txBody>
      </p:sp>
      <p:sp>
        <p:nvSpPr>
          <p:cNvPr id="7" name="Rectangle 6"/>
          <p:cNvSpPr/>
          <p:nvPr/>
        </p:nvSpPr>
        <p:spPr>
          <a:xfrm>
            <a:off x="3139484" y="3446394"/>
            <a:ext cx="3317142" cy="369332"/>
          </a:xfrm>
          <a:prstGeom prst="rect">
            <a:avLst/>
          </a:prstGeom>
        </p:spPr>
        <p:txBody>
          <a:bodyPr wrap="square">
            <a:spAutoFit/>
          </a:bodyPr>
          <a:lstStyle/>
          <a:p>
            <a:r>
              <a:rPr lang="ka-GE" b="1" dirty="0">
                <a:solidFill>
                  <a:schemeClr val="tx1">
                    <a:lumMod val="95000"/>
                    <a:lumOff val="5000"/>
                  </a:schemeClr>
                </a:solidFill>
              </a:rPr>
              <a:t>ამერიკული თეთრი პეპელა</a:t>
            </a:r>
            <a:endParaRPr lang="en-US" b="1" dirty="0">
              <a:solidFill>
                <a:schemeClr val="tx1">
                  <a:lumMod val="95000"/>
                  <a:lumOff val="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4999" y="2678546"/>
            <a:ext cx="3061392" cy="1765148"/>
          </a:xfrm>
          <a:prstGeom prst="rect">
            <a:avLst/>
          </a:prstGeom>
          <a:ln>
            <a:noFill/>
          </a:ln>
          <a:effectLst>
            <a:softEdge rad="112500"/>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219" y="2758769"/>
            <a:ext cx="2689265" cy="1647445"/>
          </a:xfrm>
          <a:prstGeom prst="rect">
            <a:avLst/>
          </a:prstGeom>
          <a:ln>
            <a:noFill/>
          </a:ln>
          <a:effectLst>
            <a:softEdge rad="112500"/>
          </a:effectLst>
        </p:spPr>
      </p:pic>
      <p:pic>
        <p:nvPicPr>
          <p:cNvPr id="10" name="Picture 1">
            <a:extLst>
              <a:ext uri="{FF2B5EF4-FFF2-40B4-BE49-F238E27FC236}">
                <a16:creationId xmlns:a16="http://schemas.microsoft.com/office/drawing/2014/main" id="{6125CFD0-1CE0-4A1B-9AD5-5699F6A4B798}"/>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1" name="Picture 3">
            <a:extLst>
              <a:ext uri="{FF2B5EF4-FFF2-40B4-BE49-F238E27FC236}">
                <a16:creationId xmlns:a16="http://schemas.microsoft.com/office/drawing/2014/main" id="{0A822CBF-69CC-4ECD-A623-91F41B6D27B0}"/>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541735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963314" y="152400"/>
            <a:ext cx="7319967" cy="752739"/>
          </a:xfrm>
        </p:spPr>
        <p:txBody>
          <a:bodyPr>
            <a:noAutofit/>
          </a:bodyPr>
          <a:lstStyle/>
          <a:p>
            <a:r>
              <a:rPr lang="ka-GE" sz="2800" b="1" dirty="0">
                <a:effectLst>
                  <a:outerShdw blurRad="38100" dist="38100" dir="2700000" algn="tl">
                    <a:srgbClr val="000000">
                      <a:alpha val="43137"/>
                    </a:srgbClr>
                  </a:outerShdw>
                </a:effectLst>
              </a:rPr>
              <a:t>აზიურ ფაროსანასთან ბრძოლის სტრატეგია </a:t>
            </a:r>
            <a:endParaRPr lang="en-US" sz="2400" b="1" dirty="0">
              <a:effectLst>
                <a:outerShdw blurRad="38100" dist="38100" dir="2700000" algn="tl">
                  <a:srgbClr val="000000">
                    <a:alpha val="43137"/>
                  </a:srgbClr>
                </a:outerShdw>
              </a:effectLst>
            </a:endParaRPr>
          </a:p>
        </p:txBody>
      </p:sp>
      <p:sp>
        <p:nvSpPr>
          <p:cNvPr id="6" name="Rectangle 5"/>
          <p:cNvSpPr/>
          <p:nvPr/>
        </p:nvSpPr>
        <p:spPr>
          <a:xfrm>
            <a:off x="203200" y="1205079"/>
            <a:ext cx="11600884" cy="4431983"/>
          </a:xfrm>
          <a:prstGeom prst="rect">
            <a:avLst/>
          </a:prstGeom>
        </p:spPr>
        <p:txBody>
          <a:bodyPr wrap="square">
            <a:spAutoFit/>
          </a:bodyPr>
          <a:lstStyle/>
          <a:p>
            <a:pPr algn="just"/>
            <a:r>
              <a:rPr lang="ka-GE" sz="2400" dirty="0">
                <a:latin typeface="Sylfaen" panose="010A0502050306030303" pitchFamily="18" charset="0"/>
                <a:ea typeface="Calibri" panose="020F0502020204030204" pitchFamily="34" charset="0"/>
                <a:cs typeface="Times New Roman" panose="02020603050405020304" pitchFamily="18" charset="0"/>
              </a:rPr>
              <a:t> </a:t>
            </a:r>
            <a:r>
              <a:rPr lang="en-US" sz="2400" dirty="0">
                <a:latin typeface="Sylfaen" panose="010A0502050306030303" pitchFamily="18" charset="0"/>
                <a:ea typeface="Calibri" panose="020F0502020204030204" pitchFamily="34" charset="0"/>
                <a:cs typeface="Times New Roman" panose="02020603050405020304" pitchFamily="18" charset="0"/>
              </a:rPr>
              <a:t> </a:t>
            </a:r>
            <a:endParaRPr lang="ka-GE" sz="2400" dirty="0">
              <a:latin typeface="Sylfaen" panose="010A0502050306030303" pitchFamily="18" charset="0"/>
            </a:endParaRPr>
          </a:p>
          <a:p>
            <a:pPr marL="285750" indent="-285750" algn="just">
              <a:buFont typeface="Wingdings" panose="05000000000000000000" pitchFamily="2" charset="2"/>
              <a:buChar char="q"/>
            </a:pPr>
            <a:r>
              <a:rPr lang="ka-GE" dirty="0">
                <a:latin typeface="Sylfaen" panose="010A0502050306030303" pitchFamily="18" charset="0"/>
              </a:rPr>
              <a:t> </a:t>
            </a:r>
            <a:r>
              <a:rPr lang="ka-GE" sz="2400" dirty="0">
                <a:latin typeface="Sylfaen" panose="010A0502050306030303" pitchFamily="18" charset="0"/>
              </a:rPr>
              <a:t>მავნებლის გავრცელებისთანავე, 2016 წლის ბოლოს საქართველოში მოწვეულნი იქნენ საერთაშორისო  ექსპერტები,მათ შორის აშშ-დან, რომელსაც მავნებელთან ბრძოლის დიდი გამოცდილება გააჩნია.</a:t>
            </a:r>
            <a:endParaRPr lang="en-US" sz="2400" dirty="0">
              <a:latin typeface="Sylfaen" panose="010A0502050306030303" pitchFamily="18" charset="0"/>
            </a:endParaRPr>
          </a:p>
          <a:p>
            <a:pPr marL="342900" indent="-342900" algn="just">
              <a:buFont typeface="Wingdings" panose="05000000000000000000" pitchFamily="2" charset="2"/>
              <a:buChar char="q"/>
            </a:pPr>
            <a:r>
              <a:rPr lang="en-US" sz="2400" dirty="0"/>
              <a:t> </a:t>
            </a:r>
            <a:r>
              <a:rPr lang="ka-GE" sz="2400" dirty="0"/>
              <a:t>ექსპერტების მოწვევა  </a:t>
            </a:r>
            <a:r>
              <a:rPr lang="en-US" sz="2400" dirty="0" err="1">
                <a:latin typeface="Sylfaen" panose="010A0502050306030303" pitchFamily="18" charset="0"/>
              </a:rPr>
              <a:t>აშშ</a:t>
            </a:r>
            <a:r>
              <a:rPr lang="en-US" sz="2400" dirty="0">
                <a:latin typeface="Sylfaen" panose="010A0502050306030303" pitchFamily="18" charset="0"/>
              </a:rPr>
              <a:t>-ს </a:t>
            </a:r>
            <a:r>
              <a:rPr lang="en-US" sz="2400" dirty="0" err="1">
                <a:latin typeface="Sylfaen" panose="010A0502050306030303" pitchFamily="18" charset="0"/>
              </a:rPr>
              <a:t>საერთაშორისო</a:t>
            </a:r>
            <a:r>
              <a:rPr lang="en-US" sz="2400" dirty="0">
                <a:latin typeface="Sylfaen" panose="010A0502050306030303" pitchFamily="18" charset="0"/>
              </a:rPr>
              <a:t> </a:t>
            </a:r>
            <a:r>
              <a:rPr lang="en-US" sz="2400" dirty="0" err="1">
                <a:latin typeface="Sylfaen" panose="010A0502050306030303" pitchFamily="18" charset="0"/>
              </a:rPr>
              <a:t>განვითარების</a:t>
            </a:r>
            <a:r>
              <a:rPr lang="en-US" sz="2400" dirty="0">
                <a:latin typeface="Sylfaen" panose="010A0502050306030303" pitchFamily="18" charset="0"/>
              </a:rPr>
              <a:t> </a:t>
            </a:r>
            <a:r>
              <a:rPr lang="en-US" sz="2400" dirty="0" err="1">
                <a:latin typeface="Sylfaen" panose="010A0502050306030303" pitchFamily="18" charset="0"/>
              </a:rPr>
              <a:t>სააგენტოს</a:t>
            </a:r>
            <a:r>
              <a:rPr lang="en-US" sz="2400" dirty="0">
                <a:latin typeface="Sylfaen" panose="010A0502050306030303" pitchFamily="18" charset="0"/>
              </a:rPr>
              <a:t> (USAID) </a:t>
            </a:r>
            <a:r>
              <a:rPr lang="en-US" sz="2400" dirty="0" err="1">
                <a:latin typeface="Sylfaen" panose="010A0502050306030303" pitchFamily="18" charset="0"/>
              </a:rPr>
              <a:t>საქართველოს</a:t>
            </a:r>
            <a:r>
              <a:rPr lang="en-US" sz="2400" dirty="0">
                <a:latin typeface="Sylfaen" panose="010A0502050306030303" pitchFamily="18" charset="0"/>
              </a:rPr>
              <a:t> </a:t>
            </a:r>
            <a:r>
              <a:rPr lang="en-US" sz="2400" dirty="0" err="1">
                <a:latin typeface="Sylfaen" panose="010A0502050306030303" pitchFamily="18" charset="0"/>
              </a:rPr>
              <a:t>სასოფლო-სამეურნეო</a:t>
            </a:r>
            <a:r>
              <a:rPr lang="en-US" sz="2400" dirty="0">
                <a:latin typeface="Sylfaen" panose="010A0502050306030303" pitchFamily="18" charset="0"/>
              </a:rPr>
              <a:t> </a:t>
            </a:r>
            <a:r>
              <a:rPr lang="en-US" sz="2400" dirty="0" err="1">
                <a:latin typeface="Sylfaen" panose="010A0502050306030303" pitchFamily="18" charset="0"/>
              </a:rPr>
              <a:t>წარმოების</a:t>
            </a:r>
            <a:r>
              <a:rPr lang="en-US" sz="2400" dirty="0">
                <a:latin typeface="Sylfaen" panose="010A0502050306030303" pitchFamily="18" charset="0"/>
              </a:rPr>
              <a:t> </a:t>
            </a:r>
            <a:r>
              <a:rPr lang="en-US" sz="2400" dirty="0" err="1">
                <a:latin typeface="Sylfaen" panose="010A0502050306030303" pitchFamily="18" charset="0"/>
              </a:rPr>
              <a:t>ეფექტიანობის</a:t>
            </a:r>
            <a:r>
              <a:rPr lang="en-US" sz="2400" dirty="0">
                <a:latin typeface="Sylfaen" panose="010A0502050306030303" pitchFamily="18" charset="0"/>
              </a:rPr>
              <a:t> </a:t>
            </a:r>
            <a:r>
              <a:rPr lang="en-US" sz="2400" dirty="0" err="1">
                <a:latin typeface="Sylfaen" panose="010A0502050306030303" pitchFamily="18" charset="0"/>
              </a:rPr>
              <a:t>აღდგენის</a:t>
            </a:r>
            <a:r>
              <a:rPr lang="en-US" sz="2400" dirty="0">
                <a:latin typeface="Sylfaen" panose="010A0502050306030303" pitchFamily="18" charset="0"/>
              </a:rPr>
              <a:t> </a:t>
            </a:r>
            <a:r>
              <a:rPr lang="en-US" sz="2400" dirty="0" err="1">
                <a:latin typeface="Sylfaen" panose="010A0502050306030303" pitchFamily="18" charset="0"/>
              </a:rPr>
              <a:t>პროექტისა</a:t>
            </a:r>
            <a:r>
              <a:rPr lang="en-US" sz="2400" dirty="0">
                <a:latin typeface="Sylfaen" panose="010A0502050306030303" pitchFamily="18" charset="0"/>
              </a:rPr>
              <a:t> (REAP) </a:t>
            </a:r>
            <a:r>
              <a:rPr lang="ka-GE" sz="2400" dirty="0"/>
              <a:t>მხარდაჭერით მოხდა</a:t>
            </a:r>
            <a:r>
              <a:rPr lang="ka-GE" sz="2400" b="1" dirty="0"/>
              <a:t>. </a:t>
            </a:r>
            <a:endParaRPr lang="en-US" sz="2400" b="1" dirty="0"/>
          </a:p>
          <a:p>
            <a:pPr marL="342900" indent="-342900" algn="just">
              <a:buFont typeface="Wingdings" panose="05000000000000000000" pitchFamily="2" charset="2"/>
              <a:buChar char="q"/>
            </a:pPr>
            <a:r>
              <a:rPr lang="ka-GE" sz="2400" dirty="0"/>
              <a:t>უცხოელი ესქპერტების ჩართულობით შემუშავდა სტრატეგია და სამოქმედო გეგმა რომელიც სამ ძირითად მიმართულებას მოიცავს</a:t>
            </a:r>
            <a:r>
              <a:rPr lang="en-US" sz="2400" dirty="0">
                <a:latin typeface="Sylfaen" panose="010A0502050306030303" pitchFamily="18" charset="0"/>
              </a:rPr>
              <a:t>:</a:t>
            </a:r>
          </a:p>
          <a:p>
            <a:pPr marL="342900" indent="-342900" algn="just">
              <a:buFont typeface="Wingdings" panose="05000000000000000000" pitchFamily="2" charset="2"/>
              <a:buChar char="q"/>
            </a:pPr>
            <a:endParaRPr lang="ka-GE" sz="2400" dirty="0"/>
          </a:p>
          <a:p>
            <a:pPr marL="285750" indent="-285750" algn="just">
              <a:buFont typeface="Wingdings" panose="05000000000000000000" pitchFamily="2" charset="2"/>
              <a:buChar char="q"/>
            </a:pPr>
            <a:endParaRPr lang="ka-GE" sz="2400" dirty="0">
              <a:latin typeface="Sylfaen" panose="010A0502050306030303" pitchFamily="18" charset="0"/>
            </a:endParaRPr>
          </a:p>
          <a:p>
            <a:pPr algn="just"/>
            <a:endParaRPr lang="en-US" b="1" dirty="0">
              <a:latin typeface="Sylfaen" panose="010A0502050306030303" pitchFamily="18" charset="0"/>
            </a:endParaRPr>
          </a:p>
        </p:txBody>
      </p:sp>
      <p:cxnSp>
        <p:nvCxnSpPr>
          <p:cNvPr id="13" name="Elbow Connector 12"/>
          <p:cNvCxnSpPr/>
          <p:nvPr/>
        </p:nvCxnSpPr>
        <p:spPr>
          <a:xfrm>
            <a:off x="916123" y="4626805"/>
            <a:ext cx="765797" cy="49706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732720" y="4848776"/>
            <a:ext cx="4458827" cy="523220"/>
          </a:xfrm>
          <a:prstGeom prst="rect">
            <a:avLst/>
          </a:prstGeom>
          <a:noFill/>
        </p:spPr>
        <p:txBody>
          <a:bodyPr wrap="square" rtlCol="0">
            <a:spAutoFit/>
          </a:bodyPr>
          <a:lstStyle/>
          <a:p>
            <a:r>
              <a:rPr lang="ka-GE" sz="2800" b="1" dirty="0">
                <a:solidFill>
                  <a:srgbClr val="FF0000"/>
                </a:solidFill>
              </a:rPr>
              <a:t>საინფორმაციო კამპანაია</a:t>
            </a:r>
            <a:endParaRPr lang="en-US" sz="2800" b="1" dirty="0">
              <a:solidFill>
                <a:srgbClr val="FF0000"/>
              </a:solidFill>
            </a:endParaRPr>
          </a:p>
        </p:txBody>
      </p:sp>
      <p:pic>
        <p:nvPicPr>
          <p:cNvPr id="17" name="Picture 16"/>
          <p:cNvPicPr>
            <a:picLocks noChangeAspect="1"/>
          </p:cNvPicPr>
          <p:nvPr/>
        </p:nvPicPr>
        <p:blipFill>
          <a:blip r:embed="rId2"/>
          <a:stretch>
            <a:fillRect/>
          </a:stretch>
        </p:blipFill>
        <p:spPr>
          <a:xfrm>
            <a:off x="5638660" y="5191808"/>
            <a:ext cx="1202756" cy="360376"/>
          </a:xfrm>
          <a:prstGeom prst="rect">
            <a:avLst/>
          </a:prstGeom>
        </p:spPr>
      </p:pic>
      <p:sp>
        <p:nvSpPr>
          <p:cNvPr id="18" name="TextBox 17"/>
          <p:cNvSpPr txBox="1"/>
          <p:nvPr/>
        </p:nvSpPr>
        <p:spPr>
          <a:xfrm>
            <a:off x="6594817" y="5179181"/>
            <a:ext cx="2764650" cy="523220"/>
          </a:xfrm>
          <a:prstGeom prst="rect">
            <a:avLst/>
          </a:prstGeom>
          <a:noFill/>
        </p:spPr>
        <p:txBody>
          <a:bodyPr wrap="square" rtlCol="0">
            <a:spAutoFit/>
          </a:bodyPr>
          <a:lstStyle/>
          <a:p>
            <a:r>
              <a:rPr lang="ka-GE" sz="2800" b="1" dirty="0">
                <a:solidFill>
                  <a:srgbClr val="0070C0"/>
                </a:solidFill>
              </a:rPr>
              <a:t>მონიტორინგი</a:t>
            </a:r>
            <a:endParaRPr lang="en-US" b="1" dirty="0">
              <a:solidFill>
                <a:srgbClr val="0070C0"/>
              </a:solidFill>
            </a:endParaRPr>
          </a:p>
        </p:txBody>
      </p:sp>
      <p:pic>
        <p:nvPicPr>
          <p:cNvPr id="20" name="Picture 19"/>
          <p:cNvPicPr>
            <a:picLocks noChangeAspect="1"/>
          </p:cNvPicPr>
          <p:nvPr/>
        </p:nvPicPr>
        <p:blipFill>
          <a:blip r:embed="rId3"/>
          <a:stretch>
            <a:fillRect/>
          </a:stretch>
        </p:blipFill>
        <p:spPr>
          <a:xfrm>
            <a:off x="8948449" y="5440791"/>
            <a:ext cx="508000" cy="1007726"/>
          </a:xfrm>
          <a:prstGeom prst="rect">
            <a:avLst/>
          </a:prstGeom>
        </p:spPr>
      </p:pic>
      <p:sp>
        <p:nvSpPr>
          <p:cNvPr id="21" name="TextBox 20"/>
          <p:cNvSpPr txBox="1"/>
          <p:nvPr/>
        </p:nvSpPr>
        <p:spPr>
          <a:xfrm>
            <a:off x="9359467" y="5760173"/>
            <a:ext cx="2854036" cy="954107"/>
          </a:xfrm>
          <a:prstGeom prst="rect">
            <a:avLst/>
          </a:prstGeom>
          <a:noFill/>
        </p:spPr>
        <p:txBody>
          <a:bodyPr wrap="square" rtlCol="0">
            <a:spAutoFit/>
          </a:bodyPr>
          <a:lstStyle/>
          <a:p>
            <a:r>
              <a:rPr lang="ka-GE" sz="2800" b="1" dirty="0">
                <a:solidFill>
                  <a:schemeClr val="accent3">
                    <a:lumMod val="50000"/>
                  </a:schemeClr>
                </a:solidFill>
              </a:rPr>
              <a:t>საწინააღმდეგო ღონისძიებები</a:t>
            </a:r>
            <a:endParaRPr lang="en-US" sz="2800" b="1" dirty="0">
              <a:solidFill>
                <a:schemeClr val="accent3">
                  <a:lumMod val="50000"/>
                </a:schemeClr>
              </a:solidFill>
            </a:endParaRPr>
          </a:p>
        </p:txBody>
      </p:sp>
      <p:sp>
        <p:nvSpPr>
          <p:cNvPr id="24" name="Rectangle 23"/>
          <p:cNvSpPr/>
          <p:nvPr/>
        </p:nvSpPr>
        <p:spPr>
          <a:xfrm>
            <a:off x="152400" y="5637062"/>
            <a:ext cx="7633772" cy="1200329"/>
          </a:xfrm>
          <a:prstGeom prst="rect">
            <a:avLst/>
          </a:prstGeom>
        </p:spPr>
        <p:txBody>
          <a:bodyPr wrap="square">
            <a:spAutoFit/>
          </a:bodyPr>
          <a:lstStyle/>
          <a:p>
            <a:pPr lvl="0" algn="just"/>
            <a:r>
              <a:rPr lang="ka-GE" sz="2400" b="1" dirty="0">
                <a:solidFill>
                  <a:schemeClr val="accent2">
                    <a:lumMod val="75000"/>
                  </a:schemeClr>
                </a:solidFill>
              </a:rPr>
              <a:t>2017 წლის 24 მარტს საქართველოს მთავრობამ მიიღო N588 განკარგულება: “აზიური ფაროსანას წინააღმდეგ გასატარებელი ღონისძიებების შესახებ“</a:t>
            </a:r>
            <a:endParaRPr lang="en-US" sz="2400" b="1" dirty="0">
              <a:solidFill>
                <a:schemeClr val="accent2">
                  <a:lumMod val="75000"/>
                </a:schemeClr>
              </a:solidFill>
            </a:endParaRPr>
          </a:p>
        </p:txBody>
      </p:sp>
      <p:pic>
        <p:nvPicPr>
          <p:cNvPr id="11" name="Picture 1">
            <a:extLst>
              <a:ext uri="{FF2B5EF4-FFF2-40B4-BE49-F238E27FC236}">
                <a16:creationId xmlns:a16="http://schemas.microsoft.com/office/drawing/2014/main" id="{E9D92240-7FB2-42FE-9E81-82D66EEC7A17}"/>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2" name="Picture 3">
            <a:extLst>
              <a:ext uri="{FF2B5EF4-FFF2-40B4-BE49-F238E27FC236}">
                <a16:creationId xmlns:a16="http://schemas.microsoft.com/office/drawing/2014/main" id="{3F11F2C4-4234-4BD6-A44F-62E2E18B3A54}"/>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631805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358899" y="1475275"/>
            <a:ext cx="5450335" cy="835269"/>
          </a:xfrm>
        </p:spPr>
        <p:txBody>
          <a:bodyPr>
            <a:noAutofit/>
          </a:bodyPr>
          <a:lstStyle/>
          <a:p>
            <a:r>
              <a:rPr lang="ka-GE" sz="2800" b="1" dirty="0">
                <a:latin typeface="Sylfaen" panose="010A0502050306030303" pitchFamily="18" charset="0"/>
              </a:rPr>
              <a:t>    </a:t>
            </a:r>
            <a:r>
              <a:rPr lang="ka-GE" sz="2800" b="1" dirty="0">
                <a:effectLst>
                  <a:outerShdw blurRad="38100" dist="38100" dir="2700000" algn="tl">
                    <a:srgbClr val="000000">
                      <a:alpha val="43137"/>
                    </a:srgbClr>
                  </a:outerShdw>
                </a:effectLst>
                <a:latin typeface="Sylfaen" panose="010A0502050306030303" pitchFamily="18" charset="0"/>
              </a:rPr>
              <a:t>რა არის აზიური ფაროსანა ?</a:t>
            </a:r>
            <a:endParaRPr lang="en-US" sz="2800" b="1" dirty="0">
              <a:effectLst>
                <a:outerShdw blurRad="38100" dist="38100" dir="2700000" algn="tl">
                  <a:srgbClr val="000000">
                    <a:alpha val="43137"/>
                  </a:srgbClr>
                </a:outerShdw>
              </a:effectLst>
              <a:latin typeface="Sylfaen" panose="010A0502050306030303" pitchFamily="18" charset="0"/>
            </a:endParaRPr>
          </a:p>
        </p:txBody>
      </p:sp>
      <p:sp>
        <p:nvSpPr>
          <p:cNvPr id="6" name="Content Placeholder 3"/>
          <p:cNvSpPr txBox="1">
            <a:spLocks/>
          </p:cNvSpPr>
          <p:nvPr/>
        </p:nvSpPr>
        <p:spPr>
          <a:xfrm>
            <a:off x="123636" y="2223447"/>
            <a:ext cx="11920859"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ka-GE" sz="2400" dirty="0">
                <a:latin typeface="Sylfaen" panose="010A0502050306030303" pitchFamily="18" charset="0"/>
              </a:rPr>
              <a:t>აზიური ფაროსანა (halyomorpha halys) სასოფლო-სამეურნეო, ტყის და დეკორატიული კულტურების საშიში მავნებელია. </a:t>
            </a:r>
          </a:p>
          <a:p>
            <a:pPr marL="0" indent="0" algn="just">
              <a:buFont typeface="Arial" panose="020B0604020202020204" pitchFamily="34" charset="0"/>
              <a:buNone/>
            </a:pPr>
            <a:r>
              <a:rPr lang="ka-GE" sz="2400" dirty="0">
                <a:latin typeface="Sylfaen" panose="010A0502050306030303" pitchFamily="18" charset="0"/>
              </a:rPr>
              <a:t>აზიანებს </a:t>
            </a:r>
            <a:r>
              <a:rPr lang="en-US" sz="2400" b="1" dirty="0">
                <a:latin typeface="Sylfaen" panose="010A0502050306030303" pitchFamily="18" charset="0"/>
              </a:rPr>
              <a:t>30</a:t>
            </a:r>
            <a:r>
              <a:rPr lang="ka-GE" sz="2400" b="1" dirty="0">
                <a:latin typeface="Sylfaen" panose="010A0502050306030303" pitchFamily="18" charset="0"/>
              </a:rPr>
              <a:t>0-მდე </a:t>
            </a:r>
            <a:r>
              <a:rPr lang="ka-GE" sz="2400" dirty="0">
                <a:latin typeface="Sylfaen" panose="010A0502050306030303" pitchFamily="18" charset="0"/>
              </a:rPr>
              <a:t>სახეობის მცენარეს განსაკუთრებით ხეხილოვან, მარცვლოვან, ბოსტნეულ (თხილი, ვაშლი, ატამი, სიმინდი, პომიდორი) და სხვა კულტურებს.</a:t>
            </a:r>
          </a:p>
          <a:p>
            <a:pPr marL="0" indent="0" algn="just">
              <a:buFont typeface="Arial" panose="020B0604020202020204" pitchFamily="34" charset="0"/>
              <a:buNone/>
            </a:pPr>
            <a:r>
              <a:rPr lang="ka-GE" sz="2400" dirty="0">
                <a:latin typeface="Sylfaen" panose="010A0502050306030303" pitchFamily="18" charset="0"/>
              </a:rPr>
              <a:t>მისი  ძლიერი გავრცელების  დროს მოსავლის დანაკარგმა შეიძლება მიაღწიოს 70 %.</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42040" y="4237940"/>
            <a:ext cx="3457403" cy="2530309"/>
          </a:xfrm>
          <a:prstGeom prst="rect">
            <a:avLst/>
          </a:prstGeom>
        </p:spPr>
      </p:pic>
      <p:sp>
        <p:nvSpPr>
          <p:cNvPr id="3" name="Rectangle 2"/>
          <p:cNvSpPr/>
          <p:nvPr/>
        </p:nvSpPr>
        <p:spPr>
          <a:xfrm>
            <a:off x="1922669" y="259493"/>
            <a:ext cx="8248073" cy="1200329"/>
          </a:xfrm>
          <a:prstGeom prst="rect">
            <a:avLst/>
          </a:prstGeom>
        </p:spPr>
        <p:txBody>
          <a:bodyPr wrap="square">
            <a:spAutoFit/>
          </a:bodyPr>
          <a:lstStyle/>
          <a:p>
            <a:r>
              <a:rPr lang="ka-GE" sz="2400" b="1" dirty="0"/>
              <a:t>2017 წლიდან სახელმწიფომ დაიწყო  ახალ პროგრამა,  2016 წელს გავრცელებული  ინვაზიური მავნებლის, აზიური ფაროსანას წინააღმდეგ </a:t>
            </a:r>
            <a:endParaRPr lang="en-US" sz="2400" dirty="0"/>
          </a:p>
        </p:txBody>
      </p:sp>
      <p:pic>
        <p:nvPicPr>
          <p:cNvPr id="10" name="Picture 1">
            <a:extLst>
              <a:ext uri="{FF2B5EF4-FFF2-40B4-BE49-F238E27FC236}">
                <a16:creationId xmlns:a16="http://schemas.microsoft.com/office/drawing/2014/main" id="{A0766751-EACB-45CF-A1DE-D5419BFF3604}"/>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12" name="Picture 3">
            <a:extLst>
              <a:ext uri="{FF2B5EF4-FFF2-40B4-BE49-F238E27FC236}">
                <a16:creationId xmlns:a16="http://schemas.microsoft.com/office/drawing/2014/main" id="{1E12FFB4-C34D-4E57-81E2-154A5D615853}"/>
              </a:ext>
            </a:extLst>
          </p:cNvPr>
          <p:cNvPicPr>
            <a:picLocks noChangeAspect="1"/>
          </p:cNvPicPr>
          <p:nvPr/>
        </p:nvPicPr>
        <p:blipFill>
          <a:blip r:embed="rId4"/>
          <a:stretch>
            <a:fillRect/>
          </a:stretch>
        </p:blipFill>
        <p:spPr>
          <a:xfrm>
            <a:off x="10422381" y="84414"/>
            <a:ext cx="1623385" cy="603962"/>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556" y="4236097"/>
            <a:ext cx="8174182" cy="2533996"/>
          </a:xfrm>
          <a:prstGeom prst="rect">
            <a:avLst/>
          </a:prstGeom>
        </p:spPr>
      </p:pic>
    </p:spTree>
    <p:extLst>
      <p:ext uri="{BB962C8B-B14F-4D97-AF65-F5344CB8AC3E}">
        <p14:creationId xmlns:p14="http://schemas.microsoft.com/office/powerpoint/2010/main" val="1360966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654" y="1412386"/>
            <a:ext cx="10791092" cy="5340106"/>
          </a:xfrm>
        </p:spPr>
        <p:txBody>
          <a:bodyPr>
            <a:normAutofit/>
          </a:bodyPr>
          <a:lstStyle/>
          <a:p>
            <a:pPr marL="0" indent="0" algn="just">
              <a:buNone/>
            </a:pPr>
            <a:r>
              <a:rPr lang="ka-GE" sz="2400" dirty="0"/>
              <a:t>აზიური ფაროსანა ძლიერ აზიანებს ყურძნის როგორც თეთრ, ისე წითელ ჯიშებს. განსაკუთრებით ეტანება ყურძნის ტალავერს. ძირითადი ზიანი ადგება მწიფობაში შესულ მარცვალს. უფრო მეტად მავნეობენ ზრდასრული ფორმები და უფროსი ასაკის ნიმფები. ფაროსანას სტილეტის ჩხვლეტის შედეგად მარცვალზე ჩნდება ნეკროზული ლაქები, მარცვალი რბილდება და იწყებს ცვენას. საერთო ჯამში მცირდება მტევნის წონა. ვენახში ფაროსანას დიდი პოპულაცია განსაკუთრებით  შეინიშნება   აგვისტოსა და სექტემბერის თვეში. თუ  ვენახი ესაზღვრება ვაშლს, მსხალს, პავლონიას და სხვა სპეციფიურ პატრონ - მცენარეებს, მაშინ ფაროსანა მასზე გადავა ამ მცენარეებზე კვების შეწყვეტის შემდეგ. როგორც სხვა კულტურების შემთხვევაში, აქაც მავნებლის პოპულაციის მაღალი რიცხოვნობა ვენახის  კიდეებში შეინიშნება.</a:t>
            </a:r>
            <a:endParaRPr lang="en-US" sz="2400" dirty="0"/>
          </a:p>
          <a:p>
            <a:pPr marL="0" indent="0" algn="just">
              <a:buNone/>
            </a:pPr>
            <a:r>
              <a:rPr lang="ka-GE" sz="2400" dirty="0"/>
              <a:t>ვენახში  ფაროსანას წინააღმდეგ ბრძოლის ღონისძიებები უნდა ჩატარდეს სიმწიფის დასაწყისში. მკაცრად უნდა იქნას დაცული ლოდინის პერიოდი.  </a:t>
            </a:r>
            <a:endParaRPr lang="en-US" sz="2400" dirty="0"/>
          </a:p>
          <a:p>
            <a:endParaRPr lang="en-US" dirty="0"/>
          </a:p>
        </p:txBody>
      </p:sp>
      <p:sp>
        <p:nvSpPr>
          <p:cNvPr id="4" name="Rectangle 3"/>
          <p:cNvSpPr/>
          <p:nvPr/>
        </p:nvSpPr>
        <p:spPr>
          <a:xfrm>
            <a:off x="9151009" y="378041"/>
            <a:ext cx="944489" cy="461665"/>
          </a:xfrm>
          <a:prstGeom prst="rect">
            <a:avLst/>
          </a:prstGeom>
        </p:spPr>
        <p:txBody>
          <a:bodyPr wrap="none">
            <a:spAutoFit/>
          </a:bodyPr>
          <a:lstStyle/>
          <a:p>
            <a:r>
              <a:rPr lang="ka-GE" sz="2400" dirty="0"/>
              <a:t>ვაზი </a:t>
            </a:r>
            <a:endParaRPr lang="en-US" sz="2400" dirty="0"/>
          </a:p>
        </p:txBody>
      </p:sp>
      <p:pic>
        <p:nvPicPr>
          <p:cNvPr id="5" name="Picture 1">
            <a:extLst>
              <a:ext uri="{FF2B5EF4-FFF2-40B4-BE49-F238E27FC236}">
                <a16:creationId xmlns:a16="http://schemas.microsoft.com/office/drawing/2014/main" id="{8EF2C93F-D486-4202-BD65-61108E00F346}"/>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6" name="Picture 3">
            <a:extLst>
              <a:ext uri="{FF2B5EF4-FFF2-40B4-BE49-F238E27FC236}">
                <a16:creationId xmlns:a16="http://schemas.microsoft.com/office/drawing/2014/main" id="{E390F1C4-70B3-47A4-A030-2A3EF450FE66}"/>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886400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Khatuna.Gotsiridze\Desktop\xatuna 2018\F7E10466-EBE7-367C-4DD53669ACDBDF7E.jpg"/>
          <p:cNvPicPr/>
          <p:nvPr/>
        </p:nvPicPr>
        <p:blipFill>
          <a:blip r:embed="rId2">
            <a:extLst>
              <a:ext uri="{28A0092B-C50C-407E-A947-70E740481C1C}">
                <a14:useLocalDpi xmlns:a14="http://schemas.microsoft.com/office/drawing/2010/main" val="0"/>
              </a:ext>
            </a:extLst>
          </a:blip>
          <a:srcRect/>
          <a:stretch>
            <a:fillRect/>
          </a:stretch>
        </p:blipFill>
        <p:spPr bwMode="auto">
          <a:xfrm>
            <a:off x="2095867" y="1825675"/>
            <a:ext cx="2959711" cy="4130284"/>
          </a:xfrm>
          <a:prstGeom prst="rect">
            <a:avLst/>
          </a:prstGeom>
          <a:noFill/>
          <a:ln>
            <a:noFill/>
          </a:ln>
        </p:spPr>
      </p:pic>
      <p:pic>
        <p:nvPicPr>
          <p:cNvPr id="6" name="Picture 5" descr="C:\Users\Nikoloz.Meskhi\Desktop\ბუკლეტი ფაროსანა\37665.jpg"/>
          <p:cNvPicPr/>
          <p:nvPr/>
        </p:nvPicPr>
        <p:blipFill>
          <a:blip r:embed="rId3">
            <a:extLst>
              <a:ext uri="{28A0092B-C50C-407E-A947-70E740481C1C}">
                <a14:useLocalDpi xmlns:a14="http://schemas.microsoft.com/office/drawing/2010/main" val="0"/>
              </a:ext>
            </a:extLst>
          </a:blip>
          <a:srcRect/>
          <a:stretch>
            <a:fillRect/>
          </a:stretch>
        </p:blipFill>
        <p:spPr bwMode="auto">
          <a:xfrm>
            <a:off x="5055578" y="1825675"/>
            <a:ext cx="6392008" cy="4109133"/>
          </a:xfrm>
          <a:prstGeom prst="rect">
            <a:avLst/>
          </a:prstGeom>
          <a:noFill/>
          <a:ln>
            <a:noFill/>
          </a:ln>
        </p:spPr>
      </p:pic>
      <p:sp>
        <p:nvSpPr>
          <p:cNvPr id="7" name="Rectangle 6"/>
          <p:cNvSpPr/>
          <p:nvPr/>
        </p:nvSpPr>
        <p:spPr>
          <a:xfrm>
            <a:off x="9975412" y="534498"/>
            <a:ext cx="242374" cy="369332"/>
          </a:xfrm>
          <a:prstGeom prst="rect">
            <a:avLst/>
          </a:prstGeom>
        </p:spPr>
        <p:txBody>
          <a:bodyPr wrap="none">
            <a:spAutoFit/>
          </a:bodyPr>
          <a:lstStyle/>
          <a:p>
            <a:r>
              <a:rPr lang="ka-GE" dirty="0"/>
              <a:t> </a:t>
            </a:r>
            <a:endParaRPr lang="en-US" dirty="0"/>
          </a:p>
        </p:txBody>
      </p:sp>
      <p:sp>
        <p:nvSpPr>
          <p:cNvPr id="8" name="Rectangle 7"/>
          <p:cNvSpPr/>
          <p:nvPr/>
        </p:nvSpPr>
        <p:spPr>
          <a:xfrm>
            <a:off x="8042487" y="995420"/>
            <a:ext cx="3405099" cy="369332"/>
          </a:xfrm>
          <a:prstGeom prst="rect">
            <a:avLst/>
          </a:prstGeom>
        </p:spPr>
        <p:txBody>
          <a:bodyPr wrap="none">
            <a:spAutoFit/>
          </a:bodyPr>
          <a:lstStyle/>
          <a:p>
            <a:r>
              <a:rPr lang="ka-GE" dirty="0"/>
              <a:t>ფაროსანას მავნეობა ყურძენზე</a:t>
            </a:r>
            <a:endParaRPr lang="en-US" dirty="0"/>
          </a:p>
        </p:txBody>
      </p:sp>
      <p:pic>
        <p:nvPicPr>
          <p:cNvPr id="9" name="Picture 1">
            <a:extLst>
              <a:ext uri="{FF2B5EF4-FFF2-40B4-BE49-F238E27FC236}">
                <a16:creationId xmlns:a16="http://schemas.microsoft.com/office/drawing/2014/main" id="{96E8D15F-0E66-4FA0-9E49-EE169494CCE6}"/>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0" name="Picture 3">
            <a:extLst>
              <a:ext uri="{FF2B5EF4-FFF2-40B4-BE49-F238E27FC236}">
                <a16:creationId xmlns:a16="http://schemas.microsoft.com/office/drawing/2014/main" id="{5F67761D-9CDA-46F7-BD8C-D4BEE528A24D}"/>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751519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184897" y="211209"/>
            <a:ext cx="8555991" cy="583117"/>
          </a:xfrm>
        </p:spPr>
        <p:txBody>
          <a:bodyPr>
            <a:noAutofit/>
          </a:bodyPr>
          <a:lstStyle/>
          <a:p>
            <a:r>
              <a:rPr lang="ka-GE" sz="2800" b="1" dirty="0">
                <a:effectLst>
                  <a:outerShdw blurRad="38100" dist="38100" dir="2700000" algn="tl">
                    <a:srgbClr val="000000">
                      <a:alpha val="43137"/>
                    </a:srgbClr>
                  </a:outerShdw>
                </a:effectLst>
              </a:rPr>
              <a:t>მონიტორინგის პროგრამული უზრუნველყოფა</a:t>
            </a:r>
            <a:endParaRPr lang="en-US" sz="2800" b="1" dirty="0">
              <a:effectLst>
                <a:outerShdw blurRad="38100" dist="38100" dir="2700000" algn="tl">
                  <a:srgbClr val="000000">
                    <a:alpha val="43137"/>
                  </a:srgbClr>
                </a:outerShdw>
              </a:effectLst>
            </a:endParaRPr>
          </a:p>
        </p:txBody>
      </p:sp>
      <p:sp>
        <p:nvSpPr>
          <p:cNvPr id="6" name="Rectangle 5"/>
          <p:cNvSpPr/>
          <p:nvPr/>
        </p:nvSpPr>
        <p:spPr>
          <a:xfrm>
            <a:off x="152400" y="1768633"/>
            <a:ext cx="11303253" cy="1384995"/>
          </a:xfrm>
          <a:prstGeom prst="rect">
            <a:avLst/>
          </a:prstGeom>
        </p:spPr>
        <p:txBody>
          <a:bodyPr wrap="square">
            <a:spAutoFit/>
          </a:bodyPr>
          <a:lstStyle/>
          <a:p>
            <a:pPr algn="just"/>
            <a:endParaRPr lang="ka-GE" sz="2400" b="1" dirty="0">
              <a:solidFill>
                <a:prstClr val="black"/>
              </a:solidFill>
            </a:endParaRPr>
          </a:p>
          <a:p>
            <a:pPr algn="just"/>
            <a:endParaRPr lang="ka-GE" dirty="0">
              <a:solidFill>
                <a:prstClr val="black"/>
              </a:solidFill>
            </a:endParaRPr>
          </a:p>
          <a:p>
            <a:pPr algn="just"/>
            <a:endParaRPr lang="ka-GE" dirty="0">
              <a:solidFill>
                <a:prstClr val="black"/>
              </a:solidFill>
            </a:endParaRPr>
          </a:p>
          <a:p>
            <a:pPr algn="just"/>
            <a:r>
              <a:rPr lang="ka-GE" sz="2400" dirty="0">
                <a:solidFill>
                  <a:prstClr val="black"/>
                </a:solidFill>
              </a:rPr>
              <a:t> </a:t>
            </a:r>
          </a:p>
        </p:txBody>
      </p:sp>
      <p:sp>
        <p:nvSpPr>
          <p:cNvPr id="11" name="Rectangle 10"/>
          <p:cNvSpPr/>
          <p:nvPr/>
        </p:nvSpPr>
        <p:spPr>
          <a:xfrm>
            <a:off x="3460518" y="106358"/>
            <a:ext cx="7819643" cy="968470"/>
          </a:xfrm>
          <a:prstGeom prst="rect">
            <a:avLst/>
          </a:prstGeom>
        </p:spPr>
        <p:txBody>
          <a:bodyPr wrap="square">
            <a:spAutoFit/>
          </a:bodyPr>
          <a:lstStyle/>
          <a:p>
            <a:pPr lvl="0">
              <a:lnSpc>
                <a:spcPct val="90000"/>
              </a:lnSpc>
              <a:spcBef>
                <a:spcPts val="1000"/>
              </a:spcBef>
            </a:pPr>
            <a:endParaRPr lang="ka-GE" dirty="0">
              <a:solidFill>
                <a:prstClr val="black"/>
              </a:solidFill>
            </a:endParaRPr>
          </a:p>
          <a:p>
            <a:pPr lvl="0">
              <a:lnSpc>
                <a:spcPct val="90000"/>
              </a:lnSpc>
              <a:spcBef>
                <a:spcPts val="1000"/>
              </a:spcBef>
            </a:pPr>
            <a:endParaRPr lang="ka-GE" sz="3600" b="1" dirty="0">
              <a:solidFill>
                <a:prstClr val="black"/>
              </a:solidFill>
              <a:latin typeface="+mj-lt"/>
            </a:endParaRPr>
          </a:p>
        </p:txBody>
      </p:sp>
      <p:grpSp>
        <p:nvGrpSpPr>
          <p:cNvPr id="10" name="Group 9"/>
          <p:cNvGrpSpPr/>
          <p:nvPr/>
        </p:nvGrpSpPr>
        <p:grpSpPr>
          <a:xfrm>
            <a:off x="50907" y="1349492"/>
            <a:ext cx="3114154" cy="5477380"/>
            <a:chOff x="6382010" y="1147157"/>
            <a:chExt cx="3114155" cy="5536276"/>
          </a:xfrm>
        </p:grpSpPr>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2010" y="1147157"/>
              <a:ext cx="3114155" cy="5536276"/>
            </a:xfrm>
            <a:prstGeom prst="rect">
              <a:avLst/>
            </a:prstGeom>
          </p:spPr>
        </p:pic>
        <p:sp>
          <p:nvSpPr>
            <p:cNvPr id="18" name="TextBox 17"/>
            <p:cNvSpPr txBox="1"/>
            <p:nvPr/>
          </p:nvSpPr>
          <p:spPr>
            <a:xfrm>
              <a:off x="8337666" y="5979339"/>
              <a:ext cx="1051891" cy="276999"/>
            </a:xfrm>
            <a:prstGeom prst="rect">
              <a:avLst/>
            </a:prstGeom>
            <a:noFill/>
          </p:spPr>
          <p:txBody>
            <a:bodyPr wrap="none" rtlCol="0">
              <a:spAutoFit/>
            </a:bodyPr>
            <a:lstStyle/>
            <a:p>
              <a:r>
                <a:rPr lang="ka-GE" sz="1200" dirty="0">
                  <a:solidFill>
                    <a:schemeClr val="tx1">
                      <a:lumMod val="75000"/>
                    </a:schemeClr>
                  </a:solidFill>
                </a:rPr>
                <a:t>ვერსია: 1.1.3</a:t>
              </a:r>
              <a:endParaRPr lang="en-US" sz="1200" dirty="0">
                <a:solidFill>
                  <a:schemeClr val="tx1">
                    <a:lumMod val="75000"/>
                  </a:schemeClr>
                </a:solidFill>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9575" y="1768633"/>
            <a:ext cx="8992426" cy="5058239"/>
          </a:xfrm>
          <a:prstGeom prst="rect">
            <a:avLst/>
          </a:prstGeom>
        </p:spPr>
      </p:pic>
      <p:pic>
        <p:nvPicPr>
          <p:cNvPr id="9" name="Picture 1">
            <a:extLst>
              <a:ext uri="{FF2B5EF4-FFF2-40B4-BE49-F238E27FC236}">
                <a16:creationId xmlns:a16="http://schemas.microsoft.com/office/drawing/2014/main" id="{157883FE-019B-4B97-AEAF-4314FE92BF67}"/>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2" name="Picture 3">
            <a:extLst>
              <a:ext uri="{FF2B5EF4-FFF2-40B4-BE49-F238E27FC236}">
                <a16:creationId xmlns:a16="http://schemas.microsoft.com/office/drawing/2014/main" id="{46425A10-40BA-4CFB-93DE-5B863853323D}"/>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25804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326" y="1515334"/>
            <a:ext cx="11581174" cy="5342666"/>
          </a:xfrm>
        </p:spPr>
      </p:pic>
      <p:sp>
        <p:nvSpPr>
          <p:cNvPr id="7" name="Rectangle 6"/>
          <p:cNvSpPr/>
          <p:nvPr/>
        </p:nvSpPr>
        <p:spPr>
          <a:xfrm>
            <a:off x="2327753" y="194921"/>
            <a:ext cx="7660469" cy="954107"/>
          </a:xfrm>
          <a:prstGeom prst="rect">
            <a:avLst/>
          </a:prstGeom>
        </p:spPr>
        <p:txBody>
          <a:bodyPr wrap="square">
            <a:spAutoFit/>
          </a:bodyPr>
          <a:lstStyle/>
          <a:p>
            <a:pPr algn="just"/>
            <a:r>
              <a:rPr lang="ka-GE" sz="2800" b="1" dirty="0">
                <a:effectLst>
                  <a:outerShdw blurRad="38100" dist="38100" dir="2700000" algn="tl">
                    <a:srgbClr val="000000">
                      <a:alpha val="43137"/>
                    </a:srgbClr>
                  </a:outerShdw>
                </a:effectLst>
                <a:latin typeface="+mj-lt"/>
              </a:rPr>
              <a:t>დამუშავდა</a:t>
            </a:r>
            <a:r>
              <a:rPr lang="en-US" sz="2800" b="1" dirty="0">
                <a:effectLst>
                  <a:outerShdw blurRad="38100" dist="38100" dir="2700000" algn="tl">
                    <a:srgbClr val="000000">
                      <a:alpha val="43137"/>
                    </a:srgbClr>
                  </a:outerShdw>
                </a:effectLst>
                <a:latin typeface="+mj-lt"/>
              </a:rPr>
              <a:t> 53000 </a:t>
            </a:r>
            <a:r>
              <a:rPr lang="ka-GE" sz="2800" b="1" dirty="0">
                <a:effectLst>
                  <a:outerShdw blurRad="38100" dist="38100" dir="2700000" algn="tl">
                    <a:srgbClr val="000000">
                      <a:alpha val="43137"/>
                    </a:srgbClr>
                  </a:outerShdw>
                </a:effectLst>
                <a:latin typeface="+mj-lt"/>
              </a:rPr>
              <a:t>ჰექტარი თხილის ფართობი, 351 სოფელში ჩატარდა წამლობა</a:t>
            </a:r>
          </a:p>
        </p:txBody>
      </p:sp>
      <p:pic>
        <p:nvPicPr>
          <p:cNvPr id="5" name="Picture 1">
            <a:extLst>
              <a:ext uri="{FF2B5EF4-FFF2-40B4-BE49-F238E27FC236}">
                <a16:creationId xmlns:a16="http://schemas.microsoft.com/office/drawing/2014/main" id="{2B0A9F97-3D99-495B-A839-593C9EC4C8C4}"/>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6" name="Picture 3">
            <a:extLst>
              <a:ext uri="{FF2B5EF4-FFF2-40B4-BE49-F238E27FC236}">
                <a16:creationId xmlns:a16="http://schemas.microsoft.com/office/drawing/2014/main" id="{FEA3978F-682D-4AE5-AF45-1B29522007EF}"/>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737763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p:nvSpPr>
        <p:spPr>
          <a:xfrm>
            <a:off x="1716" y="2874817"/>
            <a:ext cx="6737350" cy="1938992"/>
          </a:xfrm>
          <a:prstGeom prst="rect">
            <a:avLst/>
          </a:prstGeom>
          <a:noFill/>
        </p:spPr>
        <p:txBody>
          <a:bodyPr wrap="square" rtlCol="0">
            <a:spAutoFit/>
          </a:bodyPr>
          <a:lstStyle/>
          <a:p>
            <a:r>
              <a:rPr lang="ka-GE" sz="2400" b="1" dirty="0"/>
              <a:t>ტიპი</a:t>
            </a:r>
            <a:r>
              <a:rPr lang="ka-GE" sz="2400" dirty="0"/>
              <a:t>– ფეხსახსრიანები, </a:t>
            </a:r>
            <a:r>
              <a:rPr lang="en-US" sz="2400" dirty="0" err="1"/>
              <a:t>Arthropoda</a:t>
            </a:r>
            <a:endParaRPr lang="en-US" sz="2400" dirty="0"/>
          </a:p>
          <a:p>
            <a:r>
              <a:rPr lang="ka-GE" sz="2400" b="1" dirty="0"/>
              <a:t>კლასი</a:t>
            </a:r>
            <a:r>
              <a:rPr lang="ka-GE" sz="2400" dirty="0"/>
              <a:t> – მწერები, </a:t>
            </a:r>
            <a:r>
              <a:rPr lang="en-US" sz="2400" dirty="0" err="1"/>
              <a:t>Insecta</a:t>
            </a:r>
            <a:endParaRPr lang="ka-GE" sz="2400" dirty="0"/>
          </a:p>
          <a:p>
            <a:r>
              <a:rPr lang="ka-GE" sz="2400" b="1" dirty="0"/>
              <a:t>რიგი</a:t>
            </a:r>
            <a:r>
              <a:rPr lang="ka-GE" sz="2400" dirty="0"/>
              <a:t> – ნახევრადხეშეშფრთიანები, </a:t>
            </a:r>
            <a:r>
              <a:rPr lang="en-US" sz="2400" dirty="0" err="1"/>
              <a:t>Hemiptera</a:t>
            </a:r>
            <a:r>
              <a:rPr lang="en-US" sz="2400" b="1" dirty="0"/>
              <a:t> </a:t>
            </a:r>
          </a:p>
          <a:p>
            <a:r>
              <a:rPr lang="ka-GE" sz="2400" b="1" dirty="0"/>
              <a:t>ოჯახი</a:t>
            </a:r>
            <a:r>
              <a:rPr lang="ka-GE" sz="2400" dirty="0"/>
              <a:t> – ბაღლინჯოები, </a:t>
            </a:r>
            <a:r>
              <a:rPr lang="en-US" sz="2400" dirty="0" err="1"/>
              <a:t>Pentatomidae</a:t>
            </a:r>
            <a:endParaRPr lang="ka-GE" sz="2400" dirty="0"/>
          </a:p>
          <a:p>
            <a:r>
              <a:rPr lang="ka-GE" sz="2400" b="1" dirty="0"/>
              <a:t>სახეობა - </a:t>
            </a:r>
            <a:r>
              <a:rPr lang="ka-GE" sz="2400" dirty="0"/>
              <a:t>აზიური ფაროსანა </a:t>
            </a:r>
            <a:r>
              <a:rPr lang="ka-GE" sz="2400" b="1" dirty="0"/>
              <a:t>- </a:t>
            </a:r>
            <a:r>
              <a:rPr lang="en-US" sz="2400" dirty="0" err="1"/>
              <a:t>Halyomorpha</a:t>
            </a:r>
            <a:r>
              <a:rPr lang="en-US" sz="2400" dirty="0"/>
              <a:t> </a:t>
            </a:r>
            <a:r>
              <a:rPr lang="en-US" sz="2400" dirty="0" err="1"/>
              <a:t>halys</a:t>
            </a:r>
            <a:endParaRPr lang="en-US" sz="2400" dirty="0"/>
          </a:p>
        </p:txBody>
      </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1312" y="1958109"/>
            <a:ext cx="5153069" cy="4328578"/>
          </a:xfrm>
          <a:prstGeom prst="rect">
            <a:avLst/>
          </a:prstGeom>
        </p:spPr>
      </p:pic>
      <p:pic>
        <p:nvPicPr>
          <p:cNvPr id="6" name="Picture 1">
            <a:extLst>
              <a:ext uri="{FF2B5EF4-FFF2-40B4-BE49-F238E27FC236}">
                <a16:creationId xmlns:a16="http://schemas.microsoft.com/office/drawing/2014/main" id="{AF1908EA-A940-4899-8AFC-7BF1D9A2A759}"/>
              </a:ext>
            </a:extLst>
          </p:cNvPr>
          <p:cNvPicPr>
            <a:picLocks noChangeAspect="1"/>
          </p:cNvPicPr>
          <p:nvPr/>
        </p:nvPicPr>
        <p:blipFill>
          <a:blip r:embed="rId3"/>
          <a:stretch>
            <a:fillRect/>
          </a:stretch>
        </p:blipFill>
        <p:spPr>
          <a:xfrm>
            <a:off x="117070" y="112050"/>
            <a:ext cx="2531514" cy="977839"/>
          </a:xfrm>
          <a:prstGeom prst="rect">
            <a:avLst/>
          </a:prstGeom>
        </p:spPr>
      </p:pic>
      <p:pic>
        <p:nvPicPr>
          <p:cNvPr id="7" name="Picture 3">
            <a:extLst>
              <a:ext uri="{FF2B5EF4-FFF2-40B4-BE49-F238E27FC236}">
                <a16:creationId xmlns:a16="http://schemas.microsoft.com/office/drawing/2014/main" id="{8F2399A3-4F7E-476D-A543-B17BA4182BE8}"/>
              </a:ext>
            </a:extLst>
          </p:cNvPr>
          <p:cNvPicPr>
            <a:picLocks noChangeAspect="1"/>
          </p:cNvPicPr>
          <p:nvPr/>
        </p:nvPicPr>
        <p:blipFill>
          <a:blip r:embed="rId4"/>
          <a:stretch>
            <a:fillRect/>
          </a:stretch>
        </p:blipFill>
        <p:spPr>
          <a:xfrm>
            <a:off x="9343153" y="84413"/>
            <a:ext cx="2702614" cy="1005477"/>
          </a:xfrm>
          <a:prstGeom prst="rect">
            <a:avLst/>
          </a:prstGeom>
        </p:spPr>
      </p:pic>
    </p:spTree>
    <p:extLst>
      <p:ext uri="{BB962C8B-B14F-4D97-AF65-F5344CB8AC3E}">
        <p14:creationId xmlns:p14="http://schemas.microsoft.com/office/powerpoint/2010/main" val="136102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758170" y="97455"/>
            <a:ext cx="3980872" cy="672324"/>
          </a:xfrm>
        </p:spPr>
        <p:txBody>
          <a:bodyPr>
            <a:noAutofit/>
          </a:bodyPr>
          <a:lstStyle/>
          <a:p>
            <a:r>
              <a:rPr lang="ka-GE" sz="2800" b="1" dirty="0">
                <a:solidFill>
                  <a:schemeClr val="accent3">
                    <a:lumMod val="50000"/>
                  </a:schemeClr>
                </a:solidFill>
                <a:effectLst>
                  <a:outerShdw blurRad="38100" dist="38100" dir="2700000" algn="tl">
                    <a:srgbClr val="000000">
                      <a:alpha val="43137"/>
                    </a:srgbClr>
                  </a:outerShdw>
                </a:effectLst>
              </a:rPr>
              <a:t>საინფორმაციო კამპანია</a:t>
            </a:r>
            <a:endParaRPr lang="en-US" sz="2800" b="1" dirty="0">
              <a:solidFill>
                <a:schemeClr val="accent3">
                  <a:lumMod val="50000"/>
                </a:schemeClr>
              </a:solidFill>
              <a:effectLst>
                <a:outerShdw blurRad="38100" dist="38100" dir="2700000" algn="tl">
                  <a:srgbClr val="000000">
                    <a:alpha val="43137"/>
                  </a:srgbClr>
                </a:outerShdw>
              </a:effectLst>
            </a:endParaRPr>
          </a:p>
        </p:txBody>
      </p:sp>
      <p:sp>
        <p:nvSpPr>
          <p:cNvPr id="6" name="Rectangle 5"/>
          <p:cNvSpPr/>
          <p:nvPr/>
        </p:nvSpPr>
        <p:spPr>
          <a:xfrm>
            <a:off x="425513" y="1768633"/>
            <a:ext cx="10339057" cy="2862322"/>
          </a:xfrm>
          <a:prstGeom prst="rect">
            <a:avLst/>
          </a:prstGeom>
        </p:spPr>
        <p:txBody>
          <a:bodyPr wrap="square">
            <a:spAutoFit/>
          </a:bodyPr>
          <a:lstStyle/>
          <a:p>
            <a:pPr lvl="0" algn="just"/>
            <a:endParaRPr lang="ka-GE" sz="2400" b="1" dirty="0"/>
          </a:p>
          <a:p>
            <a:pPr algn="just"/>
            <a:endParaRPr lang="ka-GE" dirty="0"/>
          </a:p>
          <a:p>
            <a:pPr algn="just"/>
            <a:endParaRPr lang="ka-GE" dirty="0"/>
          </a:p>
          <a:p>
            <a:pPr algn="just"/>
            <a:r>
              <a:rPr lang="ka-GE" sz="2400" b="1" dirty="0"/>
              <a:t>საინფორმაციო კამპანიის ფარგლებში, მოსახლეობის მაქსიმალური ინფორმირებულობის მიზნით, მომზადდა და გავრცელდა ბროშურები (800 ათასი ცალი )</a:t>
            </a:r>
          </a:p>
          <a:p>
            <a:pPr algn="just"/>
            <a:endParaRPr lang="ka-GE" sz="2400" dirty="0"/>
          </a:p>
          <a:p>
            <a:pPr algn="just"/>
            <a:r>
              <a:rPr lang="ka-GE" sz="2400" dirty="0"/>
              <a:t> </a:t>
            </a:r>
            <a:endParaRPr lang="ka-GE" sz="2400" dirty="0">
              <a:latin typeface="Sylfaen" panose="010A0502050306030303" pitchFamily="18" charset="0"/>
            </a:endParaRPr>
          </a:p>
        </p:txBody>
      </p:sp>
      <p:sp>
        <p:nvSpPr>
          <p:cNvPr id="2" name="Pentagon 1"/>
          <p:cNvSpPr/>
          <p:nvPr/>
        </p:nvSpPr>
        <p:spPr>
          <a:xfrm>
            <a:off x="603224" y="1475678"/>
            <a:ext cx="10805904" cy="1150851"/>
          </a:xfrm>
          <a:prstGeom prst="homePlat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lvl="0" algn="ctr"/>
            <a:endParaRPr lang="ka-GE" b="1" dirty="0"/>
          </a:p>
          <a:p>
            <a:pPr lvl="0" algn="ctr"/>
            <a:r>
              <a:rPr lang="ka-GE" sz="2400" b="1" dirty="0"/>
              <a:t>სურსათის ეროვნულმა სააგენტომ, აშშ-ს საერთაშორისო განვითარების სააგენტოს (USAID) მხარდაჭერით დაიწყო სამოქმედო გეგმის თანმიმდევრული განხორციელება</a:t>
            </a:r>
          </a:p>
          <a:p>
            <a:pPr algn="ct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224" y="3971636"/>
            <a:ext cx="1723360" cy="288636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7413" y="3616961"/>
            <a:ext cx="2260972" cy="315923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4213" y="3901145"/>
            <a:ext cx="4161656" cy="2956855"/>
          </a:xfrm>
          <a:prstGeom prst="rect">
            <a:avLst/>
          </a:prstGeom>
        </p:spPr>
      </p:pic>
      <p:pic>
        <p:nvPicPr>
          <p:cNvPr id="8" name="Picture 1">
            <a:extLst>
              <a:ext uri="{FF2B5EF4-FFF2-40B4-BE49-F238E27FC236}">
                <a16:creationId xmlns:a16="http://schemas.microsoft.com/office/drawing/2014/main" id="{6763E77E-A5FD-4313-9B0A-AF9AECC11614}"/>
              </a:ext>
            </a:extLst>
          </p:cNvPr>
          <p:cNvPicPr>
            <a:picLocks noChangeAspect="1"/>
          </p:cNvPicPr>
          <p:nvPr/>
        </p:nvPicPr>
        <p:blipFill>
          <a:blip r:embed="rId5"/>
          <a:stretch>
            <a:fillRect/>
          </a:stretch>
        </p:blipFill>
        <p:spPr>
          <a:xfrm>
            <a:off x="117070" y="112051"/>
            <a:ext cx="1420491" cy="548688"/>
          </a:xfrm>
          <a:prstGeom prst="rect">
            <a:avLst/>
          </a:prstGeom>
        </p:spPr>
      </p:pic>
      <p:pic>
        <p:nvPicPr>
          <p:cNvPr id="11" name="Picture 3">
            <a:extLst>
              <a:ext uri="{FF2B5EF4-FFF2-40B4-BE49-F238E27FC236}">
                <a16:creationId xmlns:a16="http://schemas.microsoft.com/office/drawing/2014/main" id="{EF67B2B7-9C27-4FA9-9CCF-24F4B14BEEB7}"/>
              </a:ext>
            </a:extLst>
          </p:cNvPr>
          <p:cNvPicPr>
            <a:picLocks noChangeAspect="1"/>
          </p:cNvPicPr>
          <p:nvPr/>
        </p:nvPicPr>
        <p:blipFill>
          <a:blip r:embed="rId6"/>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014239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931720" y="153059"/>
            <a:ext cx="2115127" cy="736978"/>
          </a:xfrm>
        </p:spPr>
        <p:txBody>
          <a:bodyPr>
            <a:noAutofit/>
          </a:bodyPr>
          <a:lstStyle/>
          <a:p>
            <a:r>
              <a:rPr lang="ka-GE" sz="2800" b="1" dirty="0">
                <a:effectLst>
                  <a:outerShdw blurRad="38100" dist="38100" dir="2700000" algn="tl">
                    <a:srgbClr val="000000">
                      <a:alpha val="43137"/>
                    </a:srgbClr>
                  </a:outerShdw>
                </a:effectLst>
              </a:rPr>
              <a:t>სწავლებები </a:t>
            </a:r>
            <a:endParaRPr lang="en-US" sz="2800" b="1" dirty="0">
              <a:effectLst>
                <a:outerShdw blurRad="38100" dist="38100" dir="2700000" algn="tl">
                  <a:srgbClr val="000000">
                    <a:alpha val="43137"/>
                  </a:srgbClr>
                </a:outerShdw>
              </a:effectLst>
            </a:endParaRPr>
          </a:p>
        </p:txBody>
      </p:sp>
      <p:sp>
        <p:nvSpPr>
          <p:cNvPr id="6" name="Rectangle 5"/>
          <p:cNvSpPr/>
          <p:nvPr/>
        </p:nvSpPr>
        <p:spPr>
          <a:xfrm>
            <a:off x="152401" y="1768633"/>
            <a:ext cx="11155378" cy="1384995"/>
          </a:xfrm>
          <a:prstGeom prst="rect">
            <a:avLst/>
          </a:prstGeom>
        </p:spPr>
        <p:txBody>
          <a:bodyPr wrap="square">
            <a:spAutoFit/>
          </a:bodyPr>
          <a:lstStyle/>
          <a:p>
            <a:pPr algn="just"/>
            <a:endParaRPr lang="ka-GE" sz="2400" b="1" dirty="0">
              <a:solidFill>
                <a:prstClr val="black"/>
              </a:solidFill>
            </a:endParaRPr>
          </a:p>
          <a:p>
            <a:pPr algn="just"/>
            <a:endParaRPr lang="ka-GE" dirty="0">
              <a:solidFill>
                <a:prstClr val="black"/>
              </a:solidFill>
            </a:endParaRPr>
          </a:p>
          <a:p>
            <a:pPr algn="just"/>
            <a:endParaRPr lang="ka-GE" dirty="0">
              <a:solidFill>
                <a:prstClr val="black"/>
              </a:solidFill>
            </a:endParaRPr>
          </a:p>
          <a:p>
            <a:pPr algn="just"/>
            <a:r>
              <a:rPr lang="ka-GE" sz="2400" dirty="0">
                <a:solidFill>
                  <a:prstClr val="black"/>
                </a:solidFill>
              </a:rPr>
              <a:t> </a:t>
            </a:r>
          </a:p>
        </p:txBody>
      </p:sp>
      <p:sp>
        <p:nvSpPr>
          <p:cNvPr id="11" name="Rectangle 10"/>
          <p:cNvSpPr/>
          <p:nvPr/>
        </p:nvSpPr>
        <p:spPr>
          <a:xfrm>
            <a:off x="304800" y="2032294"/>
            <a:ext cx="8772808" cy="1612749"/>
          </a:xfrm>
          <a:prstGeom prst="rect">
            <a:avLst/>
          </a:prstGeom>
        </p:spPr>
        <p:txBody>
          <a:bodyPr wrap="square">
            <a:spAutoFit/>
          </a:bodyPr>
          <a:lstStyle/>
          <a:p>
            <a:pPr>
              <a:lnSpc>
                <a:spcPct val="90000"/>
              </a:lnSpc>
              <a:spcBef>
                <a:spcPts val="1000"/>
              </a:spcBef>
            </a:pPr>
            <a:r>
              <a:rPr lang="ka-GE" dirty="0">
                <a:solidFill>
                  <a:prstClr val="black"/>
                </a:solidFill>
              </a:rPr>
              <a:t>              </a:t>
            </a:r>
          </a:p>
          <a:p>
            <a:pPr>
              <a:lnSpc>
                <a:spcPct val="90000"/>
              </a:lnSpc>
              <a:spcBef>
                <a:spcPts val="1000"/>
              </a:spcBef>
            </a:pPr>
            <a:endParaRPr lang="ka-GE" dirty="0">
              <a:solidFill>
                <a:prstClr val="black"/>
              </a:solidFill>
            </a:endParaRPr>
          </a:p>
          <a:p>
            <a:pPr>
              <a:lnSpc>
                <a:spcPct val="90000"/>
              </a:lnSpc>
              <a:spcBef>
                <a:spcPts val="1000"/>
              </a:spcBef>
            </a:pPr>
            <a:r>
              <a:rPr lang="ka-GE" dirty="0">
                <a:solidFill>
                  <a:prstClr val="black"/>
                </a:solidFill>
              </a:rPr>
              <a:t>              </a:t>
            </a:r>
            <a:endParaRPr lang="en-US" dirty="0">
              <a:solidFill>
                <a:prstClr val="black"/>
              </a:solidFill>
            </a:endParaRPr>
          </a:p>
          <a:p>
            <a:pPr marL="228600" indent="-228600">
              <a:lnSpc>
                <a:spcPct val="90000"/>
              </a:lnSpc>
              <a:spcBef>
                <a:spcPts val="1000"/>
              </a:spcBef>
              <a:buFont typeface="Arial" panose="020B0604020202020204" pitchFamily="34" charset="0"/>
              <a:buChar char="•"/>
            </a:pPr>
            <a:endParaRPr lang="ka-GE" sz="2800" dirty="0">
              <a:solidFill>
                <a:prstClr val="black"/>
              </a:solidFill>
            </a:endParaRPr>
          </a:p>
        </p:txBody>
      </p:sp>
      <p:sp>
        <p:nvSpPr>
          <p:cNvPr id="2" name="Rectangle 1"/>
          <p:cNvSpPr/>
          <p:nvPr/>
        </p:nvSpPr>
        <p:spPr>
          <a:xfrm>
            <a:off x="152400" y="1459829"/>
            <a:ext cx="11998128" cy="1569660"/>
          </a:xfrm>
          <a:prstGeom prst="rect">
            <a:avLst/>
          </a:prstGeom>
        </p:spPr>
        <p:txBody>
          <a:bodyPr wrap="square">
            <a:spAutoFit/>
          </a:bodyPr>
          <a:lstStyle/>
          <a:p>
            <a:pPr lvl="0"/>
            <a:r>
              <a:rPr lang="ka-GE" sz="2400" dirty="0">
                <a:solidFill>
                  <a:prstClr val="black"/>
                </a:solidFill>
              </a:rPr>
              <a:t>მავნებლის ბიოლოგიის, მისი გავრცელების შესწავლის და წამლობის ღონისძიებების ეფექტიანად ჩატარების მიზნით, უცხოელი სპეციალისტების ჩართულობით,  ქართველ სპეციალისტებს და ადგილზე დასაქმებულ ჯგუფებს  ჩაუტარდათ შესაბამისი სწავლებები</a:t>
            </a:r>
            <a:endParaRPr lang="en-US" sz="2400" dirty="0">
              <a:solidFill>
                <a:prstClr val="black"/>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135489"/>
            <a:ext cx="5476750" cy="365602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8258" y="3135490"/>
            <a:ext cx="5613742" cy="3747470"/>
          </a:xfrm>
          <a:prstGeom prst="rect">
            <a:avLst/>
          </a:prstGeom>
        </p:spPr>
      </p:pic>
      <p:pic>
        <p:nvPicPr>
          <p:cNvPr id="8" name="Picture 1">
            <a:extLst>
              <a:ext uri="{FF2B5EF4-FFF2-40B4-BE49-F238E27FC236}">
                <a16:creationId xmlns:a16="http://schemas.microsoft.com/office/drawing/2014/main" id="{F1B02BBE-5892-40D3-820F-58BDD22E3EC9}"/>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9" name="Picture 3">
            <a:extLst>
              <a:ext uri="{FF2B5EF4-FFF2-40B4-BE49-F238E27FC236}">
                <a16:creationId xmlns:a16="http://schemas.microsoft.com/office/drawing/2014/main" id="{BBCB8693-C13C-4F5E-9193-89439B334BCD}"/>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079699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234610" y="149712"/>
            <a:ext cx="5355771" cy="1325563"/>
          </a:xfrm>
        </p:spPr>
        <p:txBody>
          <a:bodyPr>
            <a:noAutofit/>
          </a:bodyPr>
          <a:lstStyle/>
          <a:p>
            <a:r>
              <a:rPr lang="ka-GE" sz="2400" b="1" dirty="0">
                <a:effectLst>
                  <a:outerShdw blurRad="38100" dist="38100" dir="2700000" algn="tl">
                    <a:srgbClr val="000000">
                      <a:alpha val="43137"/>
                    </a:srgbClr>
                  </a:outerShdw>
                </a:effectLst>
              </a:rPr>
              <a:t>მუნიციპალიტეტებზე გადაცემა - </a:t>
            </a:r>
            <a:br>
              <a:rPr lang="ka-GE" sz="2400" b="1" dirty="0">
                <a:effectLst>
                  <a:outerShdw blurRad="38100" dist="38100" dir="2700000" algn="tl">
                    <a:srgbClr val="000000">
                      <a:alpha val="43137"/>
                    </a:srgbClr>
                  </a:outerShdw>
                </a:effectLst>
              </a:rPr>
            </a:br>
            <a:r>
              <a:rPr lang="ka-GE" sz="2400" b="1" dirty="0">
                <a:effectLst>
                  <a:outerShdw blurRad="38100" dist="38100" dir="2700000" algn="tl">
                    <a:srgbClr val="000000">
                      <a:alpha val="43137"/>
                    </a:srgbClr>
                  </a:outerShdw>
                </a:effectLst>
              </a:rPr>
              <a:t>  </a:t>
            </a:r>
            <a:r>
              <a:rPr lang="en-US" sz="2400" b="1" dirty="0">
                <a:effectLst>
                  <a:outerShdw blurRad="38100" dist="38100" dir="2700000" algn="tl">
                    <a:srgbClr val="000000">
                      <a:alpha val="43137"/>
                    </a:srgbClr>
                  </a:outerShdw>
                </a:effectLst>
              </a:rPr>
              <a:t>I </a:t>
            </a:r>
            <a:r>
              <a:rPr lang="ka-GE" sz="2400" b="1" dirty="0">
                <a:effectLst>
                  <a:outerShdw blurRad="38100" dist="38100" dir="2700000" algn="tl">
                    <a:srgbClr val="000000">
                      <a:alpha val="43137"/>
                    </a:srgbClr>
                  </a:outerShdw>
                </a:effectLst>
              </a:rPr>
              <a:t>ეტაპი</a:t>
            </a:r>
            <a:endParaRPr lang="en-US" sz="2400" b="1" dirty="0">
              <a:effectLst>
                <a:outerShdw blurRad="38100" dist="38100" dir="2700000" algn="tl">
                  <a:srgbClr val="000000">
                    <a:alpha val="43137"/>
                  </a:srgbClr>
                </a:outerShdw>
              </a:effectLst>
            </a:endParaRPr>
          </a:p>
        </p:txBody>
      </p:sp>
      <p:sp>
        <p:nvSpPr>
          <p:cNvPr id="6" name="Rectangle 5"/>
          <p:cNvSpPr/>
          <p:nvPr/>
        </p:nvSpPr>
        <p:spPr>
          <a:xfrm>
            <a:off x="152401" y="1768633"/>
            <a:ext cx="11155378" cy="1384995"/>
          </a:xfrm>
          <a:prstGeom prst="rect">
            <a:avLst/>
          </a:prstGeom>
        </p:spPr>
        <p:txBody>
          <a:bodyPr wrap="square">
            <a:spAutoFit/>
          </a:bodyPr>
          <a:lstStyle/>
          <a:p>
            <a:pPr algn="just"/>
            <a:endParaRPr lang="ka-GE" sz="2400" b="1" dirty="0">
              <a:solidFill>
                <a:prstClr val="black"/>
              </a:solidFill>
            </a:endParaRPr>
          </a:p>
          <a:p>
            <a:pPr algn="just"/>
            <a:endParaRPr lang="ka-GE" dirty="0">
              <a:solidFill>
                <a:prstClr val="black"/>
              </a:solidFill>
            </a:endParaRPr>
          </a:p>
          <a:p>
            <a:pPr algn="just"/>
            <a:endParaRPr lang="ka-GE" dirty="0">
              <a:solidFill>
                <a:prstClr val="black"/>
              </a:solidFill>
            </a:endParaRPr>
          </a:p>
          <a:p>
            <a:pPr algn="just"/>
            <a:r>
              <a:rPr lang="ka-GE" sz="2400" dirty="0">
                <a:solidFill>
                  <a:prstClr val="black"/>
                </a:solidFill>
              </a:rPr>
              <a:t> </a:t>
            </a:r>
          </a:p>
        </p:txBody>
      </p:sp>
      <p:sp>
        <p:nvSpPr>
          <p:cNvPr id="11" name="Rectangle 10"/>
          <p:cNvSpPr/>
          <p:nvPr/>
        </p:nvSpPr>
        <p:spPr>
          <a:xfrm>
            <a:off x="304800" y="2032294"/>
            <a:ext cx="8772808" cy="1612749"/>
          </a:xfrm>
          <a:prstGeom prst="rect">
            <a:avLst/>
          </a:prstGeom>
        </p:spPr>
        <p:txBody>
          <a:bodyPr wrap="square">
            <a:spAutoFit/>
          </a:bodyPr>
          <a:lstStyle/>
          <a:p>
            <a:pPr>
              <a:lnSpc>
                <a:spcPct val="90000"/>
              </a:lnSpc>
              <a:spcBef>
                <a:spcPts val="1000"/>
              </a:spcBef>
            </a:pPr>
            <a:r>
              <a:rPr lang="ka-GE" dirty="0">
                <a:solidFill>
                  <a:prstClr val="black"/>
                </a:solidFill>
              </a:rPr>
              <a:t>              </a:t>
            </a:r>
          </a:p>
          <a:p>
            <a:pPr>
              <a:lnSpc>
                <a:spcPct val="90000"/>
              </a:lnSpc>
              <a:spcBef>
                <a:spcPts val="1000"/>
              </a:spcBef>
            </a:pPr>
            <a:endParaRPr lang="ka-GE" dirty="0">
              <a:solidFill>
                <a:prstClr val="black"/>
              </a:solidFill>
            </a:endParaRPr>
          </a:p>
          <a:p>
            <a:pPr>
              <a:lnSpc>
                <a:spcPct val="90000"/>
              </a:lnSpc>
              <a:spcBef>
                <a:spcPts val="1000"/>
              </a:spcBef>
            </a:pPr>
            <a:r>
              <a:rPr lang="ka-GE" dirty="0">
                <a:solidFill>
                  <a:prstClr val="black"/>
                </a:solidFill>
              </a:rPr>
              <a:t>              </a:t>
            </a:r>
            <a:endParaRPr lang="en-US" dirty="0">
              <a:solidFill>
                <a:prstClr val="black"/>
              </a:solidFill>
            </a:endParaRPr>
          </a:p>
          <a:p>
            <a:pPr marL="228600" indent="-228600">
              <a:lnSpc>
                <a:spcPct val="90000"/>
              </a:lnSpc>
              <a:spcBef>
                <a:spcPts val="1000"/>
              </a:spcBef>
              <a:buFont typeface="Arial" panose="020B0604020202020204" pitchFamily="34" charset="0"/>
              <a:buChar char="•"/>
            </a:pPr>
            <a:endParaRPr lang="ka-GE" sz="2800" dirty="0">
              <a:solidFill>
                <a:prstClr val="black"/>
              </a:solidFill>
            </a:endParaRPr>
          </a:p>
        </p:txBody>
      </p:sp>
      <p:sp>
        <p:nvSpPr>
          <p:cNvPr id="2" name="Rectangle 1"/>
          <p:cNvSpPr/>
          <p:nvPr/>
        </p:nvSpPr>
        <p:spPr>
          <a:xfrm>
            <a:off x="240145" y="1627675"/>
            <a:ext cx="11821227" cy="5262979"/>
          </a:xfrm>
          <a:prstGeom prst="rect">
            <a:avLst/>
          </a:prstGeom>
        </p:spPr>
        <p:txBody>
          <a:bodyPr wrap="square">
            <a:spAutoFit/>
          </a:bodyPr>
          <a:lstStyle/>
          <a:p>
            <a:pPr lvl="0"/>
            <a:r>
              <a:rPr lang="en-US" sz="2400" dirty="0">
                <a:solidFill>
                  <a:prstClr val="black"/>
                </a:solidFill>
              </a:rPr>
              <a:t>USAID REAP </a:t>
            </a:r>
            <a:r>
              <a:rPr lang="ka-GE" sz="2400" dirty="0">
                <a:solidFill>
                  <a:prstClr val="black"/>
                </a:solidFill>
              </a:rPr>
              <a:t>პროექტის ფარგლებში სააგენტოს გადმოეცა 1600 ერთეული ზურგსაკიდი </a:t>
            </a:r>
            <a:r>
              <a:rPr lang="en-US" sz="2400" dirty="0">
                <a:solidFill>
                  <a:prstClr val="black"/>
                </a:solidFill>
              </a:rPr>
              <a:t>Solo Port 423 - </a:t>
            </a:r>
            <a:r>
              <a:rPr lang="ka-GE" sz="2400" dirty="0">
                <a:solidFill>
                  <a:prstClr val="black"/>
                </a:solidFill>
              </a:rPr>
              <a:t>და პესტიციდებთან მომუშავე პერსონალისთვის განკუთვნილი შესაბამისი ინდივიდუალური დაცვის საშუალებები</a:t>
            </a:r>
            <a:endParaRPr lang="en-US" sz="2400" dirty="0">
              <a:solidFill>
                <a:prstClr val="black"/>
              </a:solidFill>
            </a:endParaRPr>
          </a:p>
          <a:p>
            <a:pPr lvl="0"/>
            <a:endParaRPr lang="ka-GE" sz="2400" dirty="0">
              <a:solidFill>
                <a:prstClr val="black"/>
              </a:solidFill>
            </a:endParaRPr>
          </a:p>
          <a:p>
            <a:pPr lvl="0"/>
            <a:r>
              <a:rPr lang="ka-GE" sz="2400" dirty="0">
                <a:solidFill>
                  <a:prstClr val="black"/>
                </a:solidFill>
              </a:rPr>
              <a:t>გადამზადდა 1500 მომუშავე ჯგუფი</a:t>
            </a:r>
          </a:p>
          <a:p>
            <a:pPr lvl="0"/>
            <a:endParaRPr lang="ka-GE" sz="2400" dirty="0">
              <a:solidFill>
                <a:prstClr val="black"/>
              </a:solidFill>
            </a:endParaRPr>
          </a:p>
          <a:p>
            <a:r>
              <a:rPr lang="ka-GE" sz="2400" dirty="0">
                <a:solidFill>
                  <a:prstClr val="black"/>
                </a:solidFill>
              </a:rPr>
              <a:t>მუნიციპალიტეტებს გადაეცათ: </a:t>
            </a:r>
          </a:p>
          <a:p>
            <a:endParaRPr lang="en-US" sz="2400" dirty="0">
              <a:solidFill>
                <a:prstClr val="black"/>
              </a:solidFill>
            </a:endParaRPr>
          </a:p>
          <a:p>
            <a:pPr marL="342900" indent="-342900">
              <a:buFont typeface="Arial" panose="020B0604020202020204" pitchFamily="34" charset="0"/>
              <a:buChar char="•"/>
            </a:pPr>
            <a:r>
              <a:rPr lang="en-US" sz="2400" dirty="0">
                <a:solidFill>
                  <a:prstClr val="black"/>
                </a:solidFill>
              </a:rPr>
              <a:t>  </a:t>
            </a:r>
            <a:r>
              <a:rPr lang="ka-GE" sz="2400" dirty="0">
                <a:solidFill>
                  <a:prstClr val="black"/>
                </a:solidFill>
              </a:rPr>
              <a:t>ინსექტიციდი ზონდერი - 65 000 ლიტრი</a:t>
            </a:r>
          </a:p>
          <a:p>
            <a:pPr lvl="0"/>
            <a:endParaRPr lang="ka-GE" sz="2400" dirty="0">
              <a:solidFill>
                <a:prstClr val="black"/>
              </a:solidFill>
            </a:endParaRPr>
          </a:p>
          <a:p>
            <a:pPr marL="457200" lvl="0" indent="-457200">
              <a:buFont typeface="Arial" panose="020B0604020202020204" pitchFamily="34" charset="0"/>
              <a:buChar char="•"/>
            </a:pPr>
            <a:r>
              <a:rPr lang="ka-GE" sz="2400" dirty="0">
                <a:solidFill>
                  <a:prstClr val="black"/>
                </a:solidFill>
              </a:rPr>
              <a:t>ზურგსაკიდი სოლო - 1501 ცალი</a:t>
            </a:r>
            <a:endParaRPr lang="en-US" sz="2400" dirty="0">
              <a:solidFill>
                <a:prstClr val="black"/>
              </a:solidFill>
            </a:endParaRPr>
          </a:p>
          <a:p>
            <a:pPr marL="457200" lvl="0" indent="-457200">
              <a:buFont typeface="Arial" panose="020B0604020202020204" pitchFamily="34" charset="0"/>
              <a:buChar char="•"/>
            </a:pPr>
            <a:endParaRPr lang="en-US" sz="2400" dirty="0">
              <a:solidFill>
                <a:prstClr val="black"/>
              </a:solidFill>
            </a:endParaRPr>
          </a:p>
          <a:p>
            <a:pPr marL="457200" lvl="0" indent="-457200">
              <a:buFont typeface="Arial" panose="020B0604020202020204" pitchFamily="34" charset="0"/>
              <a:buChar char="•"/>
            </a:pPr>
            <a:r>
              <a:rPr lang="ka-GE" sz="2400" dirty="0">
                <a:solidFill>
                  <a:prstClr val="black"/>
                </a:solidFill>
              </a:rPr>
              <a:t>1500 მომუშავე ჯგუფის შესაბამისი ინდ. დაცვის საშუალებები</a:t>
            </a:r>
          </a:p>
          <a:p>
            <a:pPr lvl="0"/>
            <a:endParaRPr lang="ka-GE" sz="2400" dirty="0">
              <a:solidFill>
                <a:prstClr val="black"/>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5952" y="2926377"/>
            <a:ext cx="4245420" cy="3100251"/>
          </a:xfrm>
          <a:prstGeom prst="rect">
            <a:avLst/>
          </a:prstGeom>
          <a:ln>
            <a:noFill/>
          </a:ln>
          <a:effectLst>
            <a:softEdge rad="112500"/>
          </a:effectLst>
        </p:spPr>
      </p:pic>
      <p:pic>
        <p:nvPicPr>
          <p:cNvPr id="7" name="Picture 1">
            <a:extLst>
              <a:ext uri="{FF2B5EF4-FFF2-40B4-BE49-F238E27FC236}">
                <a16:creationId xmlns:a16="http://schemas.microsoft.com/office/drawing/2014/main" id="{C6FB47DF-42F1-4D70-8460-61967F562396}"/>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8" name="Picture 3">
            <a:extLst>
              <a:ext uri="{FF2B5EF4-FFF2-40B4-BE49-F238E27FC236}">
                <a16:creationId xmlns:a16="http://schemas.microsoft.com/office/drawing/2014/main" id="{77A4ACB5-86D4-447E-B5E1-224E42419AB1}"/>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462736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254488" y="149712"/>
            <a:ext cx="5355771" cy="1325563"/>
          </a:xfrm>
        </p:spPr>
        <p:txBody>
          <a:bodyPr>
            <a:noAutofit/>
          </a:bodyPr>
          <a:lstStyle/>
          <a:p>
            <a:r>
              <a:rPr lang="ka-GE" sz="2400" b="1" dirty="0">
                <a:effectLst>
                  <a:outerShdw blurRad="38100" dist="38100" dir="2700000" algn="tl">
                    <a:srgbClr val="000000">
                      <a:alpha val="43137"/>
                    </a:srgbClr>
                  </a:outerShdw>
                </a:effectLst>
              </a:rPr>
              <a:t>მუნიციპალიტეტებზე გადაცემა - </a:t>
            </a:r>
            <a:br>
              <a:rPr lang="ka-GE" sz="2400" b="1" dirty="0">
                <a:effectLst>
                  <a:outerShdw blurRad="38100" dist="38100" dir="2700000" algn="tl">
                    <a:srgbClr val="000000">
                      <a:alpha val="43137"/>
                    </a:srgbClr>
                  </a:outerShdw>
                </a:effectLst>
              </a:rPr>
            </a:br>
            <a:r>
              <a:rPr lang="ka-GE" sz="2400" b="1" dirty="0">
                <a:effectLst>
                  <a:outerShdw blurRad="38100" dist="38100" dir="2700000" algn="tl">
                    <a:srgbClr val="000000">
                      <a:alpha val="43137"/>
                    </a:srgbClr>
                  </a:outerShdw>
                </a:effectLst>
              </a:rPr>
              <a:t>  </a:t>
            </a:r>
            <a:r>
              <a:rPr lang="en-US" sz="2400" b="1" dirty="0">
                <a:effectLst>
                  <a:outerShdw blurRad="38100" dist="38100" dir="2700000" algn="tl">
                    <a:srgbClr val="000000">
                      <a:alpha val="43137"/>
                    </a:srgbClr>
                  </a:outerShdw>
                </a:effectLst>
              </a:rPr>
              <a:t>II </a:t>
            </a:r>
            <a:r>
              <a:rPr lang="ka-GE" sz="2400" b="1" dirty="0">
                <a:effectLst>
                  <a:outerShdw blurRad="38100" dist="38100" dir="2700000" algn="tl">
                    <a:srgbClr val="000000">
                      <a:alpha val="43137"/>
                    </a:srgbClr>
                  </a:outerShdw>
                </a:effectLst>
              </a:rPr>
              <a:t>ეტაპი</a:t>
            </a:r>
            <a:endParaRPr lang="en-US" sz="2400" b="1" dirty="0">
              <a:effectLst>
                <a:outerShdw blurRad="38100" dist="38100" dir="2700000" algn="tl">
                  <a:srgbClr val="000000">
                    <a:alpha val="43137"/>
                  </a:srgbClr>
                </a:outerShdw>
              </a:effectLst>
            </a:endParaRPr>
          </a:p>
        </p:txBody>
      </p:sp>
      <p:sp>
        <p:nvSpPr>
          <p:cNvPr id="6" name="Rectangle 5"/>
          <p:cNvSpPr/>
          <p:nvPr/>
        </p:nvSpPr>
        <p:spPr>
          <a:xfrm>
            <a:off x="152401" y="1768633"/>
            <a:ext cx="11155378" cy="1384995"/>
          </a:xfrm>
          <a:prstGeom prst="rect">
            <a:avLst/>
          </a:prstGeom>
        </p:spPr>
        <p:txBody>
          <a:bodyPr wrap="square">
            <a:spAutoFit/>
          </a:bodyPr>
          <a:lstStyle/>
          <a:p>
            <a:pPr algn="just"/>
            <a:endParaRPr lang="ka-GE" sz="2400" b="1" dirty="0">
              <a:solidFill>
                <a:prstClr val="black"/>
              </a:solidFill>
            </a:endParaRPr>
          </a:p>
          <a:p>
            <a:pPr algn="just"/>
            <a:endParaRPr lang="ka-GE" dirty="0">
              <a:solidFill>
                <a:prstClr val="black"/>
              </a:solidFill>
            </a:endParaRPr>
          </a:p>
          <a:p>
            <a:pPr algn="just"/>
            <a:endParaRPr lang="ka-GE" dirty="0">
              <a:solidFill>
                <a:prstClr val="black"/>
              </a:solidFill>
            </a:endParaRPr>
          </a:p>
          <a:p>
            <a:pPr algn="just"/>
            <a:r>
              <a:rPr lang="ka-GE" sz="2400" dirty="0">
                <a:solidFill>
                  <a:prstClr val="black"/>
                </a:solidFill>
              </a:rPr>
              <a:t> </a:t>
            </a:r>
          </a:p>
        </p:txBody>
      </p:sp>
      <p:sp>
        <p:nvSpPr>
          <p:cNvPr id="11" name="Rectangle 10"/>
          <p:cNvSpPr/>
          <p:nvPr/>
        </p:nvSpPr>
        <p:spPr>
          <a:xfrm>
            <a:off x="866069" y="1556799"/>
            <a:ext cx="10594109" cy="760978"/>
          </a:xfrm>
          <a:prstGeom prst="rect">
            <a:avLst/>
          </a:prstGeom>
        </p:spPr>
        <p:txBody>
          <a:bodyPr wrap="square">
            <a:spAutoFit/>
          </a:bodyPr>
          <a:lstStyle/>
          <a:p>
            <a:pPr algn="just">
              <a:lnSpc>
                <a:spcPct val="90000"/>
              </a:lnSpc>
              <a:spcBef>
                <a:spcPts val="1000"/>
              </a:spcBef>
            </a:pPr>
            <a:r>
              <a:rPr lang="ka-GE" sz="2400" dirty="0">
                <a:solidFill>
                  <a:prstClr val="black"/>
                </a:solidFill>
              </a:rPr>
              <a:t>მოსახლეობის მაქსიმალური ჩართულობის მიზნით სურსათის ეროვნულმა სააგენტომ შეიძინა:</a:t>
            </a:r>
            <a:r>
              <a:rPr lang="ka-GE" dirty="0">
                <a:solidFill>
                  <a:prstClr val="black"/>
                </a:solidFill>
              </a:rPr>
              <a:t> </a:t>
            </a:r>
            <a:endParaRPr lang="ka-GE" sz="2800" dirty="0">
              <a:solidFill>
                <a:prstClr val="black"/>
              </a:solidFill>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5974" r="10272"/>
          <a:stretch/>
        </p:blipFill>
        <p:spPr>
          <a:xfrm>
            <a:off x="8455622" y="2393875"/>
            <a:ext cx="3671723" cy="4464126"/>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26650" y="2973453"/>
            <a:ext cx="4405989" cy="3304969"/>
          </a:xfrm>
          <a:prstGeom prst="rect">
            <a:avLst/>
          </a:prstGeom>
        </p:spPr>
      </p:pic>
      <p:sp>
        <p:nvSpPr>
          <p:cNvPr id="12" name="Rectangle 11"/>
          <p:cNvSpPr/>
          <p:nvPr/>
        </p:nvSpPr>
        <p:spPr>
          <a:xfrm>
            <a:off x="3419545" y="2738803"/>
            <a:ext cx="2656496" cy="954107"/>
          </a:xfrm>
          <a:prstGeom prst="rect">
            <a:avLst/>
          </a:prstGeom>
        </p:spPr>
        <p:txBody>
          <a:bodyPr wrap="none">
            <a:spAutoFit/>
          </a:bodyPr>
          <a:lstStyle/>
          <a:p>
            <a:r>
              <a:rPr lang="ka-GE" sz="2800" b="1" dirty="0">
                <a:solidFill>
                  <a:srgbClr val="FF0000"/>
                </a:solidFill>
              </a:rPr>
              <a:t>ინსექტიციდი </a:t>
            </a:r>
          </a:p>
          <a:p>
            <a:r>
              <a:rPr lang="ka-GE" sz="2800" b="1" dirty="0">
                <a:solidFill>
                  <a:srgbClr val="FF0000"/>
                </a:solidFill>
              </a:rPr>
              <a:t>230 000 ლიტრი</a:t>
            </a:r>
            <a:endParaRPr lang="en-US" sz="2800" b="1" dirty="0">
              <a:solidFill>
                <a:srgbClr val="FF0000"/>
              </a:solidFill>
            </a:endParaRPr>
          </a:p>
        </p:txBody>
      </p:sp>
      <p:sp>
        <p:nvSpPr>
          <p:cNvPr id="13" name="Rectangle 12"/>
          <p:cNvSpPr/>
          <p:nvPr/>
        </p:nvSpPr>
        <p:spPr>
          <a:xfrm>
            <a:off x="5980275" y="5765907"/>
            <a:ext cx="2475347" cy="954107"/>
          </a:xfrm>
          <a:prstGeom prst="rect">
            <a:avLst/>
          </a:prstGeom>
        </p:spPr>
        <p:txBody>
          <a:bodyPr wrap="square">
            <a:spAutoFit/>
          </a:bodyPr>
          <a:lstStyle/>
          <a:p>
            <a:r>
              <a:rPr lang="ka-GE" sz="2800" b="1" dirty="0">
                <a:solidFill>
                  <a:srgbClr val="FF0000"/>
                </a:solidFill>
              </a:rPr>
              <a:t>ფერომონი </a:t>
            </a:r>
          </a:p>
          <a:p>
            <a:r>
              <a:rPr lang="ka-GE" sz="2800" b="1" dirty="0">
                <a:solidFill>
                  <a:srgbClr val="FF0000"/>
                </a:solidFill>
              </a:rPr>
              <a:t>230 000 ცალი</a:t>
            </a:r>
            <a:endParaRPr lang="en-US" sz="2800" b="1" dirty="0">
              <a:solidFill>
                <a:srgbClr val="FF0000"/>
              </a:solidFill>
            </a:endParaRPr>
          </a:p>
        </p:txBody>
      </p:sp>
      <p:pic>
        <p:nvPicPr>
          <p:cNvPr id="14" name="Picture 1">
            <a:extLst>
              <a:ext uri="{FF2B5EF4-FFF2-40B4-BE49-F238E27FC236}">
                <a16:creationId xmlns:a16="http://schemas.microsoft.com/office/drawing/2014/main" id="{9FFCB2B4-9963-437B-B0F2-F9B0D3C80CAA}"/>
              </a:ext>
            </a:extLst>
          </p:cNvPr>
          <p:cNvPicPr>
            <a:picLocks noChangeAspect="1"/>
          </p:cNvPicPr>
          <p:nvPr/>
        </p:nvPicPr>
        <p:blipFill>
          <a:blip r:embed="rId5"/>
          <a:stretch>
            <a:fillRect/>
          </a:stretch>
        </p:blipFill>
        <p:spPr>
          <a:xfrm>
            <a:off x="117070" y="112051"/>
            <a:ext cx="1420491" cy="548688"/>
          </a:xfrm>
          <a:prstGeom prst="rect">
            <a:avLst/>
          </a:prstGeom>
        </p:spPr>
      </p:pic>
      <p:pic>
        <p:nvPicPr>
          <p:cNvPr id="15" name="Picture 3">
            <a:extLst>
              <a:ext uri="{FF2B5EF4-FFF2-40B4-BE49-F238E27FC236}">
                <a16:creationId xmlns:a16="http://schemas.microsoft.com/office/drawing/2014/main" id="{8B71A5AF-DBCD-40A4-A6FD-253770FAACDF}"/>
              </a:ext>
            </a:extLst>
          </p:cNvPr>
          <p:cNvPicPr>
            <a:picLocks noChangeAspect="1"/>
          </p:cNvPicPr>
          <p:nvPr/>
        </p:nvPicPr>
        <p:blipFill>
          <a:blip r:embed="rId6"/>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792958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045941" y="203201"/>
            <a:ext cx="2863272" cy="587380"/>
          </a:xfrm>
        </p:spPr>
        <p:txBody>
          <a:bodyPr>
            <a:noAutofit/>
          </a:bodyPr>
          <a:lstStyle/>
          <a:p>
            <a:r>
              <a:rPr lang="ka-GE" sz="2800" b="1" dirty="0">
                <a:effectLst>
                  <a:outerShdw blurRad="38100" dist="38100" dir="2700000" algn="tl">
                    <a:srgbClr val="000000">
                      <a:alpha val="43137"/>
                    </a:srgbClr>
                  </a:outerShdw>
                </a:effectLst>
                <a:latin typeface="Sylfaen" panose="010A0502050306030303" pitchFamily="18" charset="0"/>
              </a:rPr>
              <a:t>მონიტორინგი</a:t>
            </a:r>
            <a:endParaRPr lang="en-US" sz="2800" dirty="0">
              <a:effectLst>
                <a:outerShdw blurRad="38100" dist="38100" dir="2700000" algn="tl">
                  <a:srgbClr val="000000">
                    <a:alpha val="43137"/>
                  </a:srgbClr>
                </a:outerShdw>
              </a:effectLst>
            </a:endParaRPr>
          </a:p>
        </p:txBody>
      </p:sp>
      <p:sp>
        <p:nvSpPr>
          <p:cNvPr id="2" name="Rectangle 1"/>
          <p:cNvSpPr/>
          <p:nvPr/>
        </p:nvSpPr>
        <p:spPr>
          <a:xfrm>
            <a:off x="140678" y="1714500"/>
            <a:ext cx="5271831" cy="2308324"/>
          </a:xfrm>
          <a:prstGeom prst="rect">
            <a:avLst/>
          </a:prstGeom>
        </p:spPr>
        <p:txBody>
          <a:bodyPr wrap="square">
            <a:spAutoFit/>
          </a:bodyPr>
          <a:lstStyle/>
          <a:p>
            <a:pPr algn="just"/>
            <a:r>
              <a:rPr lang="ka-GE" sz="2400" dirty="0">
                <a:ea typeface="Calibri" panose="020F0502020204030204" pitchFamily="34" charset="0"/>
                <a:cs typeface="Times New Roman" panose="02020603050405020304" pitchFamily="18" charset="0"/>
              </a:rPr>
              <a:t>აზიური ფაროსანას გავრცელების და შესაწამლი ფართობების დადგენის მიზნით, სააგენტოს სპეციალისტების მიერ </a:t>
            </a:r>
            <a:r>
              <a:rPr lang="ka-GE" sz="2400" dirty="0"/>
              <a:t>დამონტაჟდა</a:t>
            </a:r>
            <a:r>
              <a:rPr lang="en-US" sz="2400" dirty="0"/>
              <a:t> </a:t>
            </a:r>
            <a:r>
              <a:rPr lang="en-US" sz="2400" dirty="0">
                <a:latin typeface="Sylfaen" panose="010A0502050306030303" pitchFamily="18" charset="0"/>
              </a:rPr>
              <a:t>21000</a:t>
            </a:r>
            <a:r>
              <a:rPr lang="ka-GE" sz="2400" dirty="0">
                <a:latin typeface="Sylfaen" panose="010A0502050306030303" pitchFamily="18" charset="0"/>
              </a:rPr>
              <a:t> ცალი სპეციალური</a:t>
            </a:r>
            <a:r>
              <a:rPr lang="ka-GE" sz="2400" dirty="0"/>
              <a:t> ფერომონიანი დამჭერი.</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2210" y="1714500"/>
            <a:ext cx="6211455" cy="4658591"/>
          </a:xfrm>
          <a:prstGeom prst="rect">
            <a:avLst/>
          </a:prstGeom>
        </p:spPr>
      </p:pic>
      <p:sp>
        <p:nvSpPr>
          <p:cNvPr id="7" name="Rectangle 6"/>
          <p:cNvSpPr/>
          <p:nvPr/>
        </p:nvSpPr>
        <p:spPr>
          <a:xfrm>
            <a:off x="1955985" y="5126915"/>
            <a:ext cx="1949573" cy="369332"/>
          </a:xfrm>
          <a:prstGeom prst="rect">
            <a:avLst/>
          </a:prstGeom>
        </p:spPr>
        <p:txBody>
          <a:bodyPr wrap="square">
            <a:spAutoFit/>
          </a:bodyPr>
          <a:lstStyle/>
          <a:p>
            <a:pPr algn="just"/>
            <a:r>
              <a:rPr lang="ka-GE" b="1" dirty="0"/>
              <a:t>17.05.2017 სენაკი</a:t>
            </a:r>
          </a:p>
        </p:txBody>
      </p:sp>
      <p:sp>
        <p:nvSpPr>
          <p:cNvPr id="8" name="Right Arrow 7"/>
          <p:cNvSpPr/>
          <p:nvPr/>
        </p:nvSpPr>
        <p:spPr>
          <a:xfrm>
            <a:off x="4022379" y="5069265"/>
            <a:ext cx="978408" cy="48463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9" name="Picture 1">
            <a:extLst>
              <a:ext uri="{FF2B5EF4-FFF2-40B4-BE49-F238E27FC236}">
                <a16:creationId xmlns:a16="http://schemas.microsoft.com/office/drawing/2014/main" id="{4658AF94-BAD4-4570-B670-6B93BA0BF2D4}"/>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10" name="Picture 3">
            <a:extLst>
              <a:ext uri="{FF2B5EF4-FFF2-40B4-BE49-F238E27FC236}">
                <a16:creationId xmlns:a16="http://schemas.microsoft.com/office/drawing/2014/main" id="{11633F54-CDD5-4ED1-8D6F-0BACE6C149DF}"/>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4194020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410272" y="164136"/>
            <a:ext cx="4750533" cy="808809"/>
          </a:xfrm>
        </p:spPr>
        <p:txBody>
          <a:bodyPr>
            <a:noAutofit/>
          </a:bodyPr>
          <a:lstStyle/>
          <a:p>
            <a:r>
              <a:rPr lang="ka-GE" sz="2800" b="1" dirty="0">
                <a:solidFill>
                  <a:schemeClr val="accent3">
                    <a:lumMod val="50000"/>
                  </a:schemeClr>
                </a:solidFill>
                <a:effectLst>
                  <a:outerShdw blurRad="38100" dist="38100" dir="2700000" algn="tl">
                    <a:srgbClr val="000000">
                      <a:alpha val="43137"/>
                    </a:srgbClr>
                  </a:outerShdw>
                </a:effectLst>
                <a:latin typeface="Sylfaen" panose="010A0502050306030303" pitchFamily="18" charset="0"/>
              </a:rPr>
              <a:t>შეწამვლითი ღონისძიებები</a:t>
            </a:r>
            <a:endParaRPr lang="en-US" sz="2800" dirty="0">
              <a:solidFill>
                <a:schemeClr val="accent3">
                  <a:lumMod val="50000"/>
                </a:schemeClr>
              </a:solidFill>
              <a:effectLst>
                <a:outerShdw blurRad="38100" dist="38100" dir="2700000" algn="tl">
                  <a:srgbClr val="000000">
                    <a:alpha val="43137"/>
                  </a:srgbClr>
                </a:outerShdw>
              </a:effectLst>
            </a:endParaRPr>
          </a:p>
        </p:txBody>
      </p:sp>
      <p:sp>
        <p:nvSpPr>
          <p:cNvPr id="6" name="Rectangle 5"/>
          <p:cNvSpPr/>
          <p:nvPr/>
        </p:nvSpPr>
        <p:spPr>
          <a:xfrm>
            <a:off x="0" y="1256146"/>
            <a:ext cx="7358340" cy="5909310"/>
          </a:xfrm>
          <a:prstGeom prst="rect">
            <a:avLst/>
          </a:prstGeom>
        </p:spPr>
        <p:txBody>
          <a:bodyPr wrap="square">
            <a:spAutoFit/>
          </a:bodyPr>
          <a:lstStyle/>
          <a:p>
            <a:pPr marL="342900" indent="-342900" algn="just">
              <a:buFont typeface="Arial" panose="020B0604020202020204" pitchFamily="34" charset="0"/>
              <a:buChar char="•"/>
            </a:pPr>
            <a:r>
              <a:rPr lang="ka-GE" sz="2400" dirty="0"/>
              <a:t> მონიტორინგის საფუძველზე განისაზღვრა მავნებლის გავრცელების არეალი და წამლობის ჩატარების ადგილები</a:t>
            </a:r>
          </a:p>
          <a:p>
            <a:pPr marL="342900" lvl="0" indent="-342900" algn="just">
              <a:buFont typeface="Arial" panose="020B0604020202020204" pitchFamily="34" charset="0"/>
              <a:buChar char="•"/>
            </a:pPr>
            <a:r>
              <a:rPr lang="ka-GE" sz="2400" dirty="0"/>
              <a:t>ღონისძიებების დაწყების თარიღი დაიგეგმა მსოფლიოს წამყვანი ენტომოლოგების რეკომენდაციით</a:t>
            </a:r>
          </a:p>
          <a:p>
            <a:pPr marL="342900" lvl="0" indent="-342900" algn="just">
              <a:buFont typeface="Arial" panose="020B0604020202020204" pitchFamily="34" charset="0"/>
              <a:buChar char="•"/>
            </a:pPr>
            <a:r>
              <a:rPr lang="ka-GE" sz="2400" dirty="0"/>
              <a:t>თხილის ბაღებში მავნებლის საწინააღმდეგო შეწამვლითი ღონისძიებები   12 ივნისს  დაიწყო და 10 ივლისამდე გაგრძელდა.ღონისძიებების გატარებაში ჩართულნი იყვნენ ადგილობრივი მუნიციპალიტეტები</a:t>
            </a:r>
            <a:endParaRPr lang="en-US" sz="2400" dirty="0"/>
          </a:p>
          <a:p>
            <a:pPr marL="342900" lvl="0" indent="-342900" algn="just">
              <a:buFont typeface="Arial" panose="020B0604020202020204" pitchFamily="34" charset="0"/>
              <a:buChar char="•"/>
            </a:pPr>
            <a:r>
              <a:rPr lang="ka-GE" sz="2400" dirty="0"/>
              <a:t> რთული კლიმატური  პირობების (ხშირი წვიმები) მიუხედავად დასავლეთ საქართველოში 53 000 ჰექტარი თხილის ფართობი დამუშავდა  და 351 სოფელი მოიცვა </a:t>
            </a:r>
          </a:p>
          <a:p>
            <a:pPr algn="just"/>
            <a:endParaRPr lang="ka-GE" dirty="0">
              <a:latin typeface="Sylfaen" panose="010A0502050306030303"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8104" y="1475275"/>
            <a:ext cx="4713896" cy="4585801"/>
          </a:xfrm>
          <a:prstGeom prst="rect">
            <a:avLst/>
          </a:prstGeom>
        </p:spPr>
      </p:pic>
      <p:pic>
        <p:nvPicPr>
          <p:cNvPr id="8" name="Picture 1">
            <a:extLst>
              <a:ext uri="{FF2B5EF4-FFF2-40B4-BE49-F238E27FC236}">
                <a16:creationId xmlns:a16="http://schemas.microsoft.com/office/drawing/2014/main" id="{B9F379ED-B5F6-4272-AD77-D35B07EB1EB9}"/>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9" name="Picture 3">
            <a:extLst>
              <a:ext uri="{FF2B5EF4-FFF2-40B4-BE49-F238E27FC236}">
                <a16:creationId xmlns:a16="http://schemas.microsoft.com/office/drawing/2014/main" id="{A3B50957-8421-4253-86FA-D67C543EA588}"/>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665450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246255" y="720436"/>
            <a:ext cx="6468382" cy="614928"/>
          </a:xfrm>
        </p:spPr>
        <p:txBody>
          <a:bodyPr>
            <a:noAutofit/>
          </a:bodyPr>
          <a:lstStyle/>
          <a:p>
            <a:r>
              <a:rPr lang="ka-GE" sz="2800" b="1" dirty="0">
                <a:effectLst>
                  <a:outerShdw blurRad="38100" dist="38100" dir="2700000" algn="tl">
                    <a:srgbClr val="000000">
                      <a:alpha val="43137"/>
                    </a:srgbClr>
                  </a:outerShdw>
                </a:effectLst>
                <a:latin typeface="Sylfaen" panose="010A0502050306030303" pitchFamily="18" charset="0"/>
              </a:rPr>
              <a:t>გატარებული ღონისძიებები და შედეგი</a:t>
            </a:r>
            <a:endParaRPr lang="en-US" sz="2800" dirty="0">
              <a:effectLst>
                <a:outerShdw blurRad="38100" dist="38100" dir="2700000" algn="tl">
                  <a:srgbClr val="000000">
                    <a:alpha val="43137"/>
                  </a:srgbClr>
                </a:outerShdw>
              </a:effectLst>
            </a:endParaRPr>
          </a:p>
        </p:txBody>
      </p:sp>
      <p:sp>
        <p:nvSpPr>
          <p:cNvPr id="2" name="Rectangle 1"/>
          <p:cNvSpPr/>
          <p:nvPr/>
        </p:nvSpPr>
        <p:spPr>
          <a:xfrm>
            <a:off x="228386" y="2452404"/>
            <a:ext cx="11486251" cy="3253711"/>
          </a:xfrm>
          <a:prstGeom prst="rect">
            <a:avLst/>
          </a:prstGeom>
        </p:spPr>
        <p:txBody>
          <a:bodyPr wrap="square">
            <a:spAutoFit/>
          </a:bodyPr>
          <a:lstStyle/>
          <a:p>
            <a:pPr marL="285750" indent="-285750" algn="just">
              <a:lnSpc>
                <a:spcPct val="107000"/>
              </a:lnSpc>
              <a:buFont typeface="Wingdings" panose="05000000000000000000" pitchFamily="2" charset="2"/>
              <a:buChar char="Ø"/>
            </a:pPr>
            <a:r>
              <a:rPr lang="ka-GE" sz="2400" dirty="0">
                <a:solidFill>
                  <a:srgbClr val="1D2129"/>
                </a:solidFill>
                <a:latin typeface="Calibri" panose="020F0502020204030204" pitchFamily="34" charset="0"/>
                <a:ea typeface="Calibri" panose="020F0502020204030204" pitchFamily="34" charset="0"/>
                <a:cs typeface="Times New Roman" panose="02020603050405020304" pitchFamily="18" charset="0"/>
              </a:rPr>
              <a:t>სააგენტოს სპეც. ტექნიკისა და მუნიციპალიტეტების მიერ დამუშავდა 110 ჰექტარი ფართობი;</a:t>
            </a:r>
            <a:endParaRPr lang="ka-GE" sz="2400" dirty="0">
              <a:solidFill>
                <a:srgbClr val="1D2129"/>
              </a:solidFill>
              <a:ea typeface="Calibri" panose="020F0502020204030204" pitchFamily="34" charset="0"/>
              <a:cs typeface="Sylfaen" panose="010A0502050306030303" pitchFamily="18" charset="0"/>
            </a:endParaRPr>
          </a:p>
          <a:p>
            <a:pPr marL="285750" marR="0" lvl="0" indent="-285750" algn="just">
              <a:lnSpc>
                <a:spcPct val="107000"/>
              </a:lnSpc>
              <a:spcBef>
                <a:spcPts val="0"/>
              </a:spcBef>
              <a:spcAft>
                <a:spcPts val="0"/>
              </a:spcAft>
              <a:buFont typeface="Wingdings" panose="05000000000000000000" pitchFamily="2" charset="2"/>
              <a:buChar char="Ø"/>
            </a:pPr>
            <a:r>
              <a:rPr lang="ka-GE" sz="2400" dirty="0">
                <a:solidFill>
                  <a:srgbClr val="1D2129"/>
                </a:solidFill>
                <a:ea typeface="Calibri" panose="020F0502020204030204" pitchFamily="34" charset="0"/>
                <a:cs typeface="Sylfaen" panose="010A0502050306030303" pitchFamily="18" charset="0"/>
              </a:rPr>
              <a:t>ქიმიური</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წამლობისას</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გამოყენებული იყო </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ბიფენტრინის </a:t>
            </a:r>
            <a:r>
              <a:rPr lang="ka-GE" sz="2400" dirty="0">
                <a:solidFill>
                  <a:srgbClr val="1D2129"/>
                </a:solidFill>
                <a:ea typeface="Calibri" panose="020F0502020204030204" pitchFamily="34" charset="0"/>
                <a:cs typeface="Times New Roman" panose="02020603050405020304" pitchFamily="18" charset="0"/>
              </a:rPr>
              <a:t>შემცველი </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პრეპარატი</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რომელიც</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რეკომენდებულია</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მსოფლიოს</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წამყვანი</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ენტომოლოგების</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მიერ</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და</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გამოცდილია</a:t>
            </a:r>
            <a:r>
              <a:rPr lang="ka-GE" sz="2400" dirty="0">
                <a:solidFill>
                  <a:srgbClr val="1D2129"/>
                </a:solidFill>
                <a:latin typeface="Helvetica" panose="020B0604020202020204" pitchFamily="34" charset="0"/>
                <a:ea typeface="Calibri" panose="020F0502020204030204" pitchFamily="34" charset="0"/>
                <a:cs typeface="Times New Roman" panose="02020603050405020304" pitchFamily="18" charset="0"/>
              </a:rPr>
              <a:t> </a:t>
            </a:r>
            <a:r>
              <a:rPr lang="ka-GE" sz="2400" dirty="0">
                <a:solidFill>
                  <a:srgbClr val="1D2129"/>
                </a:solidFill>
                <a:ea typeface="Calibri" panose="020F0502020204030204" pitchFamily="34" charset="0"/>
                <a:cs typeface="Sylfaen" panose="010A0502050306030303" pitchFamily="18" charset="0"/>
              </a:rPr>
              <a:t>საქართველოში</a:t>
            </a:r>
          </a:p>
          <a:p>
            <a:pPr marL="342900" marR="0" lvl="0" indent="-342900" algn="just">
              <a:lnSpc>
                <a:spcPct val="107000"/>
              </a:lnSpc>
              <a:spcBef>
                <a:spcPts val="0"/>
              </a:spcBef>
              <a:spcAft>
                <a:spcPts val="800"/>
              </a:spcAft>
              <a:buFont typeface="Wingdings" panose="05000000000000000000" pitchFamily="2" charset="2"/>
              <a:buChar char=""/>
            </a:pPr>
            <a:r>
              <a:rPr lang="ka-GE" sz="2400" dirty="0"/>
              <a:t>აზიური ფაროსანას პარალელურად, კლიმატური პირობების და უხვი ნალექის გამო, თხილის პლანტაციებში გავრცელდა სხვადასხვა მავნე ორგანიზმი, რამაც ასევე გამოიწვია თხილის მოსავლის დაზიანება და, შედეგად, შემცირება.  </a:t>
            </a:r>
            <a:endParaRPr lang="en-US" sz="2400" dirty="0"/>
          </a:p>
        </p:txBody>
      </p:sp>
      <p:pic>
        <p:nvPicPr>
          <p:cNvPr id="4" name="Picture 1">
            <a:extLst>
              <a:ext uri="{FF2B5EF4-FFF2-40B4-BE49-F238E27FC236}">
                <a16:creationId xmlns:a16="http://schemas.microsoft.com/office/drawing/2014/main" id="{F3440D00-4C22-4591-8E49-D200FF4E60AB}"/>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6" name="Picture 3">
            <a:extLst>
              <a:ext uri="{FF2B5EF4-FFF2-40B4-BE49-F238E27FC236}">
                <a16:creationId xmlns:a16="http://schemas.microsoft.com/office/drawing/2014/main" id="{9C31D16B-C55D-4A85-9F98-16315000E0C1}"/>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908760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98376" y="312736"/>
            <a:ext cx="4222705" cy="1036955"/>
          </a:xfrm>
        </p:spPr>
        <p:txBody>
          <a:bodyPr>
            <a:noAutofit/>
          </a:bodyPr>
          <a:lstStyle/>
          <a:p>
            <a:r>
              <a:rPr lang="ka-GE" sz="2800" b="1" dirty="0">
                <a:effectLst>
                  <a:outerShdw blurRad="38100" dist="38100" dir="2700000" algn="tl">
                    <a:srgbClr val="000000">
                      <a:alpha val="43137"/>
                    </a:srgbClr>
                  </a:outerShdw>
                </a:effectLst>
              </a:rPr>
              <a:t>მავნებლის გავრცელება სხვა კულტურებზე</a:t>
            </a:r>
            <a:endParaRPr lang="en-US" sz="2800" b="1" dirty="0">
              <a:effectLst>
                <a:outerShdw blurRad="38100" dist="38100" dir="2700000" algn="tl">
                  <a:srgbClr val="000000">
                    <a:alpha val="43137"/>
                  </a:srgbClr>
                </a:outerShdw>
              </a:effectLst>
            </a:endParaRPr>
          </a:p>
        </p:txBody>
      </p:sp>
      <p:sp>
        <p:nvSpPr>
          <p:cNvPr id="6" name="Rectangle 5"/>
          <p:cNvSpPr/>
          <p:nvPr/>
        </p:nvSpPr>
        <p:spPr>
          <a:xfrm>
            <a:off x="114299" y="1783406"/>
            <a:ext cx="11618992" cy="954107"/>
          </a:xfrm>
          <a:prstGeom prst="rect">
            <a:avLst/>
          </a:prstGeom>
        </p:spPr>
        <p:txBody>
          <a:bodyPr wrap="square">
            <a:spAutoFit/>
          </a:bodyPr>
          <a:lstStyle/>
          <a:p>
            <a:pPr lvl="0"/>
            <a:r>
              <a:rPr lang="ka-GE" sz="2800" dirty="0"/>
              <a:t>გატარებული ღონისძიებების მიუხედავად აგვისტოში მავნებელი    გავრცელდა  სიმინდის ნათესებში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5950" y="2650836"/>
            <a:ext cx="2915941" cy="4207164"/>
          </a:xfrm>
          <a:prstGeom prst="rect">
            <a:avLst/>
          </a:prstGeom>
        </p:spPr>
      </p:pic>
      <p:pic>
        <p:nvPicPr>
          <p:cNvPr id="8" name="Picture 7"/>
          <p:cNvPicPr>
            <a:picLocks noChangeAspect="1"/>
          </p:cNvPicPr>
          <p:nvPr/>
        </p:nvPicPr>
        <p:blipFill>
          <a:blip r:embed="rId3"/>
          <a:stretch>
            <a:fillRect/>
          </a:stretch>
        </p:blipFill>
        <p:spPr>
          <a:xfrm rot="5400000">
            <a:off x="680116" y="3341252"/>
            <a:ext cx="4056668" cy="2849190"/>
          </a:xfrm>
          <a:prstGeom prst="rect">
            <a:avLst/>
          </a:prstGeom>
        </p:spPr>
      </p:pic>
      <p:pic>
        <p:nvPicPr>
          <p:cNvPr id="9" name="Picture 1">
            <a:extLst>
              <a:ext uri="{FF2B5EF4-FFF2-40B4-BE49-F238E27FC236}">
                <a16:creationId xmlns:a16="http://schemas.microsoft.com/office/drawing/2014/main" id="{781FC4EA-E31A-4CBE-830C-C6C0D13A38CC}"/>
              </a:ext>
            </a:extLst>
          </p:cNvPr>
          <p:cNvPicPr>
            <a:picLocks noChangeAspect="1"/>
          </p:cNvPicPr>
          <p:nvPr/>
        </p:nvPicPr>
        <p:blipFill>
          <a:blip r:embed="rId4"/>
          <a:stretch>
            <a:fillRect/>
          </a:stretch>
        </p:blipFill>
        <p:spPr>
          <a:xfrm>
            <a:off x="117070" y="75106"/>
            <a:ext cx="1420491" cy="548688"/>
          </a:xfrm>
          <a:prstGeom prst="rect">
            <a:avLst/>
          </a:prstGeom>
        </p:spPr>
      </p:pic>
      <p:pic>
        <p:nvPicPr>
          <p:cNvPr id="10" name="Picture 3">
            <a:extLst>
              <a:ext uri="{FF2B5EF4-FFF2-40B4-BE49-F238E27FC236}">
                <a16:creationId xmlns:a16="http://schemas.microsoft.com/office/drawing/2014/main" id="{396D1FFB-84EA-4AE0-B4A3-4D675D8B701B}"/>
              </a:ext>
            </a:extLst>
          </p:cNvPr>
          <p:cNvPicPr>
            <a:picLocks noChangeAspect="1"/>
          </p:cNvPicPr>
          <p:nvPr/>
        </p:nvPicPr>
        <p:blipFill>
          <a:blip r:embed="rId5"/>
          <a:stretch>
            <a:fillRect/>
          </a:stretch>
        </p:blipFill>
        <p:spPr>
          <a:xfrm>
            <a:off x="10422381" y="47469"/>
            <a:ext cx="1623385" cy="603962"/>
          </a:xfrm>
          <a:prstGeom prst="rect">
            <a:avLst/>
          </a:prstGeom>
        </p:spPr>
      </p:pic>
    </p:spTree>
    <p:extLst>
      <p:ext uri="{BB962C8B-B14F-4D97-AF65-F5344CB8AC3E}">
        <p14:creationId xmlns:p14="http://schemas.microsoft.com/office/powerpoint/2010/main" val="3819848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nikoloz-meskhi\Desktop\IMG_032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84012" y="0"/>
            <a:ext cx="3978288" cy="3436097"/>
          </a:xfr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Rectangle 4"/>
          <p:cNvSpPr/>
          <p:nvPr/>
        </p:nvSpPr>
        <p:spPr>
          <a:xfrm>
            <a:off x="400304" y="301168"/>
            <a:ext cx="4145279" cy="769441"/>
          </a:xfrm>
          <a:prstGeom prst="rect">
            <a:avLst/>
          </a:prstGeom>
          <a:scene3d>
            <a:camera prst="orthographicFront"/>
            <a:lightRig rig="threePt" dir="t"/>
          </a:scene3d>
          <a:sp3d prstMaterial="matte">
            <a:bevelT prst="relaxedInset"/>
          </a:sp3d>
        </p:spPr>
        <p:txBody>
          <a:bodyPr>
            <a:spAutoFit/>
          </a:bodyPr>
          <a:lstStyle/>
          <a:p>
            <a:pPr>
              <a:defRPr/>
            </a:pPr>
            <a:r>
              <a:rPr lang="en-US" sz="2400" b="1" dirty="0">
                <a:latin typeface="Sylfaen" pitchFamily="18" charset="0"/>
              </a:rPr>
              <a:t> </a:t>
            </a:r>
            <a:r>
              <a:rPr lang="en-US" sz="2000" b="1" dirty="0">
                <a:solidFill>
                  <a:srgbClr val="FFFF00"/>
                </a:solidFill>
                <a:latin typeface="Sylfaen" pitchFamily="18" charset="0"/>
              </a:rPr>
              <a:t>SCOUT 34S - </a:t>
            </a:r>
            <a:r>
              <a:rPr lang="ka-GE"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rPr>
              <a:t>55</a:t>
            </a:r>
            <a:r>
              <a:rPr lang="en-US"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rPr>
              <a:t> </a:t>
            </a:r>
            <a:r>
              <a:rPr lang="ka-GE" altLang="en-US" sz="2000" b="1" dirty="0">
                <a:solidFill>
                  <a:srgbClr val="FFFF00"/>
                </a:solidFill>
                <a:ea typeface="Calibri" panose="020F0502020204030204" pitchFamily="34" charset="0"/>
                <a:cs typeface="Times New Roman" panose="02020603050405020304" pitchFamily="18" charset="0"/>
              </a:rPr>
              <a:t> ერთელი</a:t>
            </a:r>
            <a:endParaRPr lang="en-US" sz="2000" b="1" dirty="0">
              <a:solidFill>
                <a:srgbClr val="FFFF00"/>
              </a:solidFill>
              <a:latin typeface="Sylfaen" panose="010A0502050306030303" pitchFamily="18" charset="0"/>
            </a:endParaRPr>
          </a:p>
          <a:p>
            <a:pPr>
              <a:defRPr/>
            </a:pPr>
            <a:r>
              <a:rPr lang="ka-GE" sz="2000" b="1" dirty="0">
                <a:solidFill>
                  <a:srgbClr val="FFFF00"/>
                </a:solidFill>
                <a:latin typeface="Sylfaen" panose="010A0502050306030303" pitchFamily="18" charset="0"/>
              </a:rPr>
              <a:t> </a:t>
            </a:r>
            <a:endParaRPr lang="en-US" sz="2000" b="1" dirty="0">
              <a:solidFill>
                <a:srgbClr val="FFFF00"/>
              </a:solidFill>
              <a:latin typeface="Sylfaen" panose="010A0502050306030303" pitchFamily="18" charset="0"/>
            </a:endParaRPr>
          </a:p>
        </p:txBody>
      </p: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77176" y="3507705"/>
            <a:ext cx="3991959" cy="33502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153" name="Rectangle 8"/>
          <p:cNvSpPr>
            <a:spLocks noChangeArrowheads="1"/>
          </p:cNvSpPr>
          <p:nvPr/>
        </p:nvSpPr>
        <p:spPr bwMode="auto">
          <a:xfrm>
            <a:off x="694893" y="3737265"/>
            <a:ext cx="2312987" cy="80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chemeClr val="tx1"/>
                </a:solidFill>
                <a:latin typeface="BPG Nino Mkhedruli"/>
              </a:defRPr>
            </a:lvl1pPr>
            <a:lvl2pPr marL="742950" indent="-285750">
              <a:lnSpc>
                <a:spcPct val="90000"/>
              </a:lnSpc>
              <a:spcBef>
                <a:spcPts val="500"/>
              </a:spcBef>
              <a:buFont typeface="Arial" panose="020B0604020202020204" pitchFamily="34" charset="0"/>
              <a:buChar char="•"/>
              <a:defRPr sz="2400">
                <a:solidFill>
                  <a:schemeClr val="tx1"/>
                </a:solidFill>
                <a:latin typeface="BPG Nino Mkhedruli"/>
              </a:defRPr>
            </a:lvl2pPr>
            <a:lvl3pPr marL="1143000" indent="-228600">
              <a:lnSpc>
                <a:spcPct val="90000"/>
              </a:lnSpc>
              <a:spcBef>
                <a:spcPts val="500"/>
              </a:spcBef>
              <a:buFont typeface="Arial" panose="020B0604020202020204" pitchFamily="34" charset="0"/>
              <a:buChar char="•"/>
              <a:defRPr sz="2000">
                <a:solidFill>
                  <a:schemeClr val="tx1"/>
                </a:solidFill>
                <a:latin typeface="BPG Nino Mkhedruli"/>
              </a:defRPr>
            </a:lvl3pPr>
            <a:lvl4pPr marL="1600200" indent="-228600">
              <a:lnSpc>
                <a:spcPct val="90000"/>
              </a:lnSpc>
              <a:spcBef>
                <a:spcPts val="500"/>
              </a:spcBef>
              <a:buFont typeface="Arial" panose="020B0604020202020204" pitchFamily="34" charset="0"/>
              <a:buChar char="•"/>
              <a:defRPr>
                <a:solidFill>
                  <a:schemeClr val="tx1"/>
                </a:solidFill>
                <a:latin typeface="BPG Nino Mkhedruli"/>
              </a:defRPr>
            </a:lvl4pPr>
            <a:lvl5pPr marL="2057400" indent="-228600">
              <a:lnSpc>
                <a:spcPct val="90000"/>
              </a:lnSpc>
              <a:spcBef>
                <a:spcPts val="500"/>
              </a:spcBef>
              <a:buFont typeface="Arial" panose="020B0604020202020204" pitchFamily="34" charset="0"/>
              <a:buChar char="•"/>
              <a:defRPr>
                <a:solidFill>
                  <a:schemeClr val="tx1"/>
                </a:solidFill>
                <a:latin typeface="BPG Nino Mkhedruli"/>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9pPr>
          </a:lstStyle>
          <a:p>
            <a:pPr algn="ctr">
              <a:lnSpc>
                <a:spcPct val="100000"/>
              </a:lnSpc>
              <a:spcBef>
                <a:spcPct val="0"/>
              </a:spcBef>
              <a:buFontTx/>
              <a:buNone/>
            </a:pPr>
            <a:r>
              <a:rPr lang="ka-GE"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rPr>
              <a:t>Dyna fog 1200 ULV </a:t>
            </a:r>
            <a:endParaRPr lang="en-US"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endParaRPr>
          </a:p>
          <a:p>
            <a:pPr>
              <a:defRPr/>
            </a:pPr>
            <a:r>
              <a:rPr lang="en-US"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rPr>
              <a:t>76 </a:t>
            </a:r>
            <a:r>
              <a:rPr lang="ka-GE" altLang="en-US" sz="2000" b="1" dirty="0">
                <a:solidFill>
                  <a:srgbClr val="FFFF00"/>
                </a:solidFill>
                <a:latin typeface="Sylfaen" panose="010A0502050306030303" pitchFamily="18" charset="0"/>
                <a:ea typeface="Calibri" panose="020F0502020204030204" pitchFamily="34" charset="0"/>
                <a:cs typeface="Times New Roman" panose="02020603050405020304" pitchFamily="18" charset="0"/>
              </a:rPr>
              <a:t> ერთელი</a:t>
            </a:r>
            <a:endParaRPr lang="en-US" sz="2000" b="1" dirty="0">
              <a:solidFill>
                <a:srgbClr val="FFFF00"/>
              </a:solidFill>
              <a:latin typeface="Sylfaen" panose="010A0502050306030303" pitchFamily="18"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583" y="1928287"/>
            <a:ext cx="4168974" cy="4929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155" name="Rectangle 10"/>
          <p:cNvSpPr>
            <a:spLocks noChangeArrowheads="1"/>
          </p:cNvSpPr>
          <p:nvPr/>
        </p:nvSpPr>
        <p:spPr bwMode="auto">
          <a:xfrm>
            <a:off x="4918221" y="2177328"/>
            <a:ext cx="31918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chemeClr val="tx1"/>
                </a:solidFill>
                <a:latin typeface="BPG Nino Mkhedruli"/>
              </a:defRPr>
            </a:lvl1pPr>
            <a:lvl2pPr marL="742950" indent="-285750">
              <a:lnSpc>
                <a:spcPct val="90000"/>
              </a:lnSpc>
              <a:spcBef>
                <a:spcPts val="500"/>
              </a:spcBef>
              <a:buFont typeface="Arial" panose="020B0604020202020204" pitchFamily="34" charset="0"/>
              <a:buChar char="•"/>
              <a:defRPr sz="2400">
                <a:solidFill>
                  <a:schemeClr val="tx1"/>
                </a:solidFill>
                <a:latin typeface="BPG Nino Mkhedruli"/>
              </a:defRPr>
            </a:lvl2pPr>
            <a:lvl3pPr marL="1143000" indent="-228600">
              <a:lnSpc>
                <a:spcPct val="90000"/>
              </a:lnSpc>
              <a:spcBef>
                <a:spcPts val="500"/>
              </a:spcBef>
              <a:buFont typeface="Arial" panose="020B0604020202020204" pitchFamily="34" charset="0"/>
              <a:buChar char="•"/>
              <a:defRPr sz="2000">
                <a:solidFill>
                  <a:schemeClr val="tx1"/>
                </a:solidFill>
                <a:latin typeface="BPG Nino Mkhedruli"/>
              </a:defRPr>
            </a:lvl3pPr>
            <a:lvl4pPr marL="1600200" indent="-228600">
              <a:lnSpc>
                <a:spcPct val="90000"/>
              </a:lnSpc>
              <a:spcBef>
                <a:spcPts val="500"/>
              </a:spcBef>
              <a:buFont typeface="Arial" panose="020B0604020202020204" pitchFamily="34" charset="0"/>
              <a:buChar char="•"/>
              <a:defRPr>
                <a:solidFill>
                  <a:schemeClr val="tx1"/>
                </a:solidFill>
                <a:latin typeface="BPG Nino Mkhedruli"/>
              </a:defRPr>
            </a:lvl4pPr>
            <a:lvl5pPr marL="2057400" indent="-228600">
              <a:lnSpc>
                <a:spcPct val="90000"/>
              </a:lnSpc>
              <a:spcBef>
                <a:spcPts val="500"/>
              </a:spcBef>
              <a:buFont typeface="Arial" panose="020B0604020202020204" pitchFamily="34" charset="0"/>
              <a:buChar char="•"/>
              <a:defRPr>
                <a:solidFill>
                  <a:schemeClr val="tx1"/>
                </a:solidFill>
                <a:latin typeface="BPG Nino Mkhedruli"/>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BPG Nino Mkhedruli"/>
              </a:defRPr>
            </a:lvl9pPr>
          </a:lstStyle>
          <a:p>
            <a:pPr>
              <a:lnSpc>
                <a:spcPct val="100000"/>
              </a:lnSpc>
              <a:spcBef>
                <a:spcPct val="0"/>
              </a:spcBef>
              <a:buFontTx/>
              <a:buNone/>
            </a:pPr>
            <a:r>
              <a:rPr lang="en-US" altLang="en-US" sz="2000" b="1" dirty="0">
                <a:solidFill>
                  <a:srgbClr val="FFFF00"/>
                </a:solidFill>
                <a:latin typeface="+mj-lt"/>
              </a:rPr>
              <a:t>WIND 640 FLX 17</a:t>
            </a:r>
            <a:r>
              <a:rPr lang="ka-GE" altLang="en-US" sz="2000" b="1" dirty="0">
                <a:solidFill>
                  <a:srgbClr val="FFFF00"/>
                </a:solidFill>
                <a:latin typeface="+mj-lt"/>
              </a:rPr>
              <a:t> ერთეული</a:t>
            </a:r>
            <a:endParaRPr lang="en-US" altLang="en-US" sz="2000" b="1" dirty="0">
              <a:solidFill>
                <a:srgbClr val="FFFF00"/>
              </a:solidFill>
              <a:latin typeface="+mj-lt"/>
            </a:endParaRPr>
          </a:p>
        </p:txBody>
      </p:sp>
      <p:sp>
        <p:nvSpPr>
          <p:cNvPr id="2" name="Rectangle 1"/>
          <p:cNvSpPr/>
          <p:nvPr/>
        </p:nvSpPr>
        <p:spPr>
          <a:xfrm>
            <a:off x="4545583" y="188758"/>
            <a:ext cx="5360466" cy="1200329"/>
          </a:xfrm>
          <a:prstGeom prst="rect">
            <a:avLst/>
          </a:prstGeom>
        </p:spPr>
        <p:txBody>
          <a:bodyPr wrap="square">
            <a:spAutoFit/>
          </a:bodyPr>
          <a:lstStyle/>
          <a:p>
            <a:r>
              <a:rPr lang="ka-GE" sz="3600" b="1" dirty="0">
                <a:solidFill>
                  <a:srgbClr val="0070C0"/>
                </a:solidFill>
                <a:latin typeface="+mj-lt"/>
              </a:rPr>
              <a:t>სპეციალური შემასხურებელი ტექნიკა</a:t>
            </a:r>
            <a:endParaRPr lang="en-US" sz="3600" b="1" dirty="0">
              <a:solidFill>
                <a:srgbClr val="0070C0"/>
              </a:solidFill>
              <a:latin typeface="+mj-lt"/>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4398" y="1389087"/>
            <a:ext cx="3352444" cy="5468913"/>
          </a:xfrm>
          <a:prstGeom prst="rect">
            <a:avLst/>
          </a:prstGeom>
        </p:spPr>
      </p:pic>
      <p:sp>
        <p:nvSpPr>
          <p:cNvPr id="9" name="Rectangle 8"/>
          <p:cNvSpPr/>
          <p:nvPr/>
        </p:nvSpPr>
        <p:spPr>
          <a:xfrm>
            <a:off x="9982174" y="1204421"/>
            <a:ext cx="1334020" cy="369332"/>
          </a:xfrm>
          <a:prstGeom prst="rect">
            <a:avLst/>
          </a:prstGeom>
        </p:spPr>
        <p:txBody>
          <a:bodyPr wrap="none">
            <a:spAutoFit/>
          </a:bodyPr>
          <a:lstStyle/>
          <a:p>
            <a:pPr>
              <a:lnSpc>
                <a:spcPct val="100000"/>
              </a:lnSpc>
              <a:spcBef>
                <a:spcPct val="0"/>
              </a:spcBef>
              <a:buFontTx/>
              <a:buNone/>
            </a:pPr>
            <a:r>
              <a:rPr lang="en-US" altLang="en-US" b="1" dirty="0"/>
              <a:t>1500</a:t>
            </a:r>
            <a:r>
              <a:rPr lang="ka-GE" altLang="en-US" b="1" dirty="0"/>
              <a:t> ცალი</a:t>
            </a:r>
            <a:r>
              <a:rPr lang="en-US" altLang="en-US" b="1" dirty="0"/>
              <a:t> </a:t>
            </a:r>
          </a:p>
        </p:txBody>
      </p:sp>
      <p:pic>
        <p:nvPicPr>
          <p:cNvPr id="11" name="Picture 1">
            <a:extLst>
              <a:ext uri="{FF2B5EF4-FFF2-40B4-BE49-F238E27FC236}">
                <a16:creationId xmlns:a16="http://schemas.microsoft.com/office/drawing/2014/main" id="{781FC4EA-E31A-4CBE-830C-C6C0D13A38CC}"/>
              </a:ext>
            </a:extLst>
          </p:cNvPr>
          <p:cNvPicPr>
            <a:picLocks noChangeAspect="1"/>
          </p:cNvPicPr>
          <p:nvPr/>
        </p:nvPicPr>
        <p:blipFill>
          <a:blip r:embed="rId6"/>
          <a:stretch>
            <a:fillRect/>
          </a:stretch>
        </p:blipFill>
        <p:spPr>
          <a:xfrm>
            <a:off x="117070" y="75106"/>
            <a:ext cx="1420491" cy="548688"/>
          </a:xfrm>
          <a:prstGeom prst="rect">
            <a:avLst/>
          </a:prstGeom>
        </p:spPr>
      </p:pic>
      <p:pic>
        <p:nvPicPr>
          <p:cNvPr id="12" name="Picture 3">
            <a:extLst>
              <a:ext uri="{FF2B5EF4-FFF2-40B4-BE49-F238E27FC236}">
                <a16:creationId xmlns:a16="http://schemas.microsoft.com/office/drawing/2014/main" id="{396D1FFB-84EA-4AE0-B4A3-4D675D8B701B}"/>
              </a:ext>
            </a:extLst>
          </p:cNvPr>
          <p:cNvPicPr>
            <a:picLocks noChangeAspect="1"/>
          </p:cNvPicPr>
          <p:nvPr/>
        </p:nvPicPr>
        <p:blipFill>
          <a:blip r:embed="rId7"/>
          <a:stretch>
            <a:fillRect/>
          </a:stretch>
        </p:blipFill>
        <p:spPr>
          <a:xfrm>
            <a:off x="10422381" y="47469"/>
            <a:ext cx="1623385" cy="603962"/>
          </a:xfrm>
          <a:prstGeom prst="rect">
            <a:avLst/>
          </a:prstGeom>
        </p:spPr>
      </p:pic>
    </p:spTree>
    <p:extLst>
      <p:ext uri="{BB962C8B-B14F-4D97-AF65-F5344CB8AC3E}">
        <p14:creationId xmlns:p14="http://schemas.microsoft.com/office/powerpoint/2010/main" val="2322429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8571" y="2574019"/>
            <a:ext cx="11231418" cy="1938992"/>
          </a:xfrm>
          <a:prstGeom prst="rect">
            <a:avLst/>
          </a:prstGeom>
        </p:spPr>
        <p:txBody>
          <a:bodyPr wrap="square">
            <a:spAutoFit/>
          </a:bodyPr>
          <a:lstStyle/>
          <a:p>
            <a:pPr algn="just"/>
            <a:r>
              <a:rPr lang="ka-GE" sz="2400" dirty="0"/>
              <a:t>აზიური ფაროსანას წინააღმდეგ ბრძოლის ღონისძიებათა ძირითადი მიზანია გარემოსადმი ნაკლებად მავნე ტექნოლოგიების გამოყენების გზით აზიური ფაროსანას რიცხოვნობის შემცირება და კონტროლი, რათა მინიმუმამდე იქნას დაყვანილი სასოფლო-სამეურნეო კულტურების დაზიანება და მისგან გამოწვეული ეკონომიკური ზარალი. </a:t>
            </a:r>
            <a:endParaRPr lang="en-US" sz="2400" dirty="0"/>
          </a:p>
        </p:txBody>
      </p:sp>
      <p:sp>
        <p:nvSpPr>
          <p:cNvPr id="6" name="Rectangle 5"/>
          <p:cNvSpPr/>
          <p:nvPr/>
        </p:nvSpPr>
        <p:spPr>
          <a:xfrm>
            <a:off x="3831382" y="659980"/>
            <a:ext cx="6965450" cy="954107"/>
          </a:xfrm>
          <a:prstGeom prst="rect">
            <a:avLst/>
          </a:prstGeom>
        </p:spPr>
        <p:txBody>
          <a:bodyPr wrap="square">
            <a:spAutoFit/>
          </a:bodyPr>
          <a:lstStyle/>
          <a:p>
            <a:r>
              <a:rPr lang="ka-GE" sz="2800" b="1" dirty="0"/>
              <a:t>2018 წლის პროგრამა და ძირითადი მიზანი</a:t>
            </a:r>
            <a:endParaRPr lang="en-US" sz="2800" b="1" dirty="0"/>
          </a:p>
        </p:txBody>
      </p:sp>
      <p:pic>
        <p:nvPicPr>
          <p:cNvPr id="4" name="Picture 1">
            <a:extLst>
              <a:ext uri="{FF2B5EF4-FFF2-40B4-BE49-F238E27FC236}">
                <a16:creationId xmlns:a16="http://schemas.microsoft.com/office/drawing/2014/main" id="{26D02E17-5061-4D37-820A-EE21D6F802ED}"/>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7" name="Picture 3">
            <a:extLst>
              <a:ext uri="{FF2B5EF4-FFF2-40B4-BE49-F238E27FC236}">
                <a16:creationId xmlns:a16="http://schemas.microsoft.com/office/drawing/2014/main" id="{32D93310-E682-4684-A051-C133EC81B878}"/>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52587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itle 1"/>
          <p:cNvSpPr txBox="1">
            <a:spLocks/>
          </p:cNvSpPr>
          <p:nvPr/>
        </p:nvSpPr>
        <p:spPr>
          <a:xfrm>
            <a:off x="2964873" y="211154"/>
            <a:ext cx="6733309"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ka-GE" sz="3600" dirty="0"/>
              <a:t>აზიური ფაროსანას (ბაღლინჯოს) აგებულება</a:t>
            </a:r>
            <a:endParaRPr lang="en-US" sz="3600" dirty="0"/>
          </a:p>
        </p:txBody>
      </p:sp>
      <p:pic>
        <p:nvPicPr>
          <p:cNvPr id="7" name="Picture 6" descr="ბაღლინჯოს დიაგრამა.jpg"/>
          <p:cNvPicPr>
            <a:picLocks noChangeAspect="1"/>
          </p:cNvPicPr>
          <p:nvPr/>
        </p:nvPicPr>
        <p:blipFill>
          <a:blip r:embed="rId2"/>
          <a:srcRect t="3922"/>
          <a:stretch>
            <a:fillRect/>
          </a:stretch>
        </p:blipFill>
        <p:spPr>
          <a:xfrm>
            <a:off x="668215" y="1520291"/>
            <a:ext cx="3982915" cy="5102296"/>
          </a:xfrm>
          <a:prstGeom prst="rect">
            <a:avLst/>
          </a:prstGeom>
        </p:spPr>
      </p:pic>
      <p:sp>
        <p:nvSpPr>
          <p:cNvPr id="9" name="TextBox 8"/>
          <p:cNvSpPr txBox="1"/>
          <p:nvPr/>
        </p:nvSpPr>
        <p:spPr>
          <a:xfrm>
            <a:off x="6268915" y="2801815"/>
            <a:ext cx="4958862" cy="1569660"/>
          </a:xfrm>
          <a:prstGeom prst="rect">
            <a:avLst/>
          </a:prstGeom>
          <a:noFill/>
        </p:spPr>
        <p:txBody>
          <a:bodyPr wrap="square" rtlCol="0">
            <a:spAutoFit/>
          </a:bodyPr>
          <a:lstStyle/>
          <a:p>
            <a:r>
              <a:rPr lang="ka-GE" sz="2400" dirty="0"/>
              <a:t>მსოფლიოში 4000-მდე სახეობაა</a:t>
            </a:r>
          </a:p>
          <a:p>
            <a:endParaRPr lang="ka-GE" sz="2400" dirty="0"/>
          </a:p>
          <a:p>
            <a:r>
              <a:rPr lang="ka-GE" sz="2400" dirty="0"/>
              <a:t>საქართველოში გავრცელებულია ბაღლინჯოების 35 მდე სახეობა</a:t>
            </a:r>
            <a:endParaRPr lang="en-US" sz="2400" dirty="0"/>
          </a:p>
        </p:txBody>
      </p:sp>
      <p:pic>
        <p:nvPicPr>
          <p:cNvPr id="8" name="Picture 1">
            <a:extLst>
              <a:ext uri="{FF2B5EF4-FFF2-40B4-BE49-F238E27FC236}">
                <a16:creationId xmlns:a16="http://schemas.microsoft.com/office/drawing/2014/main" id="{3485139F-5D6E-49FB-9F99-A7AD03EDFA4E}"/>
              </a:ext>
            </a:extLst>
          </p:cNvPr>
          <p:cNvPicPr>
            <a:picLocks noChangeAspect="1"/>
          </p:cNvPicPr>
          <p:nvPr/>
        </p:nvPicPr>
        <p:blipFill>
          <a:blip r:embed="rId3"/>
          <a:stretch>
            <a:fillRect/>
          </a:stretch>
        </p:blipFill>
        <p:spPr>
          <a:xfrm>
            <a:off x="117070" y="112050"/>
            <a:ext cx="2459781" cy="950131"/>
          </a:xfrm>
          <a:prstGeom prst="rect">
            <a:avLst/>
          </a:prstGeom>
        </p:spPr>
      </p:pic>
      <p:pic>
        <p:nvPicPr>
          <p:cNvPr id="11" name="Picture 3">
            <a:extLst>
              <a:ext uri="{FF2B5EF4-FFF2-40B4-BE49-F238E27FC236}">
                <a16:creationId xmlns:a16="http://schemas.microsoft.com/office/drawing/2014/main" id="{A2132A03-B0B2-47F4-98B7-7E857417DF03}"/>
              </a:ext>
            </a:extLst>
          </p:cNvPr>
          <p:cNvPicPr>
            <a:picLocks noChangeAspect="1"/>
          </p:cNvPicPr>
          <p:nvPr/>
        </p:nvPicPr>
        <p:blipFill>
          <a:blip r:embed="rId4"/>
          <a:stretch>
            <a:fillRect/>
          </a:stretch>
        </p:blipFill>
        <p:spPr>
          <a:xfrm>
            <a:off x="9417633" y="84413"/>
            <a:ext cx="2628133" cy="977767"/>
          </a:xfrm>
          <a:prstGeom prst="rect">
            <a:avLst/>
          </a:prstGeom>
        </p:spPr>
      </p:pic>
    </p:spTree>
    <p:extLst>
      <p:ext uri="{BB962C8B-B14F-4D97-AF65-F5344CB8AC3E}">
        <p14:creationId xmlns:p14="http://schemas.microsoft.com/office/powerpoint/2010/main" val="3146092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7853" y="3374228"/>
            <a:ext cx="11591637" cy="3065455"/>
          </a:xfrm>
          <a:prstGeom prst="rect">
            <a:avLst/>
          </a:prstGeom>
        </p:spPr>
        <p:txBody>
          <a:bodyPr wrap="square">
            <a:spAutoFit/>
          </a:bodyPr>
          <a:lstStyle/>
          <a:p>
            <a:pPr algn="just">
              <a:lnSpc>
                <a:spcPct val="115000"/>
              </a:lnSpc>
            </a:pPr>
            <a:r>
              <a:rPr lang="ka-GE" sz="2400" dirty="0">
                <a:ea typeface="Calibri" panose="020F0502020204030204" pitchFamily="34" charset="0"/>
                <a:cs typeface="Times New Roman" panose="02020603050405020304" pitchFamily="18" charset="0"/>
              </a:rPr>
              <a:t>საინფორმაციო კამპანია განხორციელდება მას-მედიის, სოციალური ქსელების, ბეჭდური მასალების საშუალებით, მოსახლეობასთან უშუალო ურთიერთობებით.</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ka-GE" sz="2400" dirty="0">
                <a:ea typeface="Calibri" panose="020F0502020204030204" pitchFamily="34" charset="0"/>
                <a:cs typeface="Times New Roman" panose="02020603050405020304" pitchFamily="18" charset="0"/>
              </a:rPr>
              <a:t>საინფორმაციო კამპანიის ფარგლებში იმ სპეციალისტებს, რომელთაც უშუალო ურთიერთობები ექნებათ მოსახლეობასთან, სისტემატურად ჩაუტარდებათ </a:t>
            </a:r>
            <a:r>
              <a:rPr lang="en-US" sz="2400" dirty="0">
                <a:latin typeface="Sylfaen" panose="010A0502050306030303" pitchFamily="18" charset="0"/>
                <a:ea typeface="Calibri" panose="020F0502020204030204" pitchFamily="34" charset="0"/>
                <a:cs typeface="Times New Roman" panose="02020603050405020304" pitchFamily="18" charset="0"/>
              </a:rPr>
              <a:t>“</a:t>
            </a:r>
            <a:r>
              <a:rPr lang="ka-GE" sz="2400" dirty="0">
                <a:ea typeface="Calibri" panose="020F0502020204030204" pitchFamily="34" charset="0"/>
                <a:cs typeface="Times New Roman" panose="02020603050405020304" pitchFamily="18" charset="0"/>
              </a:rPr>
              <a:t>ტრენინგები ტრენერებისთვის’’, რათა მოსახლეობას კვალიფიციურად და სრულყოფილად მიეწოდოს ინფორმაცია, რჩევები, ინსტრუქციები აზიურ ფაროსანასთან ბრძოლის მეთოდების შესახებ.</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3176429" y="1525975"/>
            <a:ext cx="4102405" cy="539571"/>
          </a:xfrm>
          <a:prstGeom prst="rect">
            <a:avLst/>
          </a:prstGeom>
        </p:spPr>
        <p:txBody>
          <a:bodyPr wrap="none">
            <a:spAutoFit/>
          </a:bodyPr>
          <a:lstStyle/>
          <a:p>
            <a:pPr marR="0" lvl="0">
              <a:lnSpc>
                <a:spcPct val="107000"/>
              </a:lnSpc>
              <a:spcBef>
                <a:spcPts val="200"/>
              </a:spcBef>
              <a:spcAft>
                <a:spcPts val="0"/>
              </a:spcAft>
            </a:pPr>
            <a:r>
              <a:rPr lang="ka-GE" sz="2800" b="1" dirty="0">
                <a:solidFill>
                  <a:srgbClr val="0070C0"/>
                </a:solidFill>
                <a:ea typeface="Times New Roman" panose="02020603050405020304" pitchFamily="18" charset="0"/>
                <a:cs typeface="Times New Roman" panose="02020603050405020304" pitchFamily="18" charset="0"/>
              </a:rPr>
              <a:t>საინფორმაციო კამპანია </a:t>
            </a:r>
            <a:endParaRPr lang="en-US"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2908" y="0"/>
            <a:ext cx="4849092" cy="3051950"/>
          </a:xfrm>
          <a:prstGeom prst="rect">
            <a:avLst/>
          </a:prstGeom>
        </p:spPr>
      </p:pic>
      <p:pic>
        <p:nvPicPr>
          <p:cNvPr id="7" name="Picture 1">
            <a:extLst>
              <a:ext uri="{FF2B5EF4-FFF2-40B4-BE49-F238E27FC236}">
                <a16:creationId xmlns:a16="http://schemas.microsoft.com/office/drawing/2014/main" id="{7F4F64A1-217F-4E31-BD46-8C7A9897579A}"/>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8" name="Picture 3">
            <a:extLst>
              <a:ext uri="{FF2B5EF4-FFF2-40B4-BE49-F238E27FC236}">
                <a16:creationId xmlns:a16="http://schemas.microsoft.com/office/drawing/2014/main" id="{4C33B2E7-43E3-4B43-86F7-BDDC01D1769F}"/>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216171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7052" y="2909721"/>
            <a:ext cx="11292905" cy="3613297"/>
          </a:xfrm>
          <a:prstGeom prst="rect">
            <a:avLst/>
          </a:prstGeom>
        </p:spPr>
        <p:txBody>
          <a:bodyPr wrap="square">
            <a:spAutoFit/>
          </a:bodyPr>
          <a:lstStyle/>
          <a:p>
            <a:pPr algn="just"/>
            <a:r>
              <a:rPr lang="ka-GE" sz="2400" dirty="0"/>
              <a:t>საქართველოს მთელ ტერიტორიაზე მაღალი რისკის ზონებში განლაგდება ფერომონიანი ხაფანგები, რომელთა მონიტორინგს განახორციელებს გარემოს დაცვისა და სოფლის მეურნეობის სამინისტრო. </a:t>
            </a:r>
            <a:endParaRPr lang="en-US" sz="2400" dirty="0"/>
          </a:p>
          <a:p>
            <a:pPr algn="just"/>
            <a:r>
              <a:rPr lang="ka-GE" sz="2400" dirty="0"/>
              <a:t>ინვაზიის ზონებში განსაკუთრებული ყურადღება მიექცევა ტყის საფარს, რომელიც ასევე წარმოადგენს აზიური ფაროსანას გამოზამთრების არეალს. ტყის მიმდებარე ზოლებში, პერიმეტრზე განთავსდება მონიტორინგის სისტემები მუდმივი დაკვირვებისა და აუცილებლობის შემთხვევაში რეაგირების მიზნით, „მოიზიდე და მოკალი“ სადგურების მეშვეობით.     </a:t>
            </a:r>
            <a:endParaRPr lang="en-US" sz="2400" dirty="0"/>
          </a:p>
          <a:p>
            <a:pPr algn="just">
              <a:lnSpc>
                <a:spcPct val="115000"/>
              </a:lnSpc>
            </a:pP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7617013" y="751391"/>
            <a:ext cx="4140877" cy="539571"/>
          </a:xfrm>
          <a:prstGeom prst="rect">
            <a:avLst/>
          </a:prstGeom>
        </p:spPr>
        <p:txBody>
          <a:bodyPr wrap="none">
            <a:spAutoFit/>
          </a:bodyPr>
          <a:lstStyle/>
          <a:p>
            <a:pPr marR="0" lvl="0">
              <a:lnSpc>
                <a:spcPct val="107000"/>
              </a:lnSpc>
              <a:spcBef>
                <a:spcPts val="200"/>
              </a:spcBef>
              <a:spcAft>
                <a:spcPts val="0"/>
              </a:spcAft>
            </a:pPr>
            <a:r>
              <a:rPr lang="ka-GE" sz="2800" b="1" dirty="0">
                <a:solidFill>
                  <a:srgbClr val="0070C0"/>
                </a:solidFill>
                <a:ea typeface="Times New Roman" panose="02020603050405020304" pitchFamily="18" charset="0"/>
                <a:cs typeface="Times New Roman" panose="02020603050405020304" pitchFamily="18" charset="0"/>
              </a:rPr>
              <a:t>მონიტორინგის სისტემა </a:t>
            </a:r>
            <a:endParaRPr lang="en-US" sz="28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pic>
        <p:nvPicPr>
          <p:cNvPr id="4" name="Picture 1">
            <a:extLst>
              <a:ext uri="{FF2B5EF4-FFF2-40B4-BE49-F238E27FC236}">
                <a16:creationId xmlns:a16="http://schemas.microsoft.com/office/drawing/2014/main" id="{29315169-513F-4F81-A2A2-8A112A765A7D}"/>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6" name="Picture 3">
            <a:extLst>
              <a:ext uri="{FF2B5EF4-FFF2-40B4-BE49-F238E27FC236}">
                <a16:creationId xmlns:a16="http://schemas.microsoft.com/office/drawing/2014/main" id="{BD1D67F2-ED76-4D07-8B31-A7E9183B4296}"/>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2664904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71849" y="205164"/>
            <a:ext cx="3975768" cy="954107"/>
          </a:xfrm>
          <a:prstGeom prst="rect">
            <a:avLst/>
          </a:prstGeom>
        </p:spPr>
        <p:txBody>
          <a:bodyPr wrap="none">
            <a:spAutoFit/>
          </a:bodyPr>
          <a:lstStyle/>
          <a:p>
            <a:r>
              <a:rPr lang="ka-GE" sz="2800" dirty="0">
                <a:solidFill>
                  <a:schemeClr val="accent1">
                    <a:lumMod val="75000"/>
                  </a:schemeClr>
                </a:solidFill>
              </a:rPr>
              <a:t>„</a:t>
            </a:r>
            <a:r>
              <a:rPr lang="ka-GE" sz="2800" b="1" dirty="0">
                <a:solidFill>
                  <a:schemeClr val="accent1">
                    <a:lumMod val="75000"/>
                  </a:schemeClr>
                </a:solidFill>
              </a:rPr>
              <a:t>მოიზიდე და მოკალი“</a:t>
            </a:r>
            <a:r>
              <a:rPr lang="en-US" sz="2800" b="1" dirty="0">
                <a:solidFill>
                  <a:schemeClr val="accent1">
                    <a:lumMod val="75000"/>
                  </a:schemeClr>
                </a:solidFill>
              </a:rPr>
              <a:t> </a:t>
            </a:r>
            <a:endParaRPr lang="ka-GE" sz="2800" b="1" dirty="0">
              <a:solidFill>
                <a:schemeClr val="accent1">
                  <a:lumMod val="75000"/>
                </a:schemeClr>
              </a:solidFill>
            </a:endParaRPr>
          </a:p>
          <a:p>
            <a:r>
              <a:rPr lang="ka-GE" sz="2800" b="1" dirty="0">
                <a:solidFill>
                  <a:schemeClr val="accent1">
                    <a:lumMod val="75000"/>
                  </a:schemeClr>
                </a:solidFill>
              </a:rPr>
              <a:t>მეთოდი</a:t>
            </a:r>
            <a:endParaRPr lang="en-US" sz="2800" b="1" dirty="0">
              <a:solidFill>
                <a:schemeClr val="accent1">
                  <a:lumMod val="75000"/>
                </a:schemeClr>
              </a:solidFill>
            </a:endParaRPr>
          </a:p>
        </p:txBody>
      </p:sp>
      <p:sp>
        <p:nvSpPr>
          <p:cNvPr id="6" name="Rectangle 5"/>
          <p:cNvSpPr/>
          <p:nvPr/>
        </p:nvSpPr>
        <p:spPr>
          <a:xfrm>
            <a:off x="166255" y="2017336"/>
            <a:ext cx="11819795" cy="2954655"/>
          </a:xfrm>
          <a:prstGeom prst="rect">
            <a:avLst/>
          </a:prstGeom>
        </p:spPr>
        <p:txBody>
          <a:bodyPr wrap="square">
            <a:spAutoFit/>
          </a:bodyPr>
          <a:lstStyle/>
          <a:p>
            <a:r>
              <a:rPr lang="ka-GE" dirty="0"/>
              <a:t> </a:t>
            </a:r>
            <a:endParaRPr lang="en-US" dirty="0"/>
          </a:p>
          <a:p>
            <a:pPr algn="just"/>
            <a:r>
              <a:rPr lang="ka-GE" sz="2400" dirty="0"/>
              <a:t>აზიური ფაროსანას წინააღმდეგ ასევე ეფექტურად გამოიყენება ე.წ. „მოიზიდე და მოკალი“ მეთოდი. ინსექტიციდით გაჟღენთილი ბადე თავსდება ნაკვეთის პერიმეტრზე რომელზეც ფაროსანების მოზიდვის მიზნით მაგრდება 2-3 ერთეული ფერომონი. ბადესთან კონტაქტის შედეგად ფაროსანა კვდება</a:t>
            </a:r>
            <a:r>
              <a:rPr lang="en-US" sz="2400" dirty="0"/>
              <a:t>.</a:t>
            </a:r>
          </a:p>
          <a:p>
            <a:pPr algn="just"/>
            <a:r>
              <a:rPr lang="en-US" sz="2400" dirty="0"/>
              <a:t> </a:t>
            </a:r>
            <a:r>
              <a:rPr lang="ka-GE" sz="2400" dirty="0"/>
              <a:t>ან ვეგეტაციის პერიოდში ხდება ბაღის კიდეზე არსებულ მცენარეზე 5 ან მეტი  ფერომონის დაყენება და ყოველკვირეული წამლობა რომელიმე ზემოაღნიშნული ინსექტიციდით.</a:t>
            </a:r>
            <a:endParaRPr lang="en-US" sz="2400" dirty="0"/>
          </a:p>
        </p:txBody>
      </p:sp>
      <p:pic>
        <p:nvPicPr>
          <p:cNvPr id="4" name="Picture 1">
            <a:extLst>
              <a:ext uri="{FF2B5EF4-FFF2-40B4-BE49-F238E27FC236}">
                <a16:creationId xmlns:a16="http://schemas.microsoft.com/office/drawing/2014/main" id="{6F4A5089-C156-46E8-A2AA-70224279FFB9}"/>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7" name="Picture 3">
            <a:extLst>
              <a:ext uri="{FF2B5EF4-FFF2-40B4-BE49-F238E27FC236}">
                <a16:creationId xmlns:a16="http://schemas.microsoft.com/office/drawing/2014/main" id="{680106A9-2EBA-4586-9D3A-CF0637D6F676}"/>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692542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339607" y="257499"/>
            <a:ext cx="3199915" cy="830997"/>
          </a:xfrm>
          <a:prstGeom prst="rect">
            <a:avLst/>
          </a:prstGeom>
        </p:spPr>
        <p:txBody>
          <a:bodyPr wrap="none">
            <a:spAutoFit/>
          </a:bodyPr>
          <a:lstStyle/>
          <a:p>
            <a:r>
              <a:rPr lang="ka-GE" sz="2400" b="1" dirty="0">
                <a:effectLst>
                  <a:outerShdw blurRad="38100" dist="38100" dir="2700000" algn="tl">
                    <a:srgbClr val="000000">
                      <a:alpha val="43137"/>
                    </a:srgbClr>
                  </a:outerShdw>
                </a:effectLst>
              </a:rPr>
              <a:t>მოიზიდე და მოკალი </a:t>
            </a:r>
          </a:p>
          <a:p>
            <a:r>
              <a:rPr lang="ka-GE" sz="2400" b="1" dirty="0">
                <a:effectLst>
                  <a:outerShdw blurRad="38100" dist="38100" dir="2700000" algn="tl">
                    <a:srgbClr val="000000">
                      <a:alpha val="43137"/>
                    </a:srgbClr>
                  </a:outerShdw>
                </a:effectLst>
              </a:rPr>
              <a:t>ტექნოლოგია</a:t>
            </a:r>
            <a:endParaRPr lang="en-US" sz="2400" dirty="0"/>
          </a:p>
        </p:txBody>
      </p:sp>
      <p:sp>
        <p:nvSpPr>
          <p:cNvPr id="6" name="Rectangle 5"/>
          <p:cNvSpPr/>
          <p:nvPr/>
        </p:nvSpPr>
        <p:spPr>
          <a:xfrm>
            <a:off x="166255" y="2017336"/>
            <a:ext cx="11819795" cy="369332"/>
          </a:xfrm>
          <a:prstGeom prst="rect">
            <a:avLst/>
          </a:prstGeom>
        </p:spPr>
        <p:txBody>
          <a:bodyPr wrap="square">
            <a:spAutoFit/>
          </a:bodyPr>
          <a:lstStyle/>
          <a:p>
            <a:r>
              <a:rPr lang="ka-GE" dirty="0"/>
              <a:t> </a:t>
            </a:r>
            <a:endParaRPr lang="en-US" dirty="0"/>
          </a:p>
        </p:txBody>
      </p:sp>
      <p:pic>
        <p:nvPicPr>
          <p:cNvPr id="8" name="Picture 7" descr="C:\Users\Nikoloz.Meskhi\Desktop\IMG_7433.JPG"/>
          <p:cNvPicPr/>
          <p:nvPr/>
        </p:nvPicPr>
        <p:blipFill rotWithShape="1">
          <a:blip r:embed="rId2" cstate="print">
            <a:extLst>
              <a:ext uri="{28A0092B-C50C-407E-A947-70E740481C1C}">
                <a14:useLocalDpi xmlns:a14="http://schemas.microsoft.com/office/drawing/2010/main" val="0"/>
              </a:ext>
            </a:extLst>
          </a:blip>
          <a:srcRect l="32234" t="22372" r="38081" b="39268"/>
          <a:stretch/>
        </p:blipFill>
        <p:spPr bwMode="auto">
          <a:xfrm>
            <a:off x="4606165" y="13686"/>
            <a:ext cx="2438400" cy="22020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3709" y="1284212"/>
            <a:ext cx="2857382" cy="5578406"/>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420" y="1163231"/>
            <a:ext cx="2742009" cy="5791832"/>
          </a:xfrm>
          <a:prstGeom prst="rect">
            <a:avLst/>
          </a:prstGeom>
        </p:spPr>
      </p:pic>
      <p:sp>
        <p:nvSpPr>
          <p:cNvPr id="7" name="TextBox 6"/>
          <p:cNvSpPr txBox="1"/>
          <p:nvPr/>
        </p:nvSpPr>
        <p:spPr>
          <a:xfrm>
            <a:off x="5638800" y="2794000"/>
            <a:ext cx="65" cy="276999"/>
          </a:xfrm>
          <a:prstGeom prst="rect">
            <a:avLst/>
          </a:prstGeom>
          <a:noFill/>
        </p:spPr>
        <p:txBody>
          <a:bodyPr wrap="none" lIns="0" tIns="0" rIns="0" bIns="0" rtlCol="0">
            <a:spAutoFit/>
          </a:bodyPr>
          <a:lstStyle/>
          <a:p>
            <a:endParaRPr lang="en-US" dirty="0"/>
          </a:p>
        </p:txBody>
      </p:sp>
      <p:sp>
        <p:nvSpPr>
          <p:cNvPr id="9" name="Oval 8"/>
          <p:cNvSpPr/>
          <p:nvPr/>
        </p:nvSpPr>
        <p:spPr>
          <a:xfrm>
            <a:off x="1429736" y="1272136"/>
            <a:ext cx="868218" cy="929866"/>
          </a:xfrm>
          <a:prstGeom prst="ellipse">
            <a:avLst/>
          </a:prstGeom>
          <a:noFill/>
          <a:ln w="952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0" name="Up Arrow 9"/>
          <p:cNvSpPr/>
          <p:nvPr/>
        </p:nvSpPr>
        <p:spPr>
          <a:xfrm rot="14791664">
            <a:off x="2961469" y="181672"/>
            <a:ext cx="901363" cy="2194460"/>
          </a:xfrm>
          <a:prstGeom prst="up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176429" y="2776222"/>
            <a:ext cx="2678938" cy="707886"/>
          </a:xfrm>
          <a:prstGeom prst="rect">
            <a:avLst/>
          </a:prstGeom>
        </p:spPr>
        <p:txBody>
          <a:bodyPr wrap="none">
            <a:spAutoFit/>
          </a:bodyPr>
          <a:lstStyle/>
          <a:p>
            <a:r>
              <a:rPr lang="en-US" sz="2000" b="1" dirty="0">
                <a:effectLst>
                  <a:outerShdw blurRad="38100" dist="38100" dir="2700000" algn="tl">
                    <a:srgbClr val="000000">
                      <a:alpha val="43137"/>
                    </a:srgbClr>
                  </a:outerShdw>
                </a:effectLst>
              </a:rPr>
              <a:t>12 </a:t>
            </a:r>
            <a:r>
              <a:rPr lang="ka-GE" sz="2000" b="1" dirty="0">
                <a:effectLst>
                  <a:outerShdw blurRad="38100" dist="38100" dir="2700000" algn="tl">
                    <a:srgbClr val="000000">
                      <a:alpha val="43137"/>
                    </a:srgbClr>
                  </a:outerShdw>
                </a:effectLst>
              </a:rPr>
              <a:t>სექტემბერი 2017 წ.</a:t>
            </a:r>
          </a:p>
          <a:p>
            <a:r>
              <a:rPr lang="ka-GE" sz="2000" b="1" dirty="0">
                <a:effectLst>
                  <a:outerShdw blurRad="38100" dist="38100" dir="2700000" algn="tl">
                    <a:srgbClr val="000000">
                      <a:alpha val="43137"/>
                    </a:srgbClr>
                  </a:outerShdw>
                </a:effectLst>
              </a:rPr>
              <a:t>ზუგდიდი, სოფ. რიყე</a:t>
            </a:r>
            <a:endParaRPr lang="en-US" sz="2000" dirty="0"/>
          </a:p>
        </p:txBody>
      </p:sp>
      <p:sp>
        <p:nvSpPr>
          <p:cNvPr id="12" name="Rectangle 11"/>
          <p:cNvSpPr/>
          <p:nvPr/>
        </p:nvSpPr>
        <p:spPr>
          <a:xfrm>
            <a:off x="5400432" y="5887272"/>
            <a:ext cx="3122971" cy="707886"/>
          </a:xfrm>
          <a:prstGeom prst="rect">
            <a:avLst/>
          </a:prstGeom>
        </p:spPr>
        <p:txBody>
          <a:bodyPr wrap="none">
            <a:spAutoFit/>
          </a:bodyPr>
          <a:lstStyle/>
          <a:p>
            <a:r>
              <a:rPr lang="ka-GE" sz="2000" b="1" dirty="0">
                <a:effectLst>
                  <a:outerShdw blurRad="38100" dist="38100" dir="2700000" algn="tl">
                    <a:srgbClr val="000000">
                      <a:alpha val="43137"/>
                    </a:srgbClr>
                  </a:outerShdw>
                </a:effectLst>
              </a:rPr>
              <a:t>29 სექტემბერი 2017 წ.</a:t>
            </a:r>
          </a:p>
          <a:p>
            <a:r>
              <a:rPr lang="ka-GE" sz="2000" b="1" dirty="0">
                <a:effectLst>
                  <a:outerShdw blurRad="38100" dist="38100" dir="2700000" algn="tl">
                    <a:srgbClr val="000000">
                      <a:alpha val="43137"/>
                    </a:srgbClr>
                  </a:outerShdw>
                </a:effectLst>
              </a:rPr>
              <a:t>აშშ. პენსილვანიის შტატი</a:t>
            </a:r>
          </a:p>
        </p:txBody>
      </p:sp>
      <p:sp>
        <p:nvSpPr>
          <p:cNvPr id="13" name="Up Arrow 12"/>
          <p:cNvSpPr/>
          <p:nvPr/>
        </p:nvSpPr>
        <p:spPr>
          <a:xfrm rot="7437493">
            <a:off x="8096208" y="409963"/>
            <a:ext cx="901363" cy="3214744"/>
          </a:xfrm>
          <a:prstGeom prst="up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
            <a:extLst>
              <a:ext uri="{FF2B5EF4-FFF2-40B4-BE49-F238E27FC236}">
                <a16:creationId xmlns:a16="http://schemas.microsoft.com/office/drawing/2014/main" id="{D53CF5B0-8740-426F-8ABC-1F5B03D81899}"/>
              </a:ext>
            </a:extLst>
          </p:cNvPr>
          <p:cNvPicPr>
            <a:picLocks noChangeAspect="1"/>
          </p:cNvPicPr>
          <p:nvPr/>
        </p:nvPicPr>
        <p:blipFill>
          <a:blip r:embed="rId5"/>
          <a:stretch>
            <a:fillRect/>
          </a:stretch>
        </p:blipFill>
        <p:spPr>
          <a:xfrm>
            <a:off x="117070" y="112051"/>
            <a:ext cx="1420491" cy="548688"/>
          </a:xfrm>
          <a:prstGeom prst="rect">
            <a:avLst/>
          </a:prstGeom>
        </p:spPr>
      </p:pic>
      <p:pic>
        <p:nvPicPr>
          <p:cNvPr id="15" name="Picture 3">
            <a:extLst>
              <a:ext uri="{FF2B5EF4-FFF2-40B4-BE49-F238E27FC236}">
                <a16:creationId xmlns:a16="http://schemas.microsoft.com/office/drawing/2014/main" id="{C98D4B20-0656-4E34-8E8C-AC92D47DE7A0}"/>
              </a:ext>
            </a:extLst>
          </p:cNvPr>
          <p:cNvPicPr>
            <a:picLocks noChangeAspect="1"/>
          </p:cNvPicPr>
          <p:nvPr/>
        </p:nvPicPr>
        <p:blipFill>
          <a:blip r:embed="rId6"/>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807519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1" y="1348006"/>
            <a:ext cx="11506200" cy="5613845"/>
          </a:xfrm>
          <a:prstGeom prst="rect">
            <a:avLst/>
          </a:prstGeom>
        </p:spPr>
        <p:txBody>
          <a:bodyPr wrap="square">
            <a:spAutoFit/>
          </a:bodyPr>
          <a:lstStyle/>
          <a:p>
            <a:pPr algn="just">
              <a:lnSpc>
                <a:spcPct val="115000"/>
              </a:lnSpc>
            </a:pPr>
            <a:r>
              <a:rPr lang="ka-GE" sz="2400" b="1" dirty="0">
                <a:ea typeface="Calibri" panose="020F0502020204030204" pitchFamily="34" charset="0"/>
                <a:cs typeface="Times New Roman" panose="02020603050405020304" pitchFamily="18" charset="0"/>
              </a:rPr>
              <a:t>პროგრამა ითვალისწინებს როგორც სახელმწიფო, ასევე კერძო საკუთრებაში არსებული ინვაზიის მაღალი რისკის მქონე ტერიტორიების დამუშავებას.</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ka-GE" sz="2400" dirty="0">
                <a:ea typeface="Calibri" panose="020F0502020204030204" pitchFamily="34" charset="0"/>
                <a:cs typeface="Times New Roman" panose="02020603050405020304" pitchFamily="18" charset="0"/>
              </a:rPr>
              <a:t>აზიური ფაროსანას საწინააღმდეგო ქიმიური საშუალებებიდან გამოყენებული იქნება:</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lfaen" panose="010A0502050306030303" pitchFamily="18" charset="0"/>
              <a:buChar char="-"/>
            </a:pPr>
            <a:r>
              <a:rPr lang="ka-GE" sz="2400" dirty="0">
                <a:ea typeface="Calibri" panose="020F0502020204030204" pitchFamily="34" charset="0"/>
                <a:cs typeface="Times New Roman" panose="02020603050405020304" pitchFamily="18" charset="0"/>
              </a:rPr>
              <a:t>ბიფეტრინის შემცველი ინსექტიციდები;</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lfaen" panose="010A0502050306030303" pitchFamily="18" charset="0"/>
              <a:buChar char="-"/>
            </a:pPr>
            <a:r>
              <a:rPr lang="ka-GE" sz="2400" dirty="0">
                <a:ea typeface="Calibri" panose="020F0502020204030204" pitchFamily="34" charset="0"/>
                <a:cs typeface="Times New Roman" panose="02020603050405020304" pitchFamily="18" charset="0"/>
              </a:rPr>
              <a:t>ზეთოვანი ინსექტიციდები (თერმული ნისლის ტექნოლოგია);</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ka-GE" sz="2400" dirty="0">
                <a:ea typeface="Calibri" panose="020F0502020204030204" pitchFamily="34" charset="0"/>
                <a:cs typeface="Times New Roman" panose="02020603050405020304" pitchFamily="18" charset="0"/>
              </a:rPr>
              <a:t>ქიმიური დამუშავებისთვის გამოყენებული იქნება სამანქანო-სატრაქტორო შემასხურებელი საშუალებები, საჭიროების შემთხვევაში - სპეციალიზირებული ტექნიკა და მსუბუქი საავიაციო ტექნიკა შესაბამისი გარემოს დაცვითი ნორმებისა და უსაფრთხოების ზომების დაცვით.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ka-GE" sz="2400" dirty="0">
                <a:ea typeface="Calibri" panose="020F0502020204030204" pitchFamily="34" charset="0"/>
                <a:cs typeface="Times New Roman" panose="02020603050405020304" pitchFamily="18" charset="0"/>
              </a:rPr>
              <a:t>საქართველოს სასაზღვრო გამშვებ პუნქტებში სხვადასხვა სახეობების მცენარეებისა და ნარგავების იმპორტი დაექვემდებარება განსაკუთრებულ ფიტოსანიტარულ კონტროლს.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5809928" y="443026"/>
            <a:ext cx="3983783" cy="475708"/>
          </a:xfrm>
          <a:prstGeom prst="rect">
            <a:avLst/>
          </a:prstGeom>
        </p:spPr>
        <p:txBody>
          <a:bodyPr wrap="none">
            <a:spAutoFit/>
          </a:bodyPr>
          <a:lstStyle/>
          <a:p>
            <a:pPr marR="0" lvl="0">
              <a:lnSpc>
                <a:spcPct val="107000"/>
              </a:lnSpc>
              <a:spcBef>
                <a:spcPts val="200"/>
              </a:spcBef>
              <a:spcAft>
                <a:spcPts val="0"/>
              </a:spcAft>
            </a:pPr>
            <a:r>
              <a:rPr lang="ka-GE" sz="2400" b="1" dirty="0">
                <a:solidFill>
                  <a:srgbClr val="0070C0"/>
                </a:solidFill>
                <a:ea typeface="Times New Roman" panose="02020603050405020304" pitchFamily="18" charset="0"/>
                <a:cs typeface="Times New Roman" panose="02020603050405020304" pitchFamily="18" charset="0"/>
              </a:rPr>
              <a:t>კონტროლის ღონისძიებები</a:t>
            </a:r>
            <a:endParaRPr lang="en-US" sz="24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pic>
        <p:nvPicPr>
          <p:cNvPr id="5" name="Picture 1">
            <a:extLst>
              <a:ext uri="{FF2B5EF4-FFF2-40B4-BE49-F238E27FC236}">
                <a16:creationId xmlns:a16="http://schemas.microsoft.com/office/drawing/2014/main" id="{A1C748F8-BF6A-41A7-96E0-3A8A8B9FF356}"/>
              </a:ext>
            </a:extLst>
          </p:cNvPr>
          <p:cNvPicPr>
            <a:picLocks noChangeAspect="1"/>
          </p:cNvPicPr>
          <p:nvPr/>
        </p:nvPicPr>
        <p:blipFill>
          <a:blip r:embed="rId2"/>
          <a:stretch>
            <a:fillRect/>
          </a:stretch>
        </p:blipFill>
        <p:spPr>
          <a:xfrm>
            <a:off x="117070" y="112051"/>
            <a:ext cx="1420491" cy="548688"/>
          </a:xfrm>
          <a:prstGeom prst="rect">
            <a:avLst/>
          </a:prstGeom>
        </p:spPr>
      </p:pic>
      <p:pic>
        <p:nvPicPr>
          <p:cNvPr id="7" name="Picture 3">
            <a:extLst>
              <a:ext uri="{FF2B5EF4-FFF2-40B4-BE49-F238E27FC236}">
                <a16:creationId xmlns:a16="http://schemas.microsoft.com/office/drawing/2014/main" id="{80A0311C-6DC5-4CFC-A3F1-75DF06208345}"/>
              </a:ext>
            </a:extLst>
          </p:cNvPr>
          <p:cNvPicPr>
            <a:picLocks noChangeAspect="1"/>
          </p:cNvPicPr>
          <p:nvPr/>
        </p:nvPicPr>
        <p:blipFill>
          <a:blip r:embed="rId3"/>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996357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0145" y="4309149"/>
            <a:ext cx="11028218" cy="2195409"/>
          </a:xfrm>
          <a:prstGeom prst="rect">
            <a:avLst/>
          </a:prstGeom>
        </p:spPr>
        <p:txBody>
          <a:bodyPr wrap="square">
            <a:spAutoFit/>
          </a:bodyPr>
          <a:lstStyle/>
          <a:p>
            <a:pPr algn="just">
              <a:lnSpc>
                <a:spcPct val="115000"/>
              </a:lnSpc>
            </a:pPr>
            <a:r>
              <a:rPr lang="ka-GE" sz="2400" b="1" dirty="0">
                <a:ea typeface="Calibri" panose="020F0502020204030204" pitchFamily="34" charset="0"/>
                <a:cs typeface="Times New Roman" panose="02020603050405020304" pitchFamily="18" charset="0"/>
              </a:rPr>
              <a:t>სამეცნიერო-კვლევითი სამუშაოები მიზნად ისახავს საქართველოს პირობებში აზიური ფაროსანას ბიოლოგიის შესწავლას, მისი ბიოლოგიური მტრების გამოვლენას, მათი გამოყენების შესაძლებლობას და მიზანშეწონილობას, მონიტორინგისა და მცენარეთა დაცვის სხვადასხვა საშუალებების ეფექტიანიობის შესწავლას.</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6015074" y="48156"/>
            <a:ext cx="6066090" cy="3738753"/>
          </a:xfrm>
          <a:prstGeom prst="rect">
            <a:avLst/>
          </a:prstGeom>
        </p:spPr>
      </p:pic>
      <p:sp>
        <p:nvSpPr>
          <p:cNvPr id="7" name="Rectangle 6"/>
          <p:cNvSpPr/>
          <p:nvPr/>
        </p:nvSpPr>
        <p:spPr>
          <a:xfrm>
            <a:off x="400477" y="2344871"/>
            <a:ext cx="5070619" cy="475708"/>
          </a:xfrm>
          <a:prstGeom prst="rect">
            <a:avLst/>
          </a:prstGeom>
        </p:spPr>
        <p:txBody>
          <a:bodyPr wrap="none">
            <a:spAutoFit/>
          </a:bodyPr>
          <a:lstStyle/>
          <a:p>
            <a:pPr marR="0" lvl="0">
              <a:lnSpc>
                <a:spcPct val="107000"/>
              </a:lnSpc>
              <a:spcBef>
                <a:spcPts val="200"/>
              </a:spcBef>
              <a:spcAft>
                <a:spcPts val="0"/>
              </a:spcAft>
            </a:pPr>
            <a:r>
              <a:rPr lang="ka-GE" sz="2400" b="1" dirty="0">
                <a:solidFill>
                  <a:srgbClr val="0070C0"/>
                </a:solidFill>
                <a:ea typeface="Times New Roman" panose="02020603050405020304" pitchFamily="18" charset="0"/>
                <a:cs typeface="Times New Roman" panose="02020603050405020304" pitchFamily="18" charset="0"/>
              </a:rPr>
              <a:t>სამეცნიერო-კვლევითი სამუშაოები</a:t>
            </a:r>
            <a:endParaRPr lang="en-US" sz="24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pic>
        <p:nvPicPr>
          <p:cNvPr id="8" name="Picture 1">
            <a:extLst>
              <a:ext uri="{FF2B5EF4-FFF2-40B4-BE49-F238E27FC236}">
                <a16:creationId xmlns:a16="http://schemas.microsoft.com/office/drawing/2014/main" id="{4544E788-4FE2-425B-9A8B-80A932AE439A}"/>
              </a:ext>
            </a:extLst>
          </p:cNvPr>
          <p:cNvPicPr>
            <a:picLocks noChangeAspect="1"/>
          </p:cNvPicPr>
          <p:nvPr/>
        </p:nvPicPr>
        <p:blipFill>
          <a:blip r:embed="rId3"/>
          <a:stretch>
            <a:fillRect/>
          </a:stretch>
        </p:blipFill>
        <p:spPr>
          <a:xfrm>
            <a:off x="117070" y="112051"/>
            <a:ext cx="2770637" cy="1070204"/>
          </a:xfrm>
          <a:prstGeom prst="rect">
            <a:avLst/>
          </a:prstGeom>
        </p:spPr>
      </p:pic>
      <p:pic>
        <p:nvPicPr>
          <p:cNvPr id="9" name="Picture 3">
            <a:extLst>
              <a:ext uri="{FF2B5EF4-FFF2-40B4-BE49-F238E27FC236}">
                <a16:creationId xmlns:a16="http://schemas.microsoft.com/office/drawing/2014/main" id="{D9BD23F9-43DB-4A84-B546-D970D0041AD1}"/>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4667249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78149" y="706547"/>
            <a:ext cx="2327881" cy="475708"/>
          </a:xfrm>
          <a:prstGeom prst="rect">
            <a:avLst/>
          </a:prstGeom>
        </p:spPr>
        <p:txBody>
          <a:bodyPr wrap="none">
            <a:spAutoFit/>
          </a:bodyPr>
          <a:lstStyle/>
          <a:p>
            <a:pPr marR="0" lvl="0">
              <a:lnSpc>
                <a:spcPct val="107000"/>
              </a:lnSpc>
              <a:spcBef>
                <a:spcPts val="200"/>
              </a:spcBef>
              <a:spcAft>
                <a:spcPts val="0"/>
              </a:spcAft>
            </a:pPr>
            <a:r>
              <a:rPr lang="ka-GE" sz="2400" b="1" dirty="0">
                <a:solidFill>
                  <a:srgbClr val="0070C0"/>
                </a:solidFill>
                <a:ea typeface="Times New Roman" panose="02020603050405020304" pitchFamily="18" charset="0"/>
                <a:cs typeface="Times New Roman" panose="02020603050405020304" pitchFamily="18" charset="0"/>
              </a:rPr>
              <a:t>ბიოკონტროლი</a:t>
            </a:r>
            <a:endParaRPr lang="en-US" sz="24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pic>
        <p:nvPicPr>
          <p:cNvPr id="8" name="Picture 1">
            <a:extLst>
              <a:ext uri="{FF2B5EF4-FFF2-40B4-BE49-F238E27FC236}">
                <a16:creationId xmlns:a16="http://schemas.microsoft.com/office/drawing/2014/main" id="{4544E788-4FE2-425B-9A8B-80A932AE439A}"/>
              </a:ext>
            </a:extLst>
          </p:cNvPr>
          <p:cNvPicPr>
            <a:picLocks noChangeAspect="1"/>
          </p:cNvPicPr>
          <p:nvPr/>
        </p:nvPicPr>
        <p:blipFill>
          <a:blip r:embed="rId2"/>
          <a:stretch>
            <a:fillRect/>
          </a:stretch>
        </p:blipFill>
        <p:spPr>
          <a:xfrm>
            <a:off x="117070" y="112051"/>
            <a:ext cx="2770637" cy="1070204"/>
          </a:xfrm>
          <a:prstGeom prst="rect">
            <a:avLst/>
          </a:prstGeom>
        </p:spPr>
      </p:pic>
      <p:pic>
        <p:nvPicPr>
          <p:cNvPr id="9" name="Picture 3">
            <a:extLst>
              <a:ext uri="{FF2B5EF4-FFF2-40B4-BE49-F238E27FC236}">
                <a16:creationId xmlns:a16="http://schemas.microsoft.com/office/drawing/2014/main" id="{D9BD23F9-43DB-4A84-B546-D970D0041AD1}"/>
              </a:ext>
            </a:extLst>
          </p:cNvPr>
          <p:cNvPicPr>
            <a:picLocks noChangeAspect="1"/>
          </p:cNvPicPr>
          <p:nvPr/>
        </p:nvPicPr>
        <p:blipFill>
          <a:blip r:embed="rId3"/>
          <a:stretch>
            <a:fillRect/>
          </a:stretch>
        </p:blipFill>
        <p:spPr>
          <a:xfrm>
            <a:off x="8995583" y="47469"/>
            <a:ext cx="3050183" cy="1134786"/>
          </a:xfrm>
          <a:prstGeom prst="rect">
            <a:avLst/>
          </a:prstGeom>
        </p:spPr>
      </p:pic>
      <p:pic>
        <p:nvPicPr>
          <p:cNvPr id="12"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b="24943"/>
          <a:stretch/>
        </p:blipFill>
        <p:spPr>
          <a:xfrm>
            <a:off x="6097" y="1646486"/>
            <a:ext cx="4785011" cy="4811915"/>
          </a:xfrm>
          <a:prstGeom prst="rect">
            <a:avLst/>
          </a:prstGeom>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56137"/>
          <a:stretch/>
        </p:blipFill>
        <p:spPr>
          <a:xfrm>
            <a:off x="8876654" y="1646486"/>
            <a:ext cx="3288040" cy="4997367"/>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4169075" y="2002245"/>
            <a:ext cx="5467196" cy="4100397"/>
          </a:xfrm>
          <a:prstGeom prst="rect">
            <a:avLst/>
          </a:prstGeom>
        </p:spPr>
      </p:pic>
    </p:spTree>
    <p:extLst>
      <p:ext uri="{BB962C8B-B14F-4D97-AF65-F5344CB8AC3E}">
        <p14:creationId xmlns:p14="http://schemas.microsoft.com/office/powerpoint/2010/main" val="2337278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a:extLst>
              <a:ext uri="{FF2B5EF4-FFF2-40B4-BE49-F238E27FC236}">
                <a16:creationId xmlns:a16="http://schemas.microsoft.com/office/drawing/2014/main" id="{4544E788-4FE2-425B-9A8B-80A932AE439A}"/>
              </a:ext>
            </a:extLst>
          </p:cNvPr>
          <p:cNvPicPr>
            <a:picLocks noChangeAspect="1"/>
          </p:cNvPicPr>
          <p:nvPr/>
        </p:nvPicPr>
        <p:blipFill>
          <a:blip r:embed="rId2"/>
          <a:stretch>
            <a:fillRect/>
          </a:stretch>
        </p:blipFill>
        <p:spPr>
          <a:xfrm>
            <a:off x="117070" y="112051"/>
            <a:ext cx="2770637" cy="1070204"/>
          </a:xfrm>
          <a:prstGeom prst="rect">
            <a:avLst/>
          </a:prstGeom>
        </p:spPr>
      </p:pic>
      <p:pic>
        <p:nvPicPr>
          <p:cNvPr id="9" name="Picture 3">
            <a:extLst>
              <a:ext uri="{FF2B5EF4-FFF2-40B4-BE49-F238E27FC236}">
                <a16:creationId xmlns:a16="http://schemas.microsoft.com/office/drawing/2014/main" id="{D9BD23F9-43DB-4A84-B546-D970D0041AD1}"/>
              </a:ext>
            </a:extLst>
          </p:cNvPr>
          <p:cNvPicPr>
            <a:picLocks noChangeAspect="1"/>
          </p:cNvPicPr>
          <p:nvPr/>
        </p:nvPicPr>
        <p:blipFill>
          <a:blip r:embed="rId3"/>
          <a:stretch>
            <a:fillRect/>
          </a:stretch>
        </p:blipFill>
        <p:spPr>
          <a:xfrm>
            <a:off x="8995583" y="47469"/>
            <a:ext cx="3050183" cy="113478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650" y="1417782"/>
            <a:ext cx="10880436" cy="5440218"/>
          </a:xfrm>
          <a:prstGeom prst="rect">
            <a:avLst/>
          </a:prstGeom>
        </p:spPr>
      </p:pic>
      <p:sp>
        <p:nvSpPr>
          <p:cNvPr id="4" name="Rectangle 3"/>
          <p:cNvSpPr/>
          <p:nvPr/>
        </p:nvSpPr>
        <p:spPr>
          <a:xfrm>
            <a:off x="3785795" y="263779"/>
            <a:ext cx="4604146" cy="896527"/>
          </a:xfrm>
          <a:prstGeom prst="rect">
            <a:avLst/>
          </a:prstGeom>
        </p:spPr>
        <p:txBody>
          <a:bodyPr wrap="none">
            <a:spAutoFit/>
          </a:bodyPr>
          <a:lstStyle/>
          <a:p>
            <a:pPr marR="0" lvl="0" algn="ctr">
              <a:lnSpc>
                <a:spcPct val="107000"/>
              </a:lnSpc>
              <a:spcBef>
                <a:spcPts val="200"/>
              </a:spcBef>
              <a:spcAft>
                <a:spcPts val="0"/>
              </a:spcAft>
            </a:pPr>
            <a:r>
              <a:rPr lang="ka-GE" sz="2400" b="1" dirty="0">
                <a:solidFill>
                  <a:srgbClr val="0070C0"/>
                </a:solidFill>
                <a:ea typeface="Times New Roman" panose="02020603050405020304" pitchFamily="18" charset="0"/>
                <a:cs typeface="Times New Roman" panose="02020603050405020304" pitchFamily="18" charset="0"/>
              </a:rPr>
              <a:t>იაპონური კრაზანის გამოფრენა </a:t>
            </a:r>
          </a:p>
          <a:p>
            <a:pPr marR="0" lvl="0" algn="ctr">
              <a:lnSpc>
                <a:spcPct val="107000"/>
              </a:lnSpc>
              <a:spcBef>
                <a:spcPts val="200"/>
              </a:spcBef>
              <a:spcAft>
                <a:spcPts val="0"/>
              </a:spcAft>
            </a:pPr>
            <a:r>
              <a:rPr lang="ka-GE" sz="2400" b="1" dirty="0">
                <a:solidFill>
                  <a:srgbClr val="0070C0"/>
                </a:solidFill>
                <a:ea typeface="Times New Roman" panose="02020603050405020304" pitchFamily="18" charset="0"/>
                <a:cs typeface="Times New Roman" panose="02020603050405020304" pitchFamily="18" charset="0"/>
              </a:rPr>
              <a:t>ფაროსანას კვერცხიდან</a:t>
            </a:r>
            <a:endParaRPr lang="en-US" sz="2400" b="1" dirty="0">
              <a:solidFill>
                <a:srgbClr val="0070C0"/>
              </a:solidFill>
              <a:latin typeface="Sylfaen" panose="010A0502050306030303"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32055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970956" y="1215375"/>
            <a:ext cx="4127292" cy="76130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ka-GE" sz="5400" b="1" dirty="0"/>
              <a:t>შეკითხვები</a:t>
            </a:r>
            <a:endParaRPr lang="en-US" sz="5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4061" y="2092278"/>
            <a:ext cx="4947940" cy="4765722"/>
          </a:xfrm>
          <a:prstGeom prst="rect">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2367"/>
            <a:ext cx="4815279" cy="4705633"/>
          </a:xfrm>
          <a:prstGeom prst="rect">
            <a:avLst/>
          </a:prstGeom>
          <a:ln>
            <a:noFill/>
          </a:ln>
          <a:effectLst>
            <a:softEdge rad="112500"/>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7639" y="338861"/>
            <a:ext cx="1776797" cy="1753028"/>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10092" y="338861"/>
            <a:ext cx="1764953" cy="1753028"/>
          </a:xfrm>
          <a:prstGeom prst="rect">
            <a:avLst/>
          </a:prstGeom>
        </p:spPr>
      </p:pic>
      <p:sp>
        <p:nvSpPr>
          <p:cNvPr id="2" name="Rectangle 1"/>
          <p:cNvSpPr/>
          <p:nvPr/>
        </p:nvSpPr>
        <p:spPr>
          <a:xfrm>
            <a:off x="5353967" y="2769297"/>
            <a:ext cx="1361270" cy="3770263"/>
          </a:xfrm>
          <a:prstGeom prst="rect">
            <a:avLst/>
          </a:prstGeom>
        </p:spPr>
        <p:txBody>
          <a:bodyPr wrap="none">
            <a:spAutoFit/>
          </a:bodyPr>
          <a:lstStyle/>
          <a:p>
            <a:r>
              <a:rPr lang="ka-GE" sz="23900" b="1" dirty="0"/>
              <a:t>?</a:t>
            </a:r>
            <a:endParaRPr lang="en-US" sz="23900" b="1" dirty="0"/>
          </a:p>
        </p:txBody>
      </p:sp>
      <p:pic>
        <p:nvPicPr>
          <p:cNvPr id="8" name="Picture 1">
            <a:extLst>
              <a:ext uri="{FF2B5EF4-FFF2-40B4-BE49-F238E27FC236}">
                <a16:creationId xmlns:a16="http://schemas.microsoft.com/office/drawing/2014/main" id="{9F6EDE02-0E4D-4FC8-955E-659AAA612362}"/>
              </a:ext>
            </a:extLst>
          </p:cNvPr>
          <p:cNvPicPr>
            <a:picLocks noChangeAspect="1"/>
          </p:cNvPicPr>
          <p:nvPr/>
        </p:nvPicPr>
        <p:blipFill>
          <a:blip r:embed="rId6"/>
          <a:stretch>
            <a:fillRect/>
          </a:stretch>
        </p:blipFill>
        <p:spPr>
          <a:xfrm>
            <a:off x="117070" y="112050"/>
            <a:ext cx="2148923" cy="830057"/>
          </a:xfrm>
          <a:prstGeom prst="rect">
            <a:avLst/>
          </a:prstGeom>
        </p:spPr>
      </p:pic>
      <p:pic>
        <p:nvPicPr>
          <p:cNvPr id="9" name="Picture 3">
            <a:extLst>
              <a:ext uri="{FF2B5EF4-FFF2-40B4-BE49-F238E27FC236}">
                <a16:creationId xmlns:a16="http://schemas.microsoft.com/office/drawing/2014/main" id="{C572EA64-371A-4B00-9A46-E5C8765E9174}"/>
              </a:ext>
            </a:extLst>
          </p:cNvPr>
          <p:cNvPicPr>
            <a:picLocks noChangeAspect="1"/>
          </p:cNvPicPr>
          <p:nvPr/>
        </p:nvPicPr>
        <p:blipFill>
          <a:blip r:embed="rId7"/>
          <a:stretch>
            <a:fillRect/>
          </a:stretch>
        </p:blipFill>
        <p:spPr>
          <a:xfrm>
            <a:off x="9740375" y="84413"/>
            <a:ext cx="2305392" cy="857695"/>
          </a:xfrm>
          <a:prstGeom prst="rect">
            <a:avLst/>
          </a:prstGeom>
        </p:spPr>
      </p:pic>
    </p:spTree>
    <p:extLst>
      <p:ext uri="{BB962C8B-B14F-4D97-AF65-F5344CB8AC3E}">
        <p14:creationId xmlns:p14="http://schemas.microsoft.com/office/powerpoint/2010/main" val="1819697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9587" y="1506737"/>
            <a:ext cx="11457577" cy="4924696"/>
          </a:xfrm>
        </p:spPr>
        <p:txBody>
          <a:bodyPr>
            <a:normAutofit/>
          </a:bodyPr>
          <a:lstStyle/>
          <a:p>
            <a:pPr algn="just"/>
            <a:r>
              <a:rPr lang="ka-GE" sz="2400" dirty="0"/>
              <a:t>(</a:t>
            </a:r>
            <a:r>
              <a:rPr lang="ka-GE" sz="2400" i="1" dirty="0"/>
              <a:t>Halyomorpha halys</a:t>
            </a:r>
            <a:r>
              <a:rPr lang="ka-GE" sz="2400" dirty="0"/>
              <a:t> (Stäl) Pentatomidae) მიეკუთვნება ინვაზიურ მავნებელ მწერს </a:t>
            </a:r>
          </a:p>
          <a:p>
            <a:pPr algn="just"/>
            <a:r>
              <a:rPr lang="ka-GE" sz="2400" dirty="0"/>
              <a:t> მავნებლის სამშობლო- იაპონია, სამხრეთ ჩინეთი და კორეა</a:t>
            </a:r>
            <a:endParaRPr lang="en-US" sz="2400" dirty="0"/>
          </a:p>
          <a:p>
            <a:pPr lvl="1" algn="just"/>
            <a:r>
              <a:rPr lang="ka-GE" dirty="0"/>
              <a:t>1990 - იანი წლების ბოლოს დამკვიდრდა ჩრდილოეთ ამერიკაში</a:t>
            </a:r>
            <a:endParaRPr lang="en-US" dirty="0"/>
          </a:p>
          <a:p>
            <a:pPr lvl="1" algn="just"/>
            <a:r>
              <a:rPr lang="ka-GE" dirty="0"/>
              <a:t>2000 - იანი წლებიდან – ევროპის რამოდენიმე ქვეყანაში</a:t>
            </a:r>
            <a:endParaRPr lang="en-US" dirty="0"/>
          </a:p>
          <a:p>
            <a:pPr algn="just"/>
            <a:r>
              <a:rPr lang="ka-GE" sz="2400" dirty="0"/>
              <a:t>მისი მავნებლობა მთელი სეზონის განმავლობაში გრძელდება</a:t>
            </a:r>
            <a:endParaRPr lang="en-US" sz="2400" dirty="0"/>
          </a:p>
          <a:p>
            <a:pPr marL="0" indent="0" algn="just">
              <a:buNone/>
            </a:pPr>
            <a:endParaRPr lang="ka-GE" sz="2400" dirty="0"/>
          </a:p>
          <a:p>
            <a:pPr algn="just"/>
            <a:endParaRPr lang="ka-GE" sz="2400" dirty="0"/>
          </a:p>
          <a:p>
            <a:pPr algn="just"/>
            <a:endParaRPr lang="ka-GE" sz="2400" dirty="0"/>
          </a:p>
          <a:p>
            <a:pPr algn="just"/>
            <a:endParaRPr lang="en-US" sz="2400" dirty="0"/>
          </a:p>
        </p:txBody>
      </p:sp>
      <p:sp>
        <p:nvSpPr>
          <p:cNvPr id="5" name="Title 1"/>
          <p:cNvSpPr>
            <a:spLocks noGrp="1"/>
          </p:cNvSpPr>
          <p:nvPr>
            <p:ph type="title"/>
          </p:nvPr>
        </p:nvSpPr>
        <p:spPr>
          <a:xfrm>
            <a:off x="3614148" y="196221"/>
            <a:ext cx="5962231" cy="901336"/>
          </a:xfrm>
        </p:spPr>
        <p:txBody>
          <a:bodyPr>
            <a:noAutofit/>
          </a:bodyPr>
          <a:lstStyle/>
          <a:p>
            <a:pPr algn="ctr"/>
            <a:r>
              <a:rPr lang="ka-GE" sz="3000" dirty="0"/>
              <a:t>აზიური ფაროსანა - </a:t>
            </a:r>
            <a:br>
              <a:rPr lang="ka-GE" sz="3000" dirty="0"/>
            </a:br>
            <a:r>
              <a:rPr lang="ka-GE" sz="3000" dirty="0"/>
              <a:t>ისტორიული მონაცემები</a:t>
            </a:r>
            <a:endParaRPr lang="en-US" sz="3000" dirty="0"/>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9896" y="3841185"/>
            <a:ext cx="7733718" cy="3142735"/>
          </a:xfrm>
          <a:prstGeom prst="rect">
            <a:avLst/>
          </a:prstGeom>
          <a:ln>
            <a:noFill/>
          </a:ln>
          <a:effectLst>
            <a:softEdge rad="112500"/>
          </a:effectLst>
        </p:spPr>
      </p:pic>
      <p:pic>
        <p:nvPicPr>
          <p:cNvPr id="7" name="Picture 1">
            <a:extLst>
              <a:ext uri="{FF2B5EF4-FFF2-40B4-BE49-F238E27FC236}">
                <a16:creationId xmlns:a16="http://schemas.microsoft.com/office/drawing/2014/main" id="{6E213D13-EF94-44B4-86A4-47AE38B4AE13}"/>
              </a:ext>
            </a:extLst>
          </p:cNvPr>
          <p:cNvPicPr>
            <a:picLocks noChangeAspect="1"/>
          </p:cNvPicPr>
          <p:nvPr/>
        </p:nvPicPr>
        <p:blipFill>
          <a:blip r:embed="rId3"/>
          <a:stretch>
            <a:fillRect/>
          </a:stretch>
        </p:blipFill>
        <p:spPr>
          <a:xfrm>
            <a:off x="117070" y="112051"/>
            <a:ext cx="2651077" cy="1024022"/>
          </a:xfrm>
          <a:prstGeom prst="rect">
            <a:avLst/>
          </a:prstGeom>
        </p:spPr>
      </p:pic>
      <p:pic>
        <p:nvPicPr>
          <p:cNvPr id="8" name="Picture 3">
            <a:extLst>
              <a:ext uri="{FF2B5EF4-FFF2-40B4-BE49-F238E27FC236}">
                <a16:creationId xmlns:a16="http://schemas.microsoft.com/office/drawing/2014/main" id="{CFC1198D-3408-4814-8ACC-C5C5DFF2A8A4}"/>
              </a:ext>
            </a:extLst>
          </p:cNvPr>
          <p:cNvPicPr>
            <a:picLocks noChangeAspect="1"/>
          </p:cNvPicPr>
          <p:nvPr/>
        </p:nvPicPr>
        <p:blipFill>
          <a:blip r:embed="rId4"/>
          <a:stretch>
            <a:fillRect/>
          </a:stretch>
        </p:blipFill>
        <p:spPr>
          <a:xfrm>
            <a:off x="9322547" y="84413"/>
            <a:ext cx="2723220" cy="1013143"/>
          </a:xfrm>
          <a:prstGeom prst="rect">
            <a:avLst/>
          </a:prstGeom>
        </p:spPr>
      </p:pic>
    </p:spTree>
    <p:extLst>
      <p:ext uri="{BB962C8B-B14F-4D97-AF65-F5344CB8AC3E}">
        <p14:creationId xmlns:p14="http://schemas.microsoft.com/office/powerpoint/2010/main" val="409586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Rectangle 5"/>
          <p:cNvSpPr/>
          <p:nvPr/>
        </p:nvSpPr>
        <p:spPr>
          <a:xfrm>
            <a:off x="4633545" y="160338"/>
            <a:ext cx="4246685" cy="461665"/>
          </a:xfrm>
          <a:prstGeom prst="rect">
            <a:avLst/>
          </a:prstGeom>
        </p:spPr>
        <p:txBody>
          <a:bodyPr wrap="square">
            <a:spAutoFit/>
          </a:bodyPr>
          <a:lstStyle/>
          <a:p>
            <a:r>
              <a:rPr lang="en-US" sz="2400" b="1" dirty="0"/>
              <a:t>BMSB </a:t>
            </a:r>
            <a:r>
              <a:rPr lang="ka-GE" sz="2400" b="1" dirty="0"/>
              <a:t>- წარმოშობის ადგილი</a:t>
            </a:r>
            <a:endParaRPr lang="en-US" sz="2400" dirty="0"/>
          </a:p>
        </p:txBody>
      </p:sp>
      <p:pic>
        <p:nvPicPr>
          <p:cNvPr id="7" name="Picture 4" descr="D:\Giorgi\Projects\USAID\BMSB\Halyomorpha halys (BMSB)\China - Google Map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5230" y="908711"/>
            <a:ext cx="6621961" cy="560379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88019" y="6421481"/>
            <a:ext cx="5562600" cy="400110"/>
          </a:xfrm>
          <a:prstGeom prst="rect">
            <a:avLst/>
          </a:prstGeom>
          <a:noFill/>
        </p:spPr>
        <p:txBody>
          <a:bodyPr wrap="square" rtlCol="0">
            <a:spAutoFit/>
          </a:bodyPr>
          <a:lstStyle/>
          <a:p>
            <a:r>
              <a:rPr lang="ka-GE" sz="2000" dirty="0"/>
              <a:t>250-ზე მეტი სახეობის მკვებავი მცენარე</a:t>
            </a:r>
            <a:endParaRPr lang="en-US" sz="2000" dirty="0"/>
          </a:p>
        </p:txBody>
      </p:sp>
      <p:sp>
        <p:nvSpPr>
          <p:cNvPr id="12" name="Oval 11"/>
          <p:cNvSpPr/>
          <p:nvPr/>
        </p:nvSpPr>
        <p:spPr>
          <a:xfrm>
            <a:off x="5125915" y="3182814"/>
            <a:ext cx="2886808" cy="232946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
            <a:extLst>
              <a:ext uri="{FF2B5EF4-FFF2-40B4-BE49-F238E27FC236}">
                <a16:creationId xmlns:a16="http://schemas.microsoft.com/office/drawing/2014/main" id="{224DA63D-772B-4D91-95DD-5ECDD2F6BE83}"/>
              </a:ext>
            </a:extLst>
          </p:cNvPr>
          <p:cNvPicPr>
            <a:picLocks noChangeAspect="1"/>
          </p:cNvPicPr>
          <p:nvPr/>
        </p:nvPicPr>
        <p:blipFill>
          <a:blip r:embed="rId3"/>
          <a:stretch>
            <a:fillRect/>
          </a:stretch>
        </p:blipFill>
        <p:spPr>
          <a:xfrm>
            <a:off x="117070" y="112051"/>
            <a:ext cx="2938019" cy="1134858"/>
          </a:xfrm>
          <a:prstGeom prst="rect">
            <a:avLst/>
          </a:prstGeom>
        </p:spPr>
      </p:pic>
      <p:pic>
        <p:nvPicPr>
          <p:cNvPr id="11" name="Picture 3">
            <a:extLst>
              <a:ext uri="{FF2B5EF4-FFF2-40B4-BE49-F238E27FC236}">
                <a16:creationId xmlns:a16="http://schemas.microsoft.com/office/drawing/2014/main" id="{9DB0FB86-9203-45E5-B35C-4A9686460498}"/>
              </a:ext>
            </a:extLst>
          </p:cNvPr>
          <p:cNvPicPr>
            <a:picLocks noChangeAspect="1"/>
          </p:cNvPicPr>
          <p:nvPr/>
        </p:nvPicPr>
        <p:blipFill>
          <a:blip r:embed="rId4"/>
          <a:stretch>
            <a:fillRect/>
          </a:stretch>
        </p:blipFill>
        <p:spPr>
          <a:xfrm>
            <a:off x="9566589" y="84414"/>
            <a:ext cx="2479178" cy="922350"/>
          </a:xfrm>
          <a:prstGeom prst="rect">
            <a:avLst/>
          </a:prstGeom>
        </p:spPr>
      </p:pic>
    </p:spTree>
    <p:extLst>
      <p:ext uri="{BB962C8B-B14F-4D97-AF65-F5344CB8AC3E}">
        <p14:creationId xmlns:p14="http://schemas.microsoft.com/office/powerpoint/2010/main" val="1416417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4092923" y="62967"/>
            <a:ext cx="3683776" cy="461665"/>
          </a:xfrm>
          <a:prstGeom prst="rect">
            <a:avLst/>
          </a:prstGeom>
          <a:noFill/>
        </p:spPr>
        <p:txBody>
          <a:bodyPr wrap="square" rtlCol="0">
            <a:spAutoFit/>
          </a:bodyPr>
          <a:lstStyle/>
          <a:p>
            <a:pPr algn="ctr"/>
            <a:r>
              <a:rPr lang="ka-GE" sz="2400" b="1" dirty="0"/>
              <a:t>ბუნებრივი მტრები</a:t>
            </a:r>
            <a:endParaRPr lang="en-US" sz="2400" b="1" dirty="0"/>
          </a:p>
        </p:txBody>
      </p:sp>
      <p:sp>
        <p:nvSpPr>
          <p:cNvPr id="7" name="AutoShape 6" descr="Image result for beauveria bassiana"/>
          <p:cNvSpPr>
            <a:spLocks noChangeAspect="1" noChangeArrowheads="1"/>
          </p:cNvSpPr>
          <p:nvPr/>
        </p:nvSpPr>
        <p:spPr bwMode="auto">
          <a:xfrm>
            <a:off x="2177806" y="-29954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p:nvSpPr>
        <p:spPr>
          <a:xfrm>
            <a:off x="4701791" y="717202"/>
            <a:ext cx="2466040" cy="400110"/>
          </a:xfrm>
          <a:prstGeom prst="rect">
            <a:avLst/>
          </a:prstGeom>
          <a:noFill/>
        </p:spPr>
        <p:txBody>
          <a:bodyPr wrap="square" rtlCol="0">
            <a:spAutoFit/>
          </a:bodyPr>
          <a:lstStyle/>
          <a:p>
            <a:r>
              <a:rPr lang="ka-GE" sz="2000" dirty="0" err="1"/>
              <a:t>პარაზიტოიდიები</a:t>
            </a:r>
            <a:endParaRPr lang="en-US" sz="2000"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9231" y="830375"/>
            <a:ext cx="3716444" cy="432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8313950" y="334382"/>
            <a:ext cx="1931384" cy="369332"/>
          </a:xfrm>
          <a:prstGeom prst="rect">
            <a:avLst/>
          </a:prstGeom>
        </p:spPr>
        <p:txBody>
          <a:bodyPr wrap="square">
            <a:spAutoFit/>
          </a:bodyPr>
          <a:lstStyle/>
          <a:p>
            <a:pPr marR="0" algn="ctr"/>
            <a:r>
              <a:rPr lang="en-US" b="1" i="1" dirty="0" err="1">
                <a:solidFill>
                  <a:srgbClr val="000000"/>
                </a:solidFill>
                <a:latin typeface="Arial Narrow"/>
                <a:cs typeface="Times New Roman" pitchFamily="18" charset="0"/>
              </a:rPr>
              <a:t>T</a:t>
            </a:r>
            <a:r>
              <a:rPr lang="en-US" b="1" i="1" dirty="0" err="1">
                <a:solidFill>
                  <a:srgbClr val="000000"/>
                </a:solidFill>
                <a:latin typeface="Arial Narrow"/>
              </a:rPr>
              <a:t>rissolcus</a:t>
            </a:r>
            <a:r>
              <a:rPr lang="en-US" b="1" i="1" dirty="0">
                <a:solidFill>
                  <a:srgbClr val="000000"/>
                </a:solidFill>
                <a:latin typeface="Arial Narrow"/>
              </a:rPr>
              <a:t> spp</a:t>
            </a:r>
            <a:r>
              <a:rPr lang="en-US" b="1" dirty="0">
                <a:solidFill>
                  <a:srgbClr val="000000"/>
                </a:solidFill>
                <a:latin typeface="Arial Narrow"/>
              </a:rPr>
              <a:t>. </a:t>
            </a:r>
            <a:endParaRPr lang="en-US" dirty="0">
              <a:solidFill>
                <a:srgbClr val="000000"/>
              </a:solidFill>
              <a:latin typeface="Arial Narrow"/>
            </a:endParaRPr>
          </a:p>
        </p:txBody>
      </p:sp>
      <p:sp>
        <p:nvSpPr>
          <p:cNvPr id="13" name="Rectangle 12"/>
          <p:cNvSpPr/>
          <p:nvPr/>
        </p:nvSpPr>
        <p:spPr>
          <a:xfrm>
            <a:off x="9945563" y="5378628"/>
            <a:ext cx="1494063" cy="369332"/>
          </a:xfrm>
          <a:prstGeom prst="rect">
            <a:avLst/>
          </a:prstGeom>
        </p:spPr>
        <p:txBody>
          <a:bodyPr wrap="none">
            <a:spAutoFit/>
          </a:bodyPr>
          <a:lstStyle/>
          <a:p>
            <a:pPr marR="108490" lvl="0"/>
            <a:r>
              <a:rPr lang="en-US" dirty="0">
                <a:solidFill>
                  <a:srgbClr val="000000"/>
                </a:solidFill>
              </a:rPr>
              <a:t>Image: Matt </a:t>
            </a:r>
            <a:endParaRPr lang="en-US" dirty="0">
              <a:solidFill>
                <a:prstClr val="black"/>
              </a:solidFill>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962" y="1690385"/>
            <a:ext cx="2927431" cy="236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168071" y="2070649"/>
            <a:ext cx="1690009" cy="923330"/>
          </a:xfrm>
          <a:prstGeom prst="rect">
            <a:avLst/>
          </a:prstGeom>
          <a:noFill/>
        </p:spPr>
        <p:txBody>
          <a:bodyPr wrap="square" rtlCol="0">
            <a:spAutoFit/>
          </a:bodyPr>
          <a:lstStyle/>
          <a:p>
            <a:r>
              <a:rPr lang="ka-GE" dirty="0"/>
              <a:t>პარაზიტიზმი ადრეულ სტატიაში</a:t>
            </a:r>
            <a:endParaRPr lang="en-US" dirty="0"/>
          </a:p>
        </p:txBody>
      </p:sp>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4110527"/>
            <a:ext cx="3193246" cy="2425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305078" y="4309157"/>
            <a:ext cx="2282868" cy="646331"/>
          </a:xfrm>
          <a:prstGeom prst="rect">
            <a:avLst/>
          </a:prstGeom>
          <a:noFill/>
        </p:spPr>
        <p:txBody>
          <a:bodyPr wrap="square" rtlCol="0">
            <a:spAutoFit/>
          </a:bodyPr>
          <a:lstStyle/>
          <a:p>
            <a:r>
              <a:rPr lang="ka-GE" dirty="0" err="1"/>
              <a:t>პარაზიტოიდის</a:t>
            </a:r>
            <a:r>
              <a:rPr lang="ka-GE" dirty="0"/>
              <a:t> გამოფრენა</a:t>
            </a:r>
            <a:endParaRPr lang="en-US" dirty="0"/>
          </a:p>
        </p:txBody>
      </p:sp>
      <p:pic>
        <p:nvPicPr>
          <p:cNvPr id="1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3593" y="4064786"/>
            <a:ext cx="3114529" cy="223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815455" y="6338337"/>
            <a:ext cx="3810000" cy="369332"/>
          </a:xfrm>
          <a:prstGeom prst="rect">
            <a:avLst/>
          </a:prstGeom>
          <a:noFill/>
        </p:spPr>
        <p:txBody>
          <a:bodyPr wrap="square" rtlCol="0">
            <a:spAutoFit/>
          </a:bodyPr>
          <a:lstStyle/>
          <a:p>
            <a:r>
              <a:rPr lang="ka-GE" dirty="0"/>
              <a:t>უკვე გამოფრენილი კვერცხებიდან</a:t>
            </a:r>
            <a:endParaRPr lang="en-US" dirty="0"/>
          </a:p>
        </p:txBody>
      </p:sp>
      <p:pic>
        <p:nvPicPr>
          <p:cNvPr id="21" name="Picture 1">
            <a:extLst>
              <a:ext uri="{FF2B5EF4-FFF2-40B4-BE49-F238E27FC236}">
                <a16:creationId xmlns:a16="http://schemas.microsoft.com/office/drawing/2014/main" id="{D7EC474E-965B-47F7-9164-2578A262F4CB}"/>
              </a:ext>
            </a:extLst>
          </p:cNvPr>
          <p:cNvPicPr>
            <a:picLocks noChangeAspect="1"/>
          </p:cNvPicPr>
          <p:nvPr/>
        </p:nvPicPr>
        <p:blipFill>
          <a:blip r:embed="rId6"/>
          <a:stretch>
            <a:fillRect/>
          </a:stretch>
        </p:blipFill>
        <p:spPr>
          <a:xfrm>
            <a:off x="117070" y="112051"/>
            <a:ext cx="1420491" cy="548688"/>
          </a:xfrm>
          <a:prstGeom prst="rect">
            <a:avLst/>
          </a:prstGeom>
        </p:spPr>
      </p:pic>
      <p:pic>
        <p:nvPicPr>
          <p:cNvPr id="22" name="Picture 3">
            <a:extLst>
              <a:ext uri="{FF2B5EF4-FFF2-40B4-BE49-F238E27FC236}">
                <a16:creationId xmlns:a16="http://schemas.microsoft.com/office/drawing/2014/main" id="{FD04798F-3EAE-407E-960B-9ACD003CB76D}"/>
              </a:ext>
            </a:extLst>
          </p:cNvPr>
          <p:cNvPicPr>
            <a:picLocks noChangeAspect="1"/>
          </p:cNvPicPr>
          <p:nvPr/>
        </p:nvPicPr>
        <p:blipFill>
          <a:blip r:embed="rId7"/>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38473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454" y="1260845"/>
            <a:ext cx="5287108" cy="5597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70481" y="368710"/>
            <a:ext cx="4343400" cy="461665"/>
          </a:xfrm>
          <a:prstGeom prst="rect">
            <a:avLst/>
          </a:prstGeom>
          <a:noFill/>
        </p:spPr>
        <p:txBody>
          <a:bodyPr wrap="square" rtlCol="0">
            <a:spAutoFit/>
          </a:bodyPr>
          <a:lstStyle/>
          <a:p>
            <a:pPr algn="ctr"/>
            <a:r>
              <a:rPr lang="ka-GE" sz="2400" b="1" dirty="0"/>
              <a:t>განვითარების სრული ციკლი</a:t>
            </a:r>
            <a:endParaRPr lang="en-US" sz="2400" b="1" dirty="0"/>
          </a:p>
        </p:txBody>
      </p:sp>
      <p:sp>
        <p:nvSpPr>
          <p:cNvPr id="9" name="Rectangle 8"/>
          <p:cNvSpPr/>
          <p:nvPr/>
        </p:nvSpPr>
        <p:spPr>
          <a:xfrm>
            <a:off x="7666893" y="2039816"/>
            <a:ext cx="4018616" cy="3739485"/>
          </a:xfrm>
          <a:prstGeom prst="rect">
            <a:avLst/>
          </a:prstGeom>
        </p:spPr>
        <p:txBody>
          <a:bodyPr wrap="square">
            <a:spAutoFit/>
          </a:bodyPr>
          <a:lstStyle/>
          <a:p>
            <a:endParaRPr lang="en-US" sz="1050" dirty="0">
              <a:solidFill>
                <a:srgbClr val="000000"/>
              </a:solidFill>
            </a:endParaRPr>
          </a:p>
          <a:p>
            <a:endParaRPr lang="en-US" sz="1050" dirty="0"/>
          </a:p>
          <a:p>
            <a:pPr marL="285750" indent="-285750">
              <a:buFont typeface="Arial" pitchFamily="34" charset="0"/>
              <a:buChar char="•"/>
            </a:pPr>
            <a:r>
              <a:rPr lang="ka-GE" sz="2400"/>
              <a:t>5 ნიმფის </a:t>
            </a:r>
            <a:r>
              <a:rPr lang="ka-GE" sz="2400" dirty="0"/>
              <a:t>სტადია</a:t>
            </a:r>
          </a:p>
          <a:p>
            <a:pPr marL="285750" indent="-285750">
              <a:buFont typeface="Arial" pitchFamily="34" charset="0"/>
              <a:buChar char="•"/>
            </a:pPr>
            <a:r>
              <a:rPr lang="ka-GE" sz="2400" dirty="0"/>
              <a:t>4 სტადია (2-5) ზიანის მომტანია</a:t>
            </a:r>
            <a:r>
              <a:rPr lang="en-US" sz="2400" dirty="0"/>
              <a:t>,</a:t>
            </a:r>
            <a:r>
              <a:rPr lang="ka-GE" sz="2400" dirty="0"/>
              <a:t> გამძლე და მობილური</a:t>
            </a:r>
          </a:p>
          <a:p>
            <a:pPr marL="285750" indent="-285750">
              <a:buFont typeface="Arial" pitchFamily="34" charset="0"/>
              <a:buChar char="•"/>
            </a:pPr>
            <a:r>
              <a:rPr lang="ka-GE" sz="2400" dirty="0"/>
              <a:t>ფერი და სხვა მახასიათებლები ცვალებადია ნიმფებში</a:t>
            </a:r>
          </a:p>
          <a:p>
            <a:pPr marL="285750" indent="-285750">
              <a:buFont typeface="Arial" pitchFamily="34" charset="0"/>
              <a:buChar char="•"/>
            </a:pPr>
            <a:r>
              <a:rPr lang="ka-GE" sz="2400" dirty="0"/>
              <a:t>ულვაშზე თეთრი ზოლი მუდმივია</a:t>
            </a:r>
            <a:endParaRPr lang="en-US" sz="2400" dirty="0"/>
          </a:p>
        </p:txBody>
      </p:sp>
      <p:pic>
        <p:nvPicPr>
          <p:cNvPr id="8" name="Picture 1">
            <a:extLst>
              <a:ext uri="{FF2B5EF4-FFF2-40B4-BE49-F238E27FC236}">
                <a16:creationId xmlns:a16="http://schemas.microsoft.com/office/drawing/2014/main" id="{AB49269E-A724-4DBE-8CB0-943C1042A24B}"/>
              </a:ext>
            </a:extLst>
          </p:cNvPr>
          <p:cNvPicPr>
            <a:picLocks noChangeAspect="1"/>
          </p:cNvPicPr>
          <p:nvPr/>
        </p:nvPicPr>
        <p:blipFill>
          <a:blip r:embed="rId3"/>
          <a:stretch>
            <a:fillRect/>
          </a:stretch>
        </p:blipFill>
        <p:spPr>
          <a:xfrm>
            <a:off x="117070" y="112051"/>
            <a:ext cx="1420491" cy="548688"/>
          </a:xfrm>
          <a:prstGeom prst="rect">
            <a:avLst/>
          </a:prstGeom>
        </p:spPr>
      </p:pic>
      <p:pic>
        <p:nvPicPr>
          <p:cNvPr id="11" name="Picture 3">
            <a:extLst>
              <a:ext uri="{FF2B5EF4-FFF2-40B4-BE49-F238E27FC236}">
                <a16:creationId xmlns:a16="http://schemas.microsoft.com/office/drawing/2014/main" id="{B02A753F-85A7-432A-9350-6DE98105896E}"/>
              </a:ext>
            </a:extLst>
          </p:cNvPr>
          <p:cNvPicPr>
            <a:picLocks noChangeAspect="1"/>
          </p:cNvPicPr>
          <p:nvPr/>
        </p:nvPicPr>
        <p:blipFill>
          <a:blip r:embed="rId4"/>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1286826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2" descr="Image result for sciocoris cursita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868" y="1356632"/>
            <a:ext cx="2438400" cy="18288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85806" y="3238830"/>
            <a:ext cx="2387192" cy="523220"/>
          </a:xfrm>
          <a:prstGeom prst="rect">
            <a:avLst/>
          </a:prstGeom>
        </p:spPr>
        <p:txBody>
          <a:bodyPr wrap="none">
            <a:spAutoFit/>
          </a:bodyPr>
          <a:lstStyle/>
          <a:p>
            <a:r>
              <a:rPr lang="en-US" sz="1400" dirty="0"/>
              <a:t>7 </a:t>
            </a:r>
            <a:r>
              <a:rPr lang="ka-GE" sz="1400" dirty="0"/>
              <a:t>სახეობა </a:t>
            </a:r>
            <a:r>
              <a:rPr lang="en-US" sz="1400" dirty="0" err="1"/>
              <a:t>Sciocoris</a:t>
            </a:r>
            <a:r>
              <a:rPr lang="en-US" sz="1400" dirty="0"/>
              <a:t>, </a:t>
            </a:r>
            <a:endParaRPr lang="ka-GE" sz="1400" dirty="0"/>
          </a:p>
          <a:p>
            <a:r>
              <a:rPr lang="ka-GE" sz="1400" dirty="0" err="1"/>
              <a:t>ძირითდად</a:t>
            </a:r>
            <a:r>
              <a:rPr lang="ka-GE" sz="1400" dirty="0"/>
              <a:t> </a:t>
            </a:r>
            <a:r>
              <a:rPr lang="ka-GE" sz="1400" dirty="0" err="1"/>
              <a:t>ბალახოვნებზე</a:t>
            </a:r>
            <a:endParaRPr lang="en-US" sz="1400" dirty="0"/>
          </a:p>
        </p:txBody>
      </p:sp>
      <p:pic>
        <p:nvPicPr>
          <p:cNvPr id="9" name="Picture 4" descr="Image result for Aelia acumin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056" y="1344318"/>
            <a:ext cx="2732810" cy="182187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031332" y="3241633"/>
            <a:ext cx="2387192" cy="523220"/>
          </a:xfrm>
          <a:prstGeom prst="rect">
            <a:avLst/>
          </a:prstGeom>
        </p:spPr>
        <p:txBody>
          <a:bodyPr wrap="none">
            <a:spAutoFit/>
          </a:bodyPr>
          <a:lstStyle/>
          <a:p>
            <a:r>
              <a:rPr lang="en-US" sz="1400" dirty="0"/>
              <a:t>4 </a:t>
            </a:r>
            <a:r>
              <a:rPr lang="ka-GE" sz="1400" dirty="0"/>
              <a:t>სახეობა </a:t>
            </a:r>
            <a:r>
              <a:rPr lang="en-US" sz="1400" dirty="0" err="1"/>
              <a:t>Aelia</a:t>
            </a:r>
            <a:r>
              <a:rPr lang="en-US" sz="1400" dirty="0"/>
              <a:t>, </a:t>
            </a:r>
            <a:endParaRPr lang="ka-GE" sz="1400" dirty="0"/>
          </a:p>
          <a:p>
            <a:r>
              <a:rPr lang="ka-GE" sz="1400" dirty="0" err="1"/>
              <a:t>ძირითდად</a:t>
            </a:r>
            <a:r>
              <a:rPr lang="ka-GE" sz="1400" dirty="0"/>
              <a:t> </a:t>
            </a:r>
            <a:r>
              <a:rPr lang="ka-GE" sz="1400" dirty="0" err="1"/>
              <a:t>ბალახოვნებზე</a:t>
            </a:r>
            <a:endParaRPr lang="en-US" sz="1400" dirty="0"/>
          </a:p>
        </p:txBody>
      </p:sp>
      <p:sp>
        <p:nvSpPr>
          <p:cNvPr id="13" name="Rectangle 12"/>
          <p:cNvSpPr/>
          <p:nvPr/>
        </p:nvSpPr>
        <p:spPr>
          <a:xfrm>
            <a:off x="8229700" y="3296053"/>
            <a:ext cx="2619307" cy="523220"/>
          </a:xfrm>
          <a:prstGeom prst="rect">
            <a:avLst/>
          </a:prstGeom>
        </p:spPr>
        <p:txBody>
          <a:bodyPr wrap="none">
            <a:spAutoFit/>
          </a:bodyPr>
          <a:lstStyle/>
          <a:p>
            <a:r>
              <a:rPr lang="en-US" sz="1400" dirty="0"/>
              <a:t>3 </a:t>
            </a:r>
            <a:r>
              <a:rPr lang="ka-GE" sz="1400" dirty="0"/>
              <a:t>სახეობა </a:t>
            </a:r>
            <a:r>
              <a:rPr lang="en-US" sz="1400" dirty="0" err="1"/>
              <a:t>Eurygaster</a:t>
            </a:r>
            <a:r>
              <a:rPr lang="en-US" sz="1400" dirty="0"/>
              <a:t> </a:t>
            </a:r>
            <a:r>
              <a:rPr lang="en-US" sz="1400" dirty="0" err="1"/>
              <a:t>integriceps</a:t>
            </a:r>
            <a:endParaRPr lang="ka-GE" sz="1400" dirty="0"/>
          </a:p>
          <a:p>
            <a:r>
              <a:rPr lang="ka-GE" sz="1400" dirty="0"/>
              <a:t>ძირითდად ხორბლოვანებზე</a:t>
            </a:r>
            <a:endParaRPr lang="en-US" sz="1400" dirty="0"/>
          </a:p>
        </p:txBody>
      </p:sp>
      <p:sp>
        <p:nvSpPr>
          <p:cNvPr id="14" name="AutoShape 8" descr="Image result for euridema"/>
          <p:cNvSpPr>
            <a:spLocks noChangeAspect="1" noChangeArrowheads="1"/>
          </p:cNvSpPr>
          <p:nvPr/>
        </p:nvSpPr>
        <p:spPr bwMode="auto">
          <a:xfrm>
            <a:off x="2793268" y="0"/>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AutoShape 10" descr="Image result for euridema"/>
          <p:cNvSpPr>
            <a:spLocks noChangeAspect="1" noChangeArrowheads="1"/>
          </p:cNvSpPr>
          <p:nvPr/>
        </p:nvSpPr>
        <p:spPr bwMode="auto">
          <a:xfrm>
            <a:off x="2945668" y="152400"/>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Picture 12" descr="Image result for euride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868" y="4014879"/>
            <a:ext cx="2438400" cy="161909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558476" y="5918078"/>
            <a:ext cx="2387192" cy="523220"/>
          </a:xfrm>
          <a:prstGeom prst="rect">
            <a:avLst/>
          </a:prstGeom>
        </p:spPr>
        <p:txBody>
          <a:bodyPr wrap="none">
            <a:spAutoFit/>
          </a:bodyPr>
          <a:lstStyle/>
          <a:p>
            <a:r>
              <a:rPr lang="en-US" sz="1400" dirty="0"/>
              <a:t>7 </a:t>
            </a:r>
            <a:r>
              <a:rPr lang="ka-GE" sz="1400" dirty="0"/>
              <a:t>სახეობა </a:t>
            </a:r>
            <a:r>
              <a:rPr lang="en-US" sz="1400" dirty="0" err="1"/>
              <a:t>Euridema</a:t>
            </a:r>
            <a:r>
              <a:rPr lang="en-US" sz="1400" dirty="0"/>
              <a:t>, </a:t>
            </a:r>
            <a:endParaRPr lang="ka-GE" sz="1400" dirty="0"/>
          </a:p>
          <a:p>
            <a:r>
              <a:rPr lang="ka-GE" sz="1400" dirty="0" err="1"/>
              <a:t>ძირითდად</a:t>
            </a:r>
            <a:r>
              <a:rPr lang="ka-GE" sz="1400" dirty="0"/>
              <a:t> </a:t>
            </a:r>
            <a:r>
              <a:rPr lang="ka-GE" sz="1400" dirty="0" err="1"/>
              <a:t>ბალახოვნებზე</a:t>
            </a:r>
            <a:endParaRPr lang="en-US" sz="1400" dirty="0"/>
          </a:p>
        </p:txBody>
      </p:sp>
      <p:sp>
        <p:nvSpPr>
          <p:cNvPr id="19" name="Rectangle 18"/>
          <p:cNvSpPr/>
          <p:nvPr/>
        </p:nvSpPr>
        <p:spPr>
          <a:xfrm>
            <a:off x="3962056" y="5918933"/>
            <a:ext cx="3365024" cy="553998"/>
          </a:xfrm>
          <a:prstGeom prst="rect">
            <a:avLst/>
          </a:prstGeom>
        </p:spPr>
        <p:txBody>
          <a:bodyPr wrap="none">
            <a:spAutoFit/>
          </a:bodyPr>
          <a:lstStyle/>
          <a:p>
            <a:r>
              <a:rPr lang="en-US" sz="1400" dirty="0"/>
              <a:t> </a:t>
            </a:r>
            <a:r>
              <a:rPr lang="ka-GE" sz="1400" dirty="0">
                <a:solidFill>
                  <a:srgbClr val="FF0000"/>
                </a:solidFill>
              </a:rPr>
              <a:t>სახეობა </a:t>
            </a:r>
            <a:r>
              <a:rPr lang="en-US" sz="1600" i="1" dirty="0" err="1">
                <a:solidFill>
                  <a:srgbClr val="FF0000"/>
                </a:solidFill>
              </a:rPr>
              <a:t>Rhaphigaster</a:t>
            </a:r>
            <a:r>
              <a:rPr lang="en-US" sz="1600" i="1" dirty="0">
                <a:solidFill>
                  <a:srgbClr val="FF0000"/>
                </a:solidFill>
              </a:rPr>
              <a:t> </a:t>
            </a:r>
            <a:r>
              <a:rPr lang="en-US" sz="1600" i="1" dirty="0" err="1">
                <a:solidFill>
                  <a:srgbClr val="FF0000"/>
                </a:solidFill>
              </a:rPr>
              <a:t>nebulosa</a:t>
            </a:r>
            <a:endParaRPr lang="en-US" sz="1200" dirty="0">
              <a:solidFill>
                <a:srgbClr val="FF0000"/>
              </a:solidFill>
            </a:endParaRPr>
          </a:p>
          <a:p>
            <a:r>
              <a:rPr lang="ka-GE" sz="1400" dirty="0">
                <a:solidFill>
                  <a:srgbClr val="FF0000"/>
                </a:solidFill>
              </a:rPr>
              <a:t>ცხოვრობს ხემცენარეებსა და ბუჩქებზე</a:t>
            </a:r>
            <a:endParaRPr lang="en-US" sz="1400" dirty="0">
              <a:solidFill>
                <a:srgbClr val="FF0000"/>
              </a:solidFill>
            </a:endParaRPr>
          </a:p>
        </p:txBody>
      </p:sp>
      <p:pic>
        <p:nvPicPr>
          <p:cNvPr id="20" name="Picture 16" descr="Image result for pentatoma rufip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0613" y="3975056"/>
            <a:ext cx="2569057" cy="179834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888737" y="5888673"/>
            <a:ext cx="2332808" cy="738664"/>
          </a:xfrm>
          <a:prstGeom prst="rect">
            <a:avLst/>
          </a:prstGeom>
          <a:noFill/>
        </p:spPr>
        <p:txBody>
          <a:bodyPr wrap="square" rtlCol="0">
            <a:spAutoFit/>
          </a:bodyPr>
          <a:lstStyle/>
          <a:p>
            <a:r>
              <a:rPr lang="en-US" sz="1400" dirty="0" err="1"/>
              <a:t>Pentatoma</a:t>
            </a:r>
            <a:r>
              <a:rPr lang="en-US" sz="1400" dirty="0"/>
              <a:t> </a:t>
            </a:r>
            <a:r>
              <a:rPr lang="en-US" sz="1400" dirty="0" err="1"/>
              <a:t>rufipes</a:t>
            </a:r>
            <a:r>
              <a:rPr lang="en-US" sz="1400" dirty="0"/>
              <a:t> </a:t>
            </a:r>
            <a:r>
              <a:rPr lang="ka-GE" sz="1400" dirty="0"/>
              <a:t>ცხოვრობს </a:t>
            </a:r>
            <a:r>
              <a:rPr lang="ka-GE" sz="1400" dirty="0" err="1"/>
              <a:t>ხემცენარეებსა</a:t>
            </a:r>
            <a:r>
              <a:rPr lang="ka-GE" sz="1400" dirty="0"/>
              <a:t> და ბუჩქებზე</a:t>
            </a:r>
            <a:endParaRPr lang="en-US" sz="1400" dirty="0"/>
          </a:p>
        </p:txBody>
      </p:sp>
      <p:sp>
        <p:nvSpPr>
          <p:cNvPr id="22" name="Title 16"/>
          <p:cNvSpPr txBox="1">
            <a:spLocks/>
          </p:cNvSpPr>
          <p:nvPr/>
        </p:nvSpPr>
        <p:spPr>
          <a:xfrm>
            <a:off x="3779981" y="136701"/>
            <a:ext cx="6661632" cy="87383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ka-GE" sz="2800" dirty="0"/>
              <a:t>საქართველოში გავრცელებული კუსებურასებრთა ძირითადი სახეობები</a:t>
            </a:r>
            <a:endParaRPr lang="en-US" sz="2800" dirty="0"/>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439" y="1253713"/>
            <a:ext cx="2697713" cy="1799167"/>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2688" y="3939439"/>
            <a:ext cx="2437687" cy="2029375"/>
          </a:xfrm>
          <a:prstGeom prst="rect">
            <a:avLst/>
          </a:prstGeom>
        </p:spPr>
      </p:pic>
      <p:pic>
        <p:nvPicPr>
          <p:cNvPr id="23" name="Picture 1">
            <a:extLst>
              <a:ext uri="{FF2B5EF4-FFF2-40B4-BE49-F238E27FC236}">
                <a16:creationId xmlns:a16="http://schemas.microsoft.com/office/drawing/2014/main" id="{DED573B4-DB09-4951-8EB6-68E963884673}"/>
              </a:ext>
            </a:extLst>
          </p:cNvPr>
          <p:cNvPicPr>
            <a:picLocks noChangeAspect="1"/>
          </p:cNvPicPr>
          <p:nvPr/>
        </p:nvPicPr>
        <p:blipFill>
          <a:blip r:embed="rId8"/>
          <a:stretch>
            <a:fillRect/>
          </a:stretch>
        </p:blipFill>
        <p:spPr>
          <a:xfrm>
            <a:off x="117070" y="112051"/>
            <a:ext cx="1420491" cy="548688"/>
          </a:xfrm>
          <a:prstGeom prst="rect">
            <a:avLst/>
          </a:prstGeom>
        </p:spPr>
      </p:pic>
      <p:pic>
        <p:nvPicPr>
          <p:cNvPr id="24" name="Picture 3">
            <a:extLst>
              <a:ext uri="{FF2B5EF4-FFF2-40B4-BE49-F238E27FC236}">
                <a16:creationId xmlns:a16="http://schemas.microsoft.com/office/drawing/2014/main" id="{A6EFEC20-E74B-49E1-98DD-44F34A73E8F7}"/>
              </a:ext>
            </a:extLst>
          </p:cNvPr>
          <p:cNvPicPr>
            <a:picLocks noChangeAspect="1"/>
          </p:cNvPicPr>
          <p:nvPr/>
        </p:nvPicPr>
        <p:blipFill>
          <a:blip r:embed="rId9"/>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3673845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962" y="1791854"/>
            <a:ext cx="5948219" cy="2165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endParaRPr lang="en-US" sz="3600" b="1" dirty="0"/>
          </a:p>
        </p:txBody>
      </p:sp>
      <p:sp>
        <p:nvSpPr>
          <p:cNvPr id="10" name="AutoShape 2" descr="Image result for brown marmorated stink bug b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2139" y="609599"/>
            <a:ext cx="4030330" cy="4556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411475" y="1270422"/>
            <a:ext cx="4750775" cy="3325543"/>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3212743" y="4826675"/>
            <a:ext cx="8763000" cy="2031325"/>
          </a:xfrm>
          <a:prstGeom prst="rect">
            <a:avLst/>
          </a:prstGeom>
        </p:spPr>
        <p:txBody>
          <a:bodyPr wrap="square">
            <a:spAutoFit/>
          </a:bodyPr>
          <a:lstStyle/>
          <a:p>
            <a:endParaRPr lang="en-US" sz="900" dirty="0">
              <a:solidFill>
                <a:srgbClr val="000000"/>
              </a:solidFill>
            </a:endParaRPr>
          </a:p>
          <a:p>
            <a:endParaRPr lang="en-US" sz="900" dirty="0"/>
          </a:p>
          <a:p>
            <a:r>
              <a:rPr lang="en-US" dirty="0"/>
              <a:t>①</a:t>
            </a:r>
            <a:r>
              <a:rPr lang="ka-GE" dirty="0"/>
              <a:t>ულვაშებზე ნათელი ზოლები</a:t>
            </a:r>
            <a:endParaRPr lang="en-US" dirty="0"/>
          </a:p>
          <a:p>
            <a:endParaRPr lang="en-US" dirty="0"/>
          </a:p>
          <a:p>
            <a:r>
              <a:rPr lang="en-US" dirty="0"/>
              <a:t>②</a:t>
            </a:r>
            <a:r>
              <a:rPr lang="ka-GE" dirty="0" err="1"/>
              <a:t>წინამკერდის</a:t>
            </a:r>
            <a:r>
              <a:rPr lang="ka-GE" dirty="0"/>
              <a:t> გვერდები (მხრები) გლუვი</a:t>
            </a:r>
            <a:endParaRPr lang="en-US" dirty="0"/>
          </a:p>
          <a:p>
            <a:endParaRPr lang="en-US" dirty="0"/>
          </a:p>
          <a:p>
            <a:r>
              <a:rPr lang="en-US" dirty="0"/>
              <a:t>③</a:t>
            </a:r>
            <a:r>
              <a:rPr lang="ka-GE" dirty="0"/>
              <a:t>კარგად გამოკვეთილი </a:t>
            </a:r>
            <a:r>
              <a:rPr lang="ka-GE" dirty="0" err="1"/>
              <a:t>წყვილყავისფრად</a:t>
            </a:r>
            <a:r>
              <a:rPr lang="ka-GE" dirty="0"/>
              <a:t> </a:t>
            </a:r>
            <a:r>
              <a:rPr lang="ka-GE" dirty="0" err="1"/>
              <a:t>დაზოლვა</a:t>
            </a:r>
            <a:r>
              <a:rPr lang="ka-GE" dirty="0"/>
              <a:t> (4 წყვილი) მუცლის კიდეებზე</a:t>
            </a:r>
            <a:endParaRPr lang="en-US" dirty="0"/>
          </a:p>
        </p:txBody>
      </p:sp>
      <p:sp>
        <p:nvSpPr>
          <p:cNvPr id="20" name="TextBox 19"/>
          <p:cNvSpPr txBox="1"/>
          <p:nvPr/>
        </p:nvSpPr>
        <p:spPr>
          <a:xfrm>
            <a:off x="6142181" y="128348"/>
            <a:ext cx="2819400" cy="461665"/>
          </a:xfrm>
          <a:prstGeom prst="rect">
            <a:avLst/>
          </a:prstGeom>
          <a:noFill/>
        </p:spPr>
        <p:txBody>
          <a:bodyPr wrap="square" rtlCol="0">
            <a:spAutoFit/>
          </a:bodyPr>
          <a:lstStyle/>
          <a:p>
            <a:pPr algn="ctr"/>
            <a:r>
              <a:rPr lang="ka-GE" sz="2400" b="1" dirty="0"/>
              <a:t>ზრდასრული</a:t>
            </a:r>
            <a:endParaRPr lang="en-US" sz="2400" b="1" dirty="0"/>
          </a:p>
        </p:txBody>
      </p:sp>
      <p:sp>
        <p:nvSpPr>
          <p:cNvPr id="21" name="Left Brace 20"/>
          <p:cNvSpPr/>
          <p:nvPr/>
        </p:nvSpPr>
        <p:spPr>
          <a:xfrm rot="6476581">
            <a:off x="10424597" y="1664259"/>
            <a:ext cx="304800" cy="534867"/>
          </a:xfrm>
          <a:prstGeom prst="leftBrace">
            <a:avLst>
              <a:gd name="adj1" fmla="val 8333"/>
              <a:gd name="adj2" fmla="val 50191"/>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10576997" y="1516540"/>
            <a:ext cx="301377" cy="369332"/>
          </a:xfrm>
          <a:prstGeom prst="rect">
            <a:avLst/>
          </a:prstGeom>
          <a:noFill/>
        </p:spPr>
        <p:txBody>
          <a:bodyPr wrap="square" rtlCol="0">
            <a:spAutoFit/>
          </a:bodyPr>
          <a:lstStyle/>
          <a:p>
            <a:r>
              <a:rPr lang="ka-GE" dirty="0"/>
              <a:t>2</a:t>
            </a:r>
            <a:endParaRPr lang="en-US" dirty="0"/>
          </a:p>
        </p:txBody>
      </p:sp>
      <p:sp>
        <p:nvSpPr>
          <p:cNvPr id="23" name="Left Brace 22"/>
          <p:cNvSpPr/>
          <p:nvPr/>
        </p:nvSpPr>
        <p:spPr>
          <a:xfrm rot="7667533">
            <a:off x="9164923" y="902178"/>
            <a:ext cx="272857" cy="609600"/>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9408271" y="837646"/>
            <a:ext cx="481169" cy="369332"/>
          </a:xfrm>
          <a:prstGeom prst="rect">
            <a:avLst/>
          </a:prstGeom>
          <a:noFill/>
        </p:spPr>
        <p:txBody>
          <a:bodyPr wrap="square" rtlCol="0">
            <a:spAutoFit/>
          </a:bodyPr>
          <a:lstStyle/>
          <a:p>
            <a:r>
              <a:rPr lang="ka-GE" dirty="0"/>
              <a:t>1</a:t>
            </a:r>
            <a:endParaRPr lang="en-US" dirty="0"/>
          </a:p>
        </p:txBody>
      </p:sp>
      <p:sp>
        <p:nvSpPr>
          <p:cNvPr id="25" name="Left Brace 24"/>
          <p:cNvSpPr/>
          <p:nvPr/>
        </p:nvSpPr>
        <p:spPr>
          <a:xfrm rot="20009024">
            <a:off x="9463586" y="3263566"/>
            <a:ext cx="324469" cy="1238401"/>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extBox 25"/>
          <p:cNvSpPr txBox="1"/>
          <p:nvPr/>
        </p:nvSpPr>
        <p:spPr>
          <a:xfrm>
            <a:off x="9204208" y="3882766"/>
            <a:ext cx="204063" cy="369332"/>
          </a:xfrm>
          <a:prstGeom prst="rect">
            <a:avLst/>
          </a:prstGeom>
          <a:noFill/>
        </p:spPr>
        <p:txBody>
          <a:bodyPr wrap="square" rtlCol="0">
            <a:spAutoFit/>
          </a:bodyPr>
          <a:lstStyle/>
          <a:p>
            <a:r>
              <a:rPr lang="ka-GE" dirty="0"/>
              <a:t>3</a:t>
            </a:r>
            <a:endParaRPr lang="en-US" dirty="0"/>
          </a:p>
        </p:txBody>
      </p:sp>
      <p:pic>
        <p:nvPicPr>
          <p:cNvPr id="14" name="Picture 1">
            <a:extLst>
              <a:ext uri="{FF2B5EF4-FFF2-40B4-BE49-F238E27FC236}">
                <a16:creationId xmlns:a16="http://schemas.microsoft.com/office/drawing/2014/main" id="{CB64304E-46EF-4838-9E8C-A5134253F7E8}"/>
              </a:ext>
            </a:extLst>
          </p:cNvPr>
          <p:cNvPicPr>
            <a:picLocks noChangeAspect="1"/>
          </p:cNvPicPr>
          <p:nvPr/>
        </p:nvPicPr>
        <p:blipFill>
          <a:blip r:embed="rId4"/>
          <a:stretch>
            <a:fillRect/>
          </a:stretch>
        </p:blipFill>
        <p:spPr>
          <a:xfrm>
            <a:off x="117070" y="112051"/>
            <a:ext cx="1420491" cy="548688"/>
          </a:xfrm>
          <a:prstGeom prst="rect">
            <a:avLst/>
          </a:prstGeom>
        </p:spPr>
      </p:pic>
      <p:pic>
        <p:nvPicPr>
          <p:cNvPr id="15" name="Picture 3">
            <a:extLst>
              <a:ext uri="{FF2B5EF4-FFF2-40B4-BE49-F238E27FC236}">
                <a16:creationId xmlns:a16="http://schemas.microsoft.com/office/drawing/2014/main" id="{A7D2197E-879B-4490-91C2-EC6546DACE84}"/>
              </a:ext>
            </a:extLst>
          </p:cNvPr>
          <p:cNvPicPr>
            <a:picLocks noChangeAspect="1"/>
          </p:cNvPicPr>
          <p:nvPr/>
        </p:nvPicPr>
        <p:blipFill>
          <a:blip r:embed="rId5"/>
          <a:stretch>
            <a:fillRect/>
          </a:stretch>
        </p:blipFill>
        <p:spPr>
          <a:xfrm>
            <a:off x="10422381" y="84414"/>
            <a:ext cx="1623385" cy="603962"/>
          </a:xfrm>
          <a:prstGeom prst="rect">
            <a:avLst/>
          </a:prstGeom>
        </p:spPr>
      </p:pic>
    </p:spTree>
    <p:extLst>
      <p:ext uri="{BB962C8B-B14F-4D97-AF65-F5344CB8AC3E}">
        <p14:creationId xmlns:p14="http://schemas.microsoft.com/office/powerpoint/2010/main" val="9699204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1109</TotalTime>
  <Words>1242</Words>
  <Application>Microsoft Office PowerPoint</Application>
  <PresentationFormat>Широкоэкранный</PresentationFormat>
  <Paragraphs>204</Paragraphs>
  <Slides>38</Slides>
  <Notes>2</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38</vt:i4>
      </vt:variant>
    </vt:vector>
  </HeadingPairs>
  <TitlesOfParts>
    <vt:vector size="47" baseType="lpstr">
      <vt:lpstr>Arial</vt:lpstr>
      <vt:lpstr>Arial Narrow</vt:lpstr>
      <vt:lpstr>Calibri</vt:lpstr>
      <vt:lpstr>Calibri Light</vt:lpstr>
      <vt:lpstr>Helvetica</vt:lpstr>
      <vt:lpstr>Sylfaen</vt:lpstr>
      <vt:lpstr>Times New Roman</vt:lpstr>
      <vt:lpstr>Wingdings</vt:lpstr>
      <vt:lpstr>Office Theme</vt:lpstr>
      <vt:lpstr>Презентация PowerPoint</vt:lpstr>
      <vt:lpstr>Презентация PowerPoint</vt:lpstr>
      <vt:lpstr>Презентация PowerPoint</vt:lpstr>
      <vt:lpstr>აზიური ფაროსანა -  ისტორიული მონაცემები</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მასპინძელი მცენარეები</vt:lpstr>
      <vt:lpstr>Презентация PowerPoint</vt:lpstr>
      <vt:lpstr>აზიურ ფაროსანასთან ბრძოლის სტრატეგია </vt:lpstr>
      <vt:lpstr>    რა არის აზიური ფაროსანა ?</vt:lpstr>
      <vt:lpstr>Презентация PowerPoint</vt:lpstr>
      <vt:lpstr>Презентация PowerPoint</vt:lpstr>
      <vt:lpstr>მონიტორინგის პროგრამული უზრუნველყოფა</vt:lpstr>
      <vt:lpstr>Презентация PowerPoint</vt:lpstr>
      <vt:lpstr>საინფორმაციო კამპანია</vt:lpstr>
      <vt:lpstr>სწავლებები </vt:lpstr>
      <vt:lpstr>მუნიციპალიტეტებზე გადაცემა -    I ეტაპი</vt:lpstr>
      <vt:lpstr>მუნიციპალიტეტებზე გადაცემა -    II ეტაპი</vt:lpstr>
      <vt:lpstr>მონიტორინგი</vt:lpstr>
      <vt:lpstr>შეწამვლითი ღონისძიებები</vt:lpstr>
      <vt:lpstr>გატარებული ღონისძიებები და შედეგი</vt:lpstr>
      <vt:lpstr>მავნებლის გავრცელება სხვა კულტურებზე</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ნიკოლოზ მესხი</dc:creator>
  <cp:lastModifiedBy>user</cp:lastModifiedBy>
  <cp:revision>279</cp:revision>
  <dcterms:created xsi:type="dcterms:W3CDTF">2017-08-23T10:07:26Z</dcterms:created>
  <dcterms:modified xsi:type="dcterms:W3CDTF">2018-03-30T05:48:22Z</dcterms:modified>
</cp:coreProperties>
</file>