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262" r:id="rId2"/>
    <p:sldId id="267" r:id="rId3"/>
    <p:sldId id="279" r:id="rId4"/>
    <p:sldId id="273" r:id="rId5"/>
    <p:sldId id="268" r:id="rId6"/>
    <p:sldId id="269" r:id="rId7"/>
    <p:sldId id="270" r:id="rId8"/>
    <p:sldId id="272" r:id="rId9"/>
    <p:sldId id="297" r:id="rId10"/>
    <p:sldId id="298" r:id="rId11"/>
    <p:sldId id="299" r:id="rId12"/>
    <p:sldId id="300" r:id="rId13"/>
    <p:sldId id="291" r:id="rId14"/>
    <p:sldId id="302" r:id="rId15"/>
    <p:sldId id="303" r:id="rId16"/>
    <p:sldId id="301" r:id="rId17"/>
    <p:sldId id="289" r:id="rId18"/>
    <p:sldId id="288" r:id="rId19"/>
    <p:sldId id="287" r:id="rId20"/>
    <p:sldId id="290" r:id="rId21"/>
    <p:sldId id="304" r:id="rId22"/>
    <p:sldId id="286" r:id="rId23"/>
    <p:sldId id="305" r:id="rId24"/>
    <p:sldId id="306" r:id="rId25"/>
    <p:sldId id="285" r:id="rId26"/>
    <p:sldId id="282" r:id="rId27"/>
    <p:sldId id="295" r:id="rId28"/>
    <p:sldId id="296" r:id="rId29"/>
    <p:sldId id="281" r:id="rId30"/>
    <p:sldId id="292" r:id="rId31"/>
    <p:sldId id="274" r:id="rId32"/>
    <p:sldId id="280"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ino Adams" initials="NA" lastIdx="2" clrIdx="0">
    <p:extLst>
      <p:ext uri="{19B8F6BF-5375-455C-9EA6-DF929625EA0E}">
        <p15:presenceInfo xmlns:p15="http://schemas.microsoft.com/office/powerpoint/2012/main" userId="Nino Adam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426" autoAdjust="0"/>
    <p:restoredTop sz="94660" autoAdjust="0"/>
  </p:normalViewPr>
  <p:slideViewPr>
    <p:cSldViewPr snapToGrid="0">
      <p:cViewPr>
        <p:scale>
          <a:sx n="60" d="100"/>
          <a:sy n="60" d="100"/>
        </p:scale>
        <p:origin x="624" y="22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54931D-352F-42BD-B011-155CD459A3BE}"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US"/>
        </a:p>
      </dgm:t>
    </dgm:pt>
    <dgm:pt modelId="{C13D8E16-5D41-4E30-A668-E6746C10D0E1}">
      <dgm:prSet phldrT="[Text]" custT="1"/>
      <dgm:spPr>
        <a:solidFill>
          <a:schemeClr val="accent2">
            <a:lumMod val="20000"/>
            <a:lumOff val="80000"/>
          </a:schemeClr>
        </a:solidFill>
        <a:ln w="57150">
          <a:solidFill>
            <a:schemeClr val="tx1"/>
          </a:solidFill>
        </a:ln>
        <a:effectLst>
          <a:outerShdw blurRad="63500" sx="102000" sy="102000" algn="ctr" rotWithShape="0">
            <a:prstClr val="black">
              <a:alpha val="40000"/>
            </a:prstClr>
          </a:outerShdw>
        </a:effectLst>
      </dgm:spPr>
      <dgm:t>
        <a:bodyPr vert="horz" anchor="ctr" anchorCtr="1"/>
        <a:lstStyle/>
        <a:p>
          <a:r>
            <a:rPr lang="ka-GE" sz="1600" b="1" dirty="0">
              <a:solidFill>
                <a:schemeClr val="tx1"/>
              </a:solidFill>
            </a:rPr>
            <a:t>ყველა სახის მეურნეობა</a:t>
          </a:r>
          <a:endParaRPr lang="en-US" sz="1600" b="1" dirty="0">
            <a:solidFill>
              <a:schemeClr val="tx1"/>
            </a:solidFill>
          </a:endParaRPr>
        </a:p>
      </dgm:t>
    </dgm:pt>
    <dgm:pt modelId="{957691A0-F07A-47CA-A039-6BA3BC9390EE}" type="parTrans" cxnId="{8758E75E-FE7E-48F5-9D78-63F2ADD38CAC}">
      <dgm:prSet/>
      <dgm:spPr/>
      <dgm:t>
        <a:bodyPr/>
        <a:lstStyle/>
        <a:p>
          <a:endParaRPr lang="en-US"/>
        </a:p>
      </dgm:t>
    </dgm:pt>
    <dgm:pt modelId="{59E13419-FDB7-4D73-8A78-AE39BEFE1094}" type="sibTrans" cxnId="{8758E75E-FE7E-48F5-9D78-63F2ADD38CAC}">
      <dgm:prSet/>
      <dgm:spPr/>
      <dgm:t>
        <a:bodyPr/>
        <a:lstStyle/>
        <a:p>
          <a:endParaRPr lang="en-US"/>
        </a:p>
      </dgm:t>
    </dgm:pt>
    <dgm:pt modelId="{C3CAE005-7168-4EC0-A548-6AB968F62B30}">
      <dgm:prSet phldrT="[Text]"/>
      <dgm:spPr>
        <a:solidFill>
          <a:schemeClr val="accent2">
            <a:lumMod val="20000"/>
            <a:lumOff val="80000"/>
          </a:schemeClr>
        </a:solidFill>
        <a:ln w="38100"/>
        <a:effectLst>
          <a:innerShdw blurRad="114300">
            <a:prstClr val="black"/>
          </a:innerShdw>
        </a:effectLst>
      </dgm:spPr>
      <dgm:t>
        <a:bodyPr/>
        <a:lstStyle/>
        <a:p>
          <a:r>
            <a:rPr lang="ka-GE" b="1" dirty="0">
              <a:solidFill>
                <a:schemeClr val="tx1"/>
              </a:solidFill>
            </a:rPr>
            <a:t>კულტურაზე</a:t>
          </a:r>
          <a:r>
            <a:rPr lang="ka-GE" b="1" dirty="0"/>
            <a:t> </a:t>
          </a:r>
          <a:r>
            <a:rPr lang="ka-GE" b="1" dirty="0">
              <a:solidFill>
                <a:schemeClr val="tx1"/>
              </a:solidFill>
            </a:rPr>
            <a:t>დაფუძვნებული</a:t>
          </a:r>
          <a:endParaRPr lang="en-US" b="1" dirty="0">
            <a:solidFill>
              <a:schemeClr val="tx1"/>
            </a:solidFill>
          </a:endParaRPr>
        </a:p>
      </dgm:t>
    </dgm:pt>
    <dgm:pt modelId="{2B7D90CF-5209-4006-A6C2-B7CF8B4D49F9}" type="parTrans" cxnId="{EE1FFB6D-971D-4440-AC94-E69DEBF4A3E7}">
      <dgm:prSet/>
      <dgm:spPr/>
      <dgm:t>
        <a:bodyPr/>
        <a:lstStyle/>
        <a:p>
          <a:endParaRPr lang="en-US" dirty="0"/>
        </a:p>
      </dgm:t>
    </dgm:pt>
    <dgm:pt modelId="{7D9C6871-8104-4D3E-8647-9408C436194D}" type="sibTrans" cxnId="{EE1FFB6D-971D-4440-AC94-E69DEBF4A3E7}">
      <dgm:prSet/>
      <dgm:spPr/>
      <dgm:t>
        <a:bodyPr/>
        <a:lstStyle/>
        <a:p>
          <a:endParaRPr lang="en-US"/>
        </a:p>
      </dgm:t>
    </dgm:pt>
    <dgm:pt modelId="{0A77B156-7731-4BE3-A119-06A34804EF51}">
      <dgm:prSet phldrT="[Text]"/>
      <dgm:spPr>
        <a:solidFill>
          <a:schemeClr val="accent2">
            <a:lumMod val="20000"/>
            <a:lumOff val="80000"/>
          </a:schemeClr>
        </a:solidFill>
        <a:ln w="38100">
          <a:solidFill>
            <a:schemeClr val="tx1"/>
          </a:solidFill>
        </a:ln>
        <a:effectLst>
          <a:innerShdw blurRad="114300">
            <a:prstClr val="black"/>
          </a:innerShdw>
        </a:effectLst>
      </dgm:spPr>
      <dgm:t>
        <a:bodyPr/>
        <a:lstStyle/>
        <a:p>
          <a:r>
            <a:rPr lang="ka-GE" b="1" dirty="0">
              <a:solidFill>
                <a:schemeClr val="tx1"/>
              </a:solidFill>
            </a:rPr>
            <a:t>ხილი და ბოსტნეული</a:t>
          </a:r>
          <a:endParaRPr lang="en-US" b="1" dirty="0">
            <a:solidFill>
              <a:schemeClr val="tx1"/>
            </a:solidFill>
          </a:endParaRPr>
        </a:p>
      </dgm:t>
    </dgm:pt>
    <dgm:pt modelId="{05EFE644-2D36-4896-9FB6-9D782056C2D1}" type="parTrans" cxnId="{10E7548D-E1E1-4DCD-BFE3-C3010DAEC4C3}">
      <dgm:prSet/>
      <dgm:spPr/>
      <dgm:t>
        <a:bodyPr/>
        <a:lstStyle/>
        <a:p>
          <a:endParaRPr lang="en-US"/>
        </a:p>
      </dgm:t>
    </dgm:pt>
    <dgm:pt modelId="{1980A265-BCB3-4D15-825D-7BE6A7A1983F}" type="sibTrans" cxnId="{10E7548D-E1E1-4DCD-BFE3-C3010DAEC4C3}">
      <dgm:prSet/>
      <dgm:spPr/>
      <dgm:t>
        <a:bodyPr/>
        <a:lstStyle/>
        <a:p>
          <a:endParaRPr lang="en-US"/>
        </a:p>
      </dgm:t>
    </dgm:pt>
    <dgm:pt modelId="{412F73DD-6CC3-414B-AC22-623F93177916}">
      <dgm:prSet phldrT="[Text]"/>
      <dgm:spPr>
        <a:solidFill>
          <a:schemeClr val="accent2">
            <a:lumMod val="20000"/>
            <a:lumOff val="80000"/>
          </a:schemeClr>
        </a:solidFill>
        <a:ln w="38100">
          <a:solidFill>
            <a:schemeClr val="tx1"/>
          </a:solidFill>
        </a:ln>
        <a:effectLst>
          <a:outerShdw blurRad="63500" sx="102000" sy="102000" algn="ctr" rotWithShape="0">
            <a:prstClr val="black">
              <a:alpha val="40000"/>
            </a:prstClr>
          </a:outerShdw>
        </a:effectLst>
      </dgm:spPr>
      <dgm:t>
        <a:bodyPr/>
        <a:lstStyle/>
        <a:p>
          <a:r>
            <a:rPr lang="ka-GE" b="1" dirty="0">
              <a:solidFill>
                <a:schemeClr val="tx1"/>
              </a:solidFill>
            </a:rPr>
            <a:t>ყვავილები და ორნამენტული მცენარეები</a:t>
          </a:r>
          <a:endParaRPr lang="en-US" b="1" dirty="0">
            <a:solidFill>
              <a:schemeClr val="tx1"/>
            </a:solidFill>
          </a:endParaRPr>
        </a:p>
      </dgm:t>
    </dgm:pt>
    <dgm:pt modelId="{BA6F7BCD-A926-4A51-AF6E-F1FEACC5012F}" type="parTrans" cxnId="{B691251D-B583-4FE7-8254-E1D440E05818}">
      <dgm:prSet/>
      <dgm:spPr/>
      <dgm:t>
        <a:bodyPr/>
        <a:lstStyle/>
        <a:p>
          <a:endParaRPr lang="en-US"/>
        </a:p>
      </dgm:t>
    </dgm:pt>
    <dgm:pt modelId="{C887F4C7-50E0-47BF-8F9B-CB2B6CC6813C}" type="sibTrans" cxnId="{B691251D-B583-4FE7-8254-E1D440E05818}">
      <dgm:prSet/>
      <dgm:spPr/>
      <dgm:t>
        <a:bodyPr/>
        <a:lstStyle/>
        <a:p>
          <a:endParaRPr lang="en-US"/>
        </a:p>
      </dgm:t>
    </dgm:pt>
    <dgm:pt modelId="{029D90EF-EE6C-4C7B-ABF1-3529D9D99155}">
      <dgm:prSet/>
      <dgm:spPr>
        <a:solidFill>
          <a:schemeClr val="accent2">
            <a:lumMod val="20000"/>
            <a:lumOff val="80000"/>
          </a:schemeClr>
        </a:solidFill>
        <a:ln w="38100">
          <a:solidFill>
            <a:schemeClr val="tx1"/>
          </a:solidFill>
        </a:ln>
        <a:effectLst>
          <a:innerShdw blurRad="114300">
            <a:prstClr val="black"/>
          </a:innerShdw>
        </a:effectLst>
      </dgm:spPr>
      <dgm:t>
        <a:bodyPr/>
        <a:lstStyle/>
        <a:p>
          <a:r>
            <a:rPr lang="ka-GE" b="1" dirty="0">
              <a:solidFill>
                <a:schemeClr val="tx1"/>
              </a:solidFill>
            </a:rPr>
            <a:t>ერთად დაჯგუფებული კულტურები</a:t>
          </a:r>
          <a:endParaRPr lang="en-US" b="1" dirty="0">
            <a:solidFill>
              <a:schemeClr val="tx1"/>
            </a:solidFill>
          </a:endParaRPr>
        </a:p>
      </dgm:t>
    </dgm:pt>
    <dgm:pt modelId="{483F7F73-E5A3-4D90-9359-FB6B9BC5B28A}" type="parTrans" cxnId="{11FBE647-BF6C-481C-8347-B5E79BD10B0C}">
      <dgm:prSet/>
      <dgm:spPr/>
      <dgm:t>
        <a:bodyPr/>
        <a:lstStyle/>
        <a:p>
          <a:endParaRPr lang="en-US"/>
        </a:p>
      </dgm:t>
    </dgm:pt>
    <dgm:pt modelId="{B018C3B7-D041-4AFF-A6DF-ECEB1C961E5A}" type="sibTrans" cxnId="{11FBE647-BF6C-481C-8347-B5E79BD10B0C}">
      <dgm:prSet/>
      <dgm:spPr/>
      <dgm:t>
        <a:bodyPr/>
        <a:lstStyle/>
        <a:p>
          <a:endParaRPr lang="en-US"/>
        </a:p>
      </dgm:t>
    </dgm:pt>
    <dgm:pt modelId="{8D19CE3B-4050-42D9-8201-B19FD8D0B230}">
      <dgm:prSet/>
      <dgm:spPr>
        <a:solidFill>
          <a:schemeClr val="accent2">
            <a:lumMod val="20000"/>
            <a:lumOff val="80000"/>
          </a:schemeClr>
        </a:solidFill>
        <a:ln w="38100">
          <a:solidFill>
            <a:schemeClr val="tx1"/>
          </a:solidFill>
        </a:ln>
        <a:effectLst>
          <a:innerShdw blurRad="114300">
            <a:prstClr val="black"/>
          </a:innerShdw>
        </a:effectLst>
      </dgm:spPr>
      <dgm:t>
        <a:bodyPr/>
        <a:lstStyle/>
        <a:p>
          <a:r>
            <a:rPr lang="ka-GE" b="1" dirty="0">
              <a:solidFill>
                <a:schemeClr val="tx1"/>
              </a:solidFill>
            </a:rPr>
            <a:t>ჩაი</a:t>
          </a:r>
          <a:endParaRPr lang="en-US" b="1" dirty="0">
            <a:solidFill>
              <a:schemeClr val="tx1"/>
            </a:solidFill>
          </a:endParaRPr>
        </a:p>
      </dgm:t>
    </dgm:pt>
    <dgm:pt modelId="{52843F7B-C1CF-4888-8AE3-48D77316150E}" type="parTrans" cxnId="{C40FCA7F-8D18-4E70-AF7E-9AF0DBEE30D4}">
      <dgm:prSet/>
      <dgm:spPr/>
      <dgm:t>
        <a:bodyPr/>
        <a:lstStyle/>
        <a:p>
          <a:endParaRPr lang="en-US"/>
        </a:p>
      </dgm:t>
    </dgm:pt>
    <dgm:pt modelId="{598958E8-3B9F-4A3E-8FA5-4C40B9C55FC4}" type="sibTrans" cxnId="{C40FCA7F-8D18-4E70-AF7E-9AF0DBEE30D4}">
      <dgm:prSet/>
      <dgm:spPr/>
      <dgm:t>
        <a:bodyPr/>
        <a:lstStyle/>
        <a:p>
          <a:endParaRPr lang="en-US"/>
        </a:p>
      </dgm:t>
    </dgm:pt>
    <dgm:pt modelId="{47F3A075-FDFE-42DD-8304-EA77B00ECC5E}">
      <dgm:prSet/>
      <dgm:spPr>
        <a:solidFill>
          <a:schemeClr val="accent2">
            <a:lumMod val="20000"/>
            <a:lumOff val="80000"/>
          </a:schemeClr>
        </a:solidFill>
        <a:ln w="38100">
          <a:solidFill>
            <a:schemeClr val="tx1"/>
          </a:solidFill>
        </a:ln>
        <a:effectLst>
          <a:innerShdw blurRad="114300">
            <a:prstClr val="black"/>
          </a:innerShdw>
        </a:effectLst>
      </dgm:spPr>
      <dgm:t>
        <a:bodyPr/>
        <a:lstStyle/>
        <a:p>
          <a:r>
            <a:rPr lang="ka-GE" b="1" dirty="0">
              <a:solidFill>
                <a:schemeClr val="tx1"/>
              </a:solidFill>
            </a:rPr>
            <a:t>მცენარეთა გამოსაყვანი მასალა</a:t>
          </a:r>
          <a:endParaRPr lang="en-US" b="1" dirty="0">
            <a:solidFill>
              <a:schemeClr val="tx1"/>
            </a:solidFill>
          </a:endParaRPr>
        </a:p>
      </dgm:t>
    </dgm:pt>
    <dgm:pt modelId="{F6709082-9662-43AF-A847-931C429F42BA}" type="parTrans" cxnId="{180D9264-09EA-476F-B198-BE0E650C6F9D}">
      <dgm:prSet/>
      <dgm:spPr/>
      <dgm:t>
        <a:bodyPr/>
        <a:lstStyle/>
        <a:p>
          <a:endParaRPr lang="en-US"/>
        </a:p>
      </dgm:t>
    </dgm:pt>
    <dgm:pt modelId="{52B1FCBA-C940-4233-9510-FAD0286387F7}" type="sibTrans" cxnId="{180D9264-09EA-476F-B198-BE0E650C6F9D}">
      <dgm:prSet/>
      <dgm:spPr/>
      <dgm:t>
        <a:bodyPr/>
        <a:lstStyle/>
        <a:p>
          <a:endParaRPr lang="en-US"/>
        </a:p>
      </dgm:t>
    </dgm:pt>
    <dgm:pt modelId="{9E3240EF-F063-4516-81AC-4DBE22D100B4}">
      <dgm:prSet/>
      <dgm:spPr>
        <a:solidFill>
          <a:schemeClr val="accent2">
            <a:lumMod val="20000"/>
            <a:lumOff val="80000"/>
          </a:schemeClr>
        </a:solidFill>
        <a:ln w="38100">
          <a:solidFill>
            <a:schemeClr val="tx1"/>
          </a:solidFill>
        </a:ln>
        <a:effectLst>
          <a:outerShdw blurRad="63500" sx="102000" sy="102000" algn="ctr" rotWithShape="0">
            <a:prstClr val="black">
              <a:alpha val="40000"/>
            </a:prstClr>
          </a:outerShdw>
        </a:effectLst>
      </dgm:spPr>
      <dgm:t>
        <a:bodyPr/>
        <a:lstStyle/>
        <a:p>
          <a:r>
            <a:rPr lang="en-US" b="1" dirty="0">
              <a:solidFill>
                <a:schemeClr val="tx1"/>
              </a:solidFill>
            </a:rPr>
            <a:t>Hops</a:t>
          </a:r>
        </a:p>
      </dgm:t>
    </dgm:pt>
    <dgm:pt modelId="{F8C0221E-AED4-4F1A-ACF2-97B33319F595}" type="parTrans" cxnId="{34CA3C77-01C2-451A-A2C0-F7E4536C8EAB}">
      <dgm:prSet/>
      <dgm:spPr/>
      <dgm:t>
        <a:bodyPr/>
        <a:lstStyle/>
        <a:p>
          <a:endParaRPr lang="en-US"/>
        </a:p>
      </dgm:t>
    </dgm:pt>
    <dgm:pt modelId="{9C3FDC87-7A81-41DA-9BAC-13FD988E4C7C}" type="sibTrans" cxnId="{34CA3C77-01C2-451A-A2C0-F7E4536C8EAB}">
      <dgm:prSet/>
      <dgm:spPr/>
      <dgm:t>
        <a:bodyPr/>
        <a:lstStyle/>
        <a:p>
          <a:endParaRPr lang="en-US"/>
        </a:p>
      </dgm:t>
    </dgm:pt>
    <dgm:pt modelId="{850080D2-50D6-40F5-B802-10E973324079}" type="pres">
      <dgm:prSet presAssocID="{1154931D-352F-42BD-B011-155CD459A3BE}" presName="Name0" presStyleCnt="0">
        <dgm:presLayoutVars>
          <dgm:chPref val="1"/>
          <dgm:dir/>
          <dgm:animOne val="branch"/>
          <dgm:animLvl val="lvl"/>
          <dgm:resizeHandles val="exact"/>
        </dgm:presLayoutVars>
      </dgm:prSet>
      <dgm:spPr/>
    </dgm:pt>
    <dgm:pt modelId="{7320D177-7511-4FA3-A3BD-B31D266E29A1}" type="pres">
      <dgm:prSet presAssocID="{C13D8E16-5D41-4E30-A668-E6746C10D0E1}" presName="root1" presStyleCnt="0"/>
      <dgm:spPr/>
    </dgm:pt>
    <dgm:pt modelId="{FF8A0E84-9FE2-48C4-AF1D-D8DF197E8CBF}" type="pres">
      <dgm:prSet presAssocID="{C13D8E16-5D41-4E30-A668-E6746C10D0E1}" presName="LevelOneTextNode" presStyleLbl="node0" presStyleIdx="0" presStyleCnt="1" custLinFactNeighborX="-3074" custLinFactNeighborY="-695">
        <dgm:presLayoutVars>
          <dgm:chPref val="3"/>
        </dgm:presLayoutVars>
      </dgm:prSet>
      <dgm:spPr/>
    </dgm:pt>
    <dgm:pt modelId="{CBAC23D4-32B0-43D4-841C-194B56205F95}" type="pres">
      <dgm:prSet presAssocID="{C13D8E16-5D41-4E30-A668-E6746C10D0E1}" presName="level2hierChild" presStyleCnt="0"/>
      <dgm:spPr/>
    </dgm:pt>
    <dgm:pt modelId="{98FB8F4E-1C49-4D09-90B4-5337ABA304B3}" type="pres">
      <dgm:prSet presAssocID="{2B7D90CF-5209-4006-A6C2-B7CF8B4D49F9}" presName="conn2-1" presStyleLbl="parChTrans1D2" presStyleIdx="0" presStyleCnt="1"/>
      <dgm:spPr/>
    </dgm:pt>
    <dgm:pt modelId="{631EECFC-5C3E-436A-9926-EECE22F03CFC}" type="pres">
      <dgm:prSet presAssocID="{2B7D90CF-5209-4006-A6C2-B7CF8B4D49F9}" presName="connTx" presStyleLbl="parChTrans1D2" presStyleIdx="0" presStyleCnt="1"/>
      <dgm:spPr/>
    </dgm:pt>
    <dgm:pt modelId="{EB20F454-0786-4A52-A50E-9ADD449ABF14}" type="pres">
      <dgm:prSet presAssocID="{C3CAE005-7168-4EC0-A548-6AB968F62B30}" presName="root2" presStyleCnt="0"/>
      <dgm:spPr/>
    </dgm:pt>
    <dgm:pt modelId="{69976633-C903-4DAF-B563-572D9431680D}" type="pres">
      <dgm:prSet presAssocID="{C3CAE005-7168-4EC0-A548-6AB968F62B30}" presName="LevelTwoTextNode" presStyleLbl="node2" presStyleIdx="0" presStyleCnt="1">
        <dgm:presLayoutVars>
          <dgm:chPref val="3"/>
        </dgm:presLayoutVars>
      </dgm:prSet>
      <dgm:spPr/>
    </dgm:pt>
    <dgm:pt modelId="{9F9632B5-B904-4E78-A52D-D703A63EABE7}" type="pres">
      <dgm:prSet presAssocID="{C3CAE005-7168-4EC0-A548-6AB968F62B30}" presName="level3hierChild" presStyleCnt="0"/>
      <dgm:spPr/>
    </dgm:pt>
    <dgm:pt modelId="{A943F766-291D-490A-B1A7-CCA9BC9472F1}" type="pres">
      <dgm:prSet presAssocID="{05EFE644-2D36-4896-9FB6-9D782056C2D1}" presName="conn2-1" presStyleLbl="parChTrans1D3" presStyleIdx="0" presStyleCnt="6"/>
      <dgm:spPr/>
    </dgm:pt>
    <dgm:pt modelId="{E9EEDB30-0947-486B-8123-BD8B5434900D}" type="pres">
      <dgm:prSet presAssocID="{05EFE644-2D36-4896-9FB6-9D782056C2D1}" presName="connTx" presStyleLbl="parChTrans1D3" presStyleIdx="0" presStyleCnt="6"/>
      <dgm:spPr/>
    </dgm:pt>
    <dgm:pt modelId="{7F5CF20C-F6AE-4FD1-B349-5FBDC44205E6}" type="pres">
      <dgm:prSet presAssocID="{0A77B156-7731-4BE3-A119-06A34804EF51}" presName="root2" presStyleCnt="0"/>
      <dgm:spPr/>
    </dgm:pt>
    <dgm:pt modelId="{8ED2C270-E9ED-43A5-831C-28FF82DAA7D9}" type="pres">
      <dgm:prSet presAssocID="{0A77B156-7731-4BE3-A119-06A34804EF51}" presName="LevelTwoTextNode" presStyleLbl="node3" presStyleIdx="0" presStyleCnt="6">
        <dgm:presLayoutVars>
          <dgm:chPref val="3"/>
        </dgm:presLayoutVars>
      </dgm:prSet>
      <dgm:spPr/>
    </dgm:pt>
    <dgm:pt modelId="{5628D42F-A473-45C4-AF4E-032EA74A63F6}" type="pres">
      <dgm:prSet presAssocID="{0A77B156-7731-4BE3-A119-06A34804EF51}" presName="level3hierChild" presStyleCnt="0"/>
      <dgm:spPr/>
    </dgm:pt>
    <dgm:pt modelId="{0796D9AA-1102-4D32-84B5-A2CAB0D8F13D}" type="pres">
      <dgm:prSet presAssocID="{BA6F7BCD-A926-4A51-AF6E-F1FEACC5012F}" presName="conn2-1" presStyleLbl="parChTrans1D3" presStyleIdx="1" presStyleCnt="6"/>
      <dgm:spPr/>
    </dgm:pt>
    <dgm:pt modelId="{91886FFA-7335-4D03-989E-D21442BEAF07}" type="pres">
      <dgm:prSet presAssocID="{BA6F7BCD-A926-4A51-AF6E-F1FEACC5012F}" presName="connTx" presStyleLbl="parChTrans1D3" presStyleIdx="1" presStyleCnt="6"/>
      <dgm:spPr/>
    </dgm:pt>
    <dgm:pt modelId="{E0B3398E-3745-4377-95FF-410E738CBAA1}" type="pres">
      <dgm:prSet presAssocID="{412F73DD-6CC3-414B-AC22-623F93177916}" presName="root2" presStyleCnt="0"/>
      <dgm:spPr/>
    </dgm:pt>
    <dgm:pt modelId="{A14BBD1F-FF99-4D02-83A2-B191DE48B510}" type="pres">
      <dgm:prSet presAssocID="{412F73DD-6CC3-414B-AC22-623F93177916}" presName="LevelTwoTextNode" presStyleLbl="node3" presStyleIdx="1" presStyleCnt="6">
        <dgm:presLayoutVars>
          <dgm:chPref val="3"/>
        </dgm:presLayoutVars>
      </dgm:prSet>
      <dgm:spPr/>
    </dgm:pt>
    <dgm:pt modelId="{37ADE3D9-768D-4F1A-BDA4-2C62D4C7EB25}" type="pres">
      <dgm:prSet presAssocID="{412F73DD-6CC3-414B-AC22-623F93177916}" presName="level3hierChild" presStyleCnt="0"/>
      <dgm:spPr/>
    </dgm:pt>
    <dgm:pt modelId="{5D29BCEC-7840-4BC3-9A41-E2406180CE37}" type="pres">
      <dgm:prSet presAssocID="{483F7F73-E5A3-4D90-9359-FB6B9BC5B28A}" presName="conn2-1" presStyleLbl="parChTrans1D3" presStyleIdx="2" presStyleCnt="6"/>
      <dgm:spPr/>
    </dgm:pt>
    <dgm:pt modelId="{314C0272-D454-4FB9-B85F-048366DE6036}" type="pres">
      <dgm:prSet presAssocID="{483F7F73-E5A3-4D90-9359-FB6B9BC5B28A}" presName="connTx" presStyleLbl="parChTrans1D3" presStyleIdx="2" presStyleCnt="6"/>
      <dgm:spPr/>
    </dgm:pt>
    <dgm:pt modelId="{1A65F975-B9B9-49C0-95DD-9B721C296D19}" type="pres">
      <dgm:prSet presAssocID="{029D90EF-EE6C-4C7B-ABF1-3529D9D99155}" presName="root2" presStyleCnt="0"/>
      <dgm:spPr/>
    </dgm:pt>
    <dgm:pt modelId="{E5F76766-7B6E-4A25-BB2D-56FF14210465}" type="pres">
      <dgm:prSet presAssocID="{029D90EF-EE6C-4C7B-ABF1-3529D9D99155}" presName="LevelTwoTextNode" presStyleLbl="node3" presStyleIdx="2" presStyleCnt="6">
        <dgm:presLayoutVars>
          <dgm:chPref val="3"/>
        </dgm:presLayoutVars>
      </dgm:prSet>
      <dgm:spPr/>
    </dgm:pt>
    <dgm:pt modelId="{BDD1F242-00E5-4DAE-BD45-AC9813E9771E}" type="pres">
      <dgm:prSet presAssocID="{029D90EF-EE6C-4C7B-ABF1-3529D9D99155}" presName="level3hierChild" presStyleCnt="0"/>
      <dgm:spPr/>
    </dgm:pt>
    <dgm:pt modelId="{E224C55E-2E5A-4A39-B4FC-3BAEF2073E76}" type="pres">
      <dgm:prSet presAssocID="{52843F7B-C1CF-4888-8AE3-48D77316150E}" presName="conn2-1" presStyleLbl="parChTrans1D3" presStyleIdx="3" presStyleCnt="6"/>
      <dgm:spPr/>
    </dgm:pt>
    <dgm:pt modelId="{A178EC33-280C-448A-8B77-7298C860C6C5}" type="pres">
      <dgm:prSet presAssocID="{52843F7B-C1CF-4888-8AE3-48D77316150E}" presName="connTx" presStyleLbl="parChTrans1D3" presStyleIdx="3" presStyleCnt="6"/>
      <dgm:spPr/>
    </dgm:pt>
    <dgm:pt modelId="{3E87EE6F-36EE-4154-8228-9B0B2F7E8F8E}" type="pres">
      <dgm:prSet presAssocID="{8D19CE3B-4050-42D9-8201-B19FD8D0B230}" presName="root2" presStyleCnt="0"/>
      <dgm:spPr/>
    </dgm:pt>
    <dgm:pt modelId="{4ABB47BA-75D7-408A-ABFF-5BC17E143D35}" type="pres">
      <dgm:prSet presAssocID="{8D19CE3B-4050-42D9-8201-B19FD8D0B230}" presName="LevelTwoTextNode" presStyleLbl="node3" presStyleIdx="3" presStyleCnt="6">
        <dgm:presLayoutVars>
          <dgm:chPref val="3"/>
        </dgm:presLayoutVars>
      </dgm:prSet>
      <dgm:spPr/>
    </dgm:pt>
    <dgm:pt modelId="{796DAE64-6ACD-40C9-BC56-2166CDE8F473}" type="pres">
      <dgm:prSet presAssocID="{8D19CE3B-4050-42D9-8201-B19FD8D0B230}" presName="level3hierChild" presStyleCnt="0"/>
      <dgm:spPr/>
    </dgm:pt>
    <dgm:pt modelId="{CACE6E8E-C02C-457F-A02E-AFFD0C872B6D}" type="pres">
      <dgm:prSet presAssocID="{F6709082-9662-43AF-A847-931C429F42BA}" presName="conn2-1" presStyleLbl="parChTrans1D3" presStyleIdx="4" presStyleCnt="6"/>
      <dgm:spPr/>
    </dgm:pt>
    <dgm:pt modelId="{040E6881-80CE-4EDE-9C9E-0C27A698969C}" type="pres">
      <dgm:prSet presAssocID="{F6709082-9662-43AF-A847-931C429F42BA}" presName="connTx" presStyleLbl="parChTrans1D3" presStyleIdx="4" presStyleCnt="6"/>
      <dgm:spPr/>
    </dgm:pt>
    <dgm:pt modelId="{7368D9A2-2BC9-4376-AA3C-42FDECE21BBD}" type="pres">
      <dgm:prSet presAssocID="{47F3A075-FDFE-42DD-8304-EA77B00ECC5E}" presName="root2" presStyleCnt="0"/>
      <dgm:spPr/>
    </dgm:pt>
    <dgm:pt modelId="{77017298-3FFD-40FD-9A79-0ADEAD4A58DF}" type="pres">
      <dgm:prSet presAssocID="{47F3A075-FDFE-42DD-8304-EA77B00ECC5E}" presName="LevelTwoTextNode" presStyleLbl="node3" presStyleIdx="4" presStyleCnt="6">
        <dgm:presLayoutVars>
          <dgm:chPref val="3"/>
        </dgm:presLayoutVars>
      </dgm:prSet>
      <dgm:spPr/>
    </dgm:pt>
    <dgm:pt modelId="{3DE30240-66E1-464C-85C5-EE51299479BA}" type="pres">
      <dgm:prSet presAssocID="{47F3A075-FDFE-42DD-8304-EA77B00ECC5E}" presName="level3hierChild" presStyleCnt="0"/>
      <dgm:spPr/>
    </dgm:pt>
    <dgm:pt modelId="{FEF8A1E7-ACC7-4790-8089-6750702B3799}" type="pres">
      <dgm:prSet presAssocID="{F8C0221E-AED4-4F1A-ACF2-97B33319F595}" presName="conn2-1" presStyleLbl="parChTrans1D3" presStyleIdx="5" presStyleCnt="6"/>
      <dgm:spPr/>
    </dgm:pt>
    <dgm:pt modelId="{F7118B66-1A87-487A-859C-3E561175ED3F}" type="pres">
      <dgm:prSet presAssocID="{F8C0221E-AED4-4F1A-ACF2-97B33319F595}" presName="connTx" presStyleLbl="parChTrans1D3" presStyleIdx="5" presStyleCnt="6"/>
      <dgm:spPr/>
    </dgm:pt>
    <dgm:pt modelId="{AE98C25E-5C81-4C62-8ED3-7A88C2B7D84F}" type="pres">
      <dgm:prSet presAssocID="{9E3240EF-F063-4516-81AC-4DBE22D100B4}" presName="root2" presStyleCnt="0"/>
      <dgm:spPr/>
    </dgm:pt>
    <dgm:pt modelId="{DBF44E4A-AB83-4E84-8F87-C8ED36A7D409}" type="pres">
      <dgm:prSet presAssocID="{9E3240EF-F063-4516-81AC-4DBE22D100B4}" presName="LevelTwoTextNode" presStyleLbl="node3" presStyleIdx="5" presStyleCnt="6">
        <dgm:presLayoutVars>
          <dgm:chPref val="3"/>
        </dgm:presLayoutVars>
      </dgm:prSet>
      <dgm:spPr/>
    </dgm:pt>
    <dgm:pt modelId="{101EF48E-A073-4E20-85C1-8A2E0D84E355}" type="pres">
      <dgm:prSet presAssocID="{9E3240EF-F063-4516-81AC-4DBE22D100B4}" presName="level3hierChild" presStyleCnt="0"/>
      <dgm:spPr/>
    </dgm:pt>
  </dgm:ptLst>
  <dgm:cxnLst>
    <dgm:cxn modelId="{E2DCCF04-2EED-48DC-9B6A-73D097C42DFD}" type="presOf" srcId="{52843F7B-C1CF-4888-8AE3-48D77316150E}" destId="{E224C55E-2E5A-4A39-B4FC-3BAEF2073E76}" srcOrd="0" destOrd="0" presId="urn:microsoft.com/office/officeart/2008/layout/HorizontalMultiLevelHierarchy"/>
    <dgm:cxn modelId="{F0FA8914-D1B9-4AD9-BDDF-2F4C1283C936}" type="presOf" srcId="{05EFE644-2D36-4896-9FB6-9D782056C2D1}" destId="{E9EEDB30-0947-486B-8123-BD8B5434900D}" srcOrd="1" destOrd="0" presId="urn:microsoft.com/office/officeart/2008/layout/HorizontalMultiLevelHierarchy"/>
    <dgm:cxn modelId="{6CDCFD19-C09C-4803-A132-FA58A9ECF515}" type="presOf" srcId="{F6709082-9662-43AF-A847-931C429F42BA}" destId="{040E6881-80CE-4EDE-9C9E-0C27A698969C}" srcOrd="1" destOrd="0" presId="urn:microsoft.com/office/officeart/2008/layout/HorizontalMultiLevelHierarchy"/>
    <dgm:cxn modelId="{B691251D-B583-4FE7-8254-E1D440E05818}" srcId="{C3CAE005-7168-4EC0-A548-6AB968F62B30}" destId="{412F73DD-6CC3-414B-AC22-623F93177916}" srcOrd="1" destOrd="0" parTransId="{BA6F7BCD-A926-4A51-AF6E-F1FEACC5012F}" sibTransId="{C887F4C7-50E0-47BF-8F9B-CB2B6CC6813C}"/>
    <dgm:cxn modelId="{E2CEB923-A4F0-4A50-AD2C-854DA3A2D2A6}" type="presOf" srcId="{2B7D90CF-5209-4006-A6C2-B7CF8B4D49F9}" destId="{98FB8F4E-1C49-4D09-90B4-5337ABA304B3}" srcOrd="0" destOrd="0" presId="urn:microsoft.com/office/officeart/2008/layout/HorizontalMultiLevelHierarchy"/>
    <dgm:cxn modelId="{3502322A-FFDB-47CE-A3F2-0661B9F859D7}" type="presOf" srcId="{05EFE644-2D36-4896-9FB6-9D782056C2D1}" destId="{A943F766-291D-490A-B1A7-CCA9BC9472F1}" srcOrd="0" destOrd="0" presId="urn:microsoft.com/office/officeart/2008/layout/HorizontalMultiLevelHierarchy"/>
    <dgm:cxn modelId="{F09CD92B-89E2-41CB-B72E-865E89EDBA31}" type="presOf" srcId="{F6709082-9662-43AF-A847-931C429F42BA}" destId="{CACE6E8E-C02C-457F-A02E-AFFD0C872B6D}" srcOrd="0" destOrd="0" presId="urn:microsoft.com/office/officeart/2008/layout/HorizontalMultiLevelHierarchy"/>
    <dgm:cxn modelId="{1D057D35-4D77-402C-BDB0-4354D2338268}" type="presOf" srcId="{412F73DD-6CC3-414B-AC22-623F93177916}" destId="{A14BBD1F-FF99-4D02-83A2-B191DE48B510}" srcOrd="0" destOrd="0" presId="urn:microsoft.com/office/officeart/2008/layout/HorizontalMultiLevelHierarchy"/>
    <dgm:cxn modelId="{51CA135D-3A2A-4848-9638-8BF2CB42351D}" type="presOf" srcId="{8D19CE3B-4050-42D9-8201-B19FD8D0B230}" destId="{4ABB47BA-75D7-408A-ABFF-5BC17E143D35}" srcOrd="0" destOrd="0" presId="urn:microsoft.com/office/officeart/2008/layout/HorizontalMultiLevelHierarchy"/>
    <dgm:cxn modelId="{8758E75E-FE7E-48F5-9D78-63F2ADD38CAC}" srcId="{1154931D-352F-42BD-B011-155CD459A3BE}" destId="{C13D8E16-5D41-4E30-A668-E6746C10D0E1}" srcOrd="0" destOrd="0" parTransId="{957691A0-F07A-47CA-A039-6BA3BC9390EE}" sibTransId="{59E13419-FDB7-4D73-8A78-AE39BEFE1094}"/>
    <dgm:cxn modelId="{180D9264-09EA-476F-B198-BE0E650C6F9D}" srcId="{C3CAE005-7168-4EC0-A548-6AB968F62B30}" destId="{47F3A075-FDFE-42DD-8304-EA77B00ECC5E}" srcOrd="4" destOrd="0" parTransId="{F6709082-9662-43AF-A847-931C429F42BA}" sibTransId="{52B1FCBA-C940-4233-9510-FAD0286387F7}"/>
    <dgm:cxn modelId="{A4271A65-060A-45E8-AD6B-6457096AA56C}" type="presOf" srcId="{52843F7B-C1CF-4888-8AE3-48D77316150E}" destId="{A178EC33-280C-448A-8B77-7298C860C6C5}" srcOrd="1" destOrd="0" presId="urn:microsoft.com/office/officeart/2008/layout/HorizontalMultiLevelHierarchy"/>
    <dgm:cxn modelId="{11FBE647-BF6C-481C-8347-B5E79BD10B0C}" srcId="{C3CAE005-7168-4EC0-A548-6AB968F62B30}" destId="{029D90EF-EE6C-4C7B-ABF1-3529D9D99155}" srcOrd="2" destOrd="0" parTransId="{483F7F73-E5A3-4D90-9359-FB6B9BC5B28A}" sibTransId="{B018C3B7-D041-4AFF-A6DF-ECEB1C961E5A}"/>
    <dgm:cxn modelId="{A9268349-7FAA-4F28-989F-E995151A02D5}" type="presOf" srcId="{BA6F7BCD-A926-4A51-AF6E-F1FEACC5012F}" destId="{0796D9AA-1102-4D32-84B5-A2CAB0D8F13D}" srcOrd="0" destOrd="0" presId="urn:microsoft.com/office/officeart/2008/layout/HorizontalMultiLevelHierarchy"/>
    <dgm:cxn modelId="{0DEB824D-19E3-42F7-9CDF-927FCD10465F}" type="presOf" srcId="{47F3A075-FDFE-42DD-8304-EA77B00ECC5E}" destId="{77017298-3FFD-40FD-9A79-0ADEAD4A58DF}" srcOrd="0" destOrd="0" presId="urn:microsoft.com/office/officeart/2008/layout/HorizontalMultiLevelHierarchy"/>
    <dgm:cxn modelId="{EE1FFB6D-971D-4440-AC94-E69DEBF4A3E7}" srcId="{C13D8E16-5D41-4E30-A668-E6746C10D0E1}" destId="{C3CAE005-7168-4EC0-A548-6AB968F62B30}" srcOrd="0" destOrd="0" parTransId="{2B7D90CF-5209-4006-A6C2-B7CF8B4D49F9}" sibTransId="{7D9C6871-8104-4D3E-8647-9408C436194D}"/>
    <dgm:cxn modelId="{7F7EB755-D387-464B-99F6-CEEDFC550285}" type="presOf" srcId="{483F7F73-E5A3-4D90-9359-FB6B9BC5B28A}" destId="{5D29BCEC-7840-4BC3-9A41-E2406180CE37}" srcOrd="0" destOrd="0" presId="urn:microsoft.com/office/officeart/2008/layout/HorizontalMultiLevelHierarchy"/>
    <dgm:cxn modelId="{34CA3C77-01C2-451A-A2C0-F7E4536C8EAB}" srcId="{C3CAE005-7168-4EC0-A548-6AB968F62B30}" destId="{9E3240EF-F063-4516-81AC-4DBE22D100B4}" srcOrd="5" destOrd="0" parTransId="{F8C0221E-AED4-4F1A-ACF2-97B33319F595}" sibTransId="{9C3FDC87-7A81-41DA-9BAC-13FD988E4C7C}"/>
    <dgm:cxn modelId="{C40FCA7F-8D18-4E70-AF7E-9AF0DBEE30D4}" srcId="{C3CAE005-7168-4EC0-A548-6AB968F62B30}" destId="{8D19CE3B-4050-42D9-8201-B19FD8D0B230}" srcOrd="3" destOrd="0" parTransId="{52843F7B-C1CF-4888-8AE3-48D77316150E}" sibTransId="{598958E8-3B9F-4A3E-8FA5-4C40B9C55FC4}"/>
    <dgm:cxn modelId="{9E0E7D8A-8A5E-422C-AE5E-A94888AE00AF}" type="presOf" srcId="{F8C0221E-AED4-4F1A-ACF2-97B33319F595}" destId="{FEF8A1E7-ACC7-4790-8089-6750702B3799}" srcOrd="0" destOrd="0" presId="urn:microsoft.com/office/officeart/2008/layout/HorizontalMultiLevelHierarchy"/>
    <dgm:cxn modelId="{6EE89A8A-E851-457F-A758-9389FD2766D8}" type="presOf" srcId="{1154931D-352F-42BD-B011-155CD459A3BE}" destId="{850080D2-50D6-40F5-B802-10E973324079}" srcOrd="0" destOrd="0" presId="urn:microsoft.com/office/officeart/2008/layout/HorizontalMultiLevelHierarchy"/>
    <dgm:cxn modelId="{10E7548D-E1E1-4DCD-BFE3-C3010DAEC4C3}" srcId="{C3CAE005-7168-4EC0-A548-6AB968F62B30}" destId="{0A77B156-7731-4BE3-A119-06A34804EF51}" srcOrd="0" destOrd="0" parTransId="{05EFE644-2D36-4896-9FB6-9D782056C2D1}" sibTransId="{1980A265-BCB3-4D15-825D-7BE6A7A1983F}"/>
    <dgm:cxn modelId="{BCC5649E-7E21-4D36-8B9C-0D191E82D6EA}" type="presOf" srcId="{F8C0221E-AED4-4F1A-ACF2-97B33319F595}" destId="{F7118B66-1A87-487A-859C-3E561175ED3F}" srcOrd="1" destOrd="0" presId="urn:microsoft.com/office/officeart/2008/layout/HorizontalMultiLevelHierarchy"/>
    <dgm:cxn modelId="{9C0292A1-91DA-4948-9F25-50C10BAFA42C}" type="presOf" srcId="{0A77B156-7731-4BE3-A119-06A34804EF51}" destId="{8ED2C270-E9ED-43A5-831C-28FF82DAA7D9}" srcOrd="0" destOrd="0" presId="urn:microsoft.com/office/officeart/2008/layout/HorizontalMultiLevelHierarchy"/>
    <dgm:cxn modelId="{AC8655B2-2EAB-4F30-8DE4-FDD3D3E77994}" type="presOf" srcId="{BA6F7BCD-A926-4A51-AF6E-F1FEACC5012F}" destId="{91886FFA-7335-4D03-989E-D21442BEAF07}" srcOrd="1" destOrd="0" presId="urn:microsoft.com/office/officeart/2008/layout/HorizontalMultiLevelHierarchy"/>
    <dgm:cxn modelId="{D45735B4-3900-4189-8A99-17859B4C9249}" type="presOf" srcId="{2B7D90CF-5209-4006-A6C2-B7CF8B4D49F9}" destId="{631EECFC-5C3E-436A-9926-EECE22F03CFC}" srcOrd="1" destOrd="0" presId="urn:microsoft.com/office/officeart/2008/layout/HorizontalMultiLevelHierarchy"/>
    <dgm:cxn modelId="{55F6B0C9-6EA9-4EF7-9063-F5330667B8DC}" type="presOf" srcId="{9E3240EF-F063-4516-81AC-4DBE22D100B4}" destId="{DBF44E4A-AB83-4E84-8F87-C8ED36A7D409}" srcOrd="0" destOrd="0" presId="urn:microsoft.com/office/officeart/2008/layout/HorizontalMultiLevelHierarchy"/>
    <dgm:cxn modelId="{6D84B8CB-19CF-4947-A58B-098F343E2F88}" type="presOf" srcId="{029D90EF-EE6C-4C7B-ABF1-3529D9D99155}" destId="{E5F76766-7B6E-4A25-BB2D-56FF14210465}" srcOrd="0" destOrd="0" presId="urn:microsoft.com/office/officeart/2008/layout/HorizontalMultiLevelHierarchy"/>
    <dgm:cxn modelId="{124B50DD-E95F-43FB-890C-7635F2216810}" type="presOf" srcId="{483F7F73-E5A3-4D90-9359-FB6B9BC5B28A}" destId="{314C0272-D454-4FB9-B85F-048366DE6036}" srcOrd="1" destOrd="0" presId="urn:microsoft.com/office/officeart/2008/layout/HorizontalMultiLevelHierarchy"/>
    <dgm:cxn modelId="{19FCD7EF-8144-4085-A683-C0ED7E650A11}" type="presOf" srcId="{C3CAE005-7168-4EC0-A548-6AB968F62B30}" destId="{69976633-C903-4DAF-B563-572D9431680D}" srcOrd="0" destOrd="0" presId="urn:microsoft.com/office/officeart/2008/layout/HorizontalMultiLevelHierarchy"/>
    <dgm:cxn modelId="{594EE4F1-84E1-4C61-AAA5-5F96B938418F}" type="presOf" srcId="{C13D8E16-5D41-4E30-A668-E6746C10D0E1}" destId="{FF8A0E84-9FE2-48C4-AF1D-D8DF197E8CBF}" srcOrd="0" destOrd="0" presId="urn:microsoft.com/office/officeart/2008/layout/HorizontalMultiLevelHierarchy"/>
    <dgm:cxn modelId="{5CD9354E-32AD-49B0-A775-CD522DF697D6}" type="presParOf" srcId="{850080D2-50D6-40F5-B802-10E973324079}" destId="{7320D177-7511-4FA3-A3BD-B31D266E29A1}" srcOrd="0" destOrd="0" presId="urn:microsoft.com/office/officeart/2008/layout/HorizontalMultiLevelHierarchy"/>
    <dgm:cxn modelId="{C7D0BA38-FECC-4FCE-9BB7-8A77EF0AB800}" type="presParOf" srcId="{7320D177-7511-4FA3-A3BD-B31D266E29A1}" destId="{FF8A0E84-9FE2-48C4-AF1D-D8DF197E8CBF}" srcOrd="0" destOrd="0" presId="urn:microsoft.com/office/officeart/2008/layout/HorizontalMultiLevelHierarchy"/>
    <dgm:cxn modelId="{A6BA4B49-6A90-4D42-9DA4-6A4D14A8F590}" type="presParOf" srcId="{7320D177-7511-4FA3-A3BD-B31D266E29A1}" destId="{CBAC23D4-32B0-43D4-841C-194B56205F95}" srcOrd="1" destOrd="0" presId="urn:microsoft.com/office/officeart/2008/layout/HorizontalMultiLevelHierarchy"/>
    <dgm:cxn modelId="{1FD12C4A-417A-4220-882D-6CC551F389F2}" type="presParOf" srcId="{CBAC23D4-32B0-43D4-841C-194B56205F95}" destId="{98FB8F4E-1C49-4D09-90B4-5337ABA304B3}" srcOrd="0" destOrd="0" presId="urn:microsoft.com/office/officeart/2008/layout/HorizontalMultiLevelHierarchy"/>
    <dgm:cxn modelId="{E9D3DE0C-B34C-428B-9B6F-72A8F3300A61}" type="presParOf" srcId="{98FB8F4E-1C49-4D09-90B4-5337ABA304B3}" destId="{631EECFC-5C3E-436A-9926-EECE22F03CFC}" srcOrd="0" destOrd="0" presId="urn:microsoft.com/office/officeart/2008/layout/HorizontalMultiLevelHierarchy"/>
    <dgm:cxn modelId="{42F9E26C-B637-4740-A11A-CC1786607A9B}" type="presParOf" srcId="{CBAC23D4-32B0-43D4-841C-194B56205F95}" destId="{EB20F454-0786-4A52-A50E-9ADD449ABF14}" srcOrd="1" destOrd="0" presId="urn:microsoft.com/office/officeart/2008/layout/HorizontalMultiLevelHierarchy"/>
    <dgm:cxn modelId="{B0793F67-18B7-428B-B83A-ACA162A48B0E}" type="presParOf" srcId="{EB20F454-0786-4A52-A50E-9ADD449ABF14}" destId="{69976633-C903-4DAF-B563-572D9431680D}" srcOrd="0" destOrd="0" presId="urn:microsoft.com/office/officeart/2008/layout/HorizontalMultiLevelHierarchy"/>
    <dgm:cxn modelId="{58E894FD-13AC-4FA8-B680-A5AE383529B1}" type="presParOf" srcId="{EB20F454-0786-4A52-A50E-9ADD449ABF14}" destId="{9F9632B5-B904-4E78-A52D-D703A63EABE7}" srcOrd="1" destOrd="0" presId="urn:microsoft.com/office/officeart/2008/layout/HorizontalMultiLevelHierarchy"/>
    <dgm:cxn modelId="{706C7F43-0693-4551-BD48-CA7E22FF2FD9}" type="presParOf" srcId="{9F9632B5-B904-4E78-A52D-D703A63EABE7}" destId="{A943F766-291D-490A-B1A7-CCA9BC9472F1}" srcOrd="0" destOrd="0" presId="urn:microsoft.com/office/officeart/2008/layout/HorizontalMultiLevelHierarchy"/>
    <dgm:cxn modelId="{6C7D860A-CC2A-4A98-BAE4-E5018F0DA530}" type="presParOf" srcId="{A943F766-291D-490A-B1A7-CCA9BC9472F1}" destId="{E9EEDB30-0947-486B-8123-BD8B5434900D}" srcOrd="0" destOrd="0" presId="urn:microsoft.com/office/officeart/2008/layout/HorizontalMultiLevelHierarchy"/>
    <dgm:cxn modelId="{5D5F4C07-EA70-4628-98C0-EEB56F5815FD}" type="presParOf" srcId="{9F9632B5-B904-4E78-A52D-D703A63EABE7}" destId="{7F5CF20C-F6AE-4FD1-B349-5FBDC44205E6}" srcOrd="1" destOrd="0" presId="urn:microsoft.com/office/officeart/2008/layout/HorizontalMultiLevelHierarchy"/>
    <dgm:cxn modelId="{FEA5C140-FF35-43EF-85E3-DFB36583FAC1}" type="presParOf" srcId="{7F5CF20C-F6AE-4FD1-B349-5FBDC44205E6}" destId="{8ED2C270-E9ED-43A5-831C-28FF82DAA7D9}" srcOrd="0" destOrd="0" presId="urn:microsoft.com/office/officeart/2008/layout/HorizontalMultiLevelHierarchy"/>
    <dgm:cxn modelId="{807D433B-FEE8-4998-B43E-8269C1AFB784}" type="presParOf" srcId="{7F5CF20C-F6AE-4FD1-B349-5FBDC44205E6}" destId="{5628D42F-A473-45C4-AF4E-032EA74A63F6}" srcOrd="1" destOrd="0" presId="urn:microsoft.com/office/officeart/2008/layout/HorizontalMultiLevelHierarchy"/>
    <dgm:cxn modelId="{54851839-4BA3-4FFC-975D-A2362C6D10F7}" type="presParOf" srcId="{9F9632B5-B904-4E78-A52D-D703A63EABE7}" destId="{0796D9AA-1102-4D32-84B5-A2CAB0D8F13D}" srcOrd="2" destOrd="0" presId="urn:microsoft.com/office/officeart/2008/layout/HorizontalMultiLevelHierarchy"/>
    <dgm:cxn modelId="{5CE0FECB-048F-453B-9AE6-2E02B2CC598D}" type="presParOf" srcId="{0796D9AA-1102-4D32-84B5-A2CAB0D8F13D}" destId="{91886FFA-7335-4D03-989E-D21442BEAF07}" srcOrd="0" destOrd="0" presId="urn:microsoft.com/office/officeart/2008/layout/HorizontalMultiLevelHierarchy"/>
    <dgm:cxn modelId="{D4370E1A-3EBF-4E6D-9367-116D02973D62}" type="presParOf" srcId="{9F9632B5-B904-4E78-A52D-D703A63EABE7}" destId="{E0B3398E-3745-4377-95FF-410E738CBAA1}" srcOrd="3" destOrd="0" presId="urn:microsoft.com/office/officeart/2008/layout/HorizontalMultiLevelHierarchy"/>
    <dgm:cxn modelId="{A6B23BF4-A4AF-4CD7-B8EF-5EB7B2ECBE79}" type="presParOf" srcId="{E0B3398E-3745-4377-95FF-410E738CBAA1}" destId="{A14BBD1F-FF99-4D02-83A2-B191DE48B510}" srcOrd="0" destOrd="0" presId="urn:microsoft.com/office/officeart/2008/layout/HorizontalMultiLevelHierarchy"/>
    <dgm:cxn modelId="{802C5061-E35B-4B88-996A-D1139C4BEBCF}" type="presParOf" srcId="{E0B3398E-3745-4377-95FF-410E738CBAA1}" destId="{37ADE3D9-768D-4F1A-BDA4-2C62D4C7EB25}" srcOrd="1" destOrd="0" presId="urn:microsoft.com/office/officeart/2008/layout/HorizontalMultiLevelHierarchy"/>
    <dgm:cxn modelId="{BB2DB9E3-6564-4E02-98B3-1FD2FEDB430B}" type="presParOf" srcId="{9F9632B5-B904-4E78-A52D-D703A63EABE7}" destId="{5D29BCEC-7840-4BC3-9A41-E2406180CE37}" srcOrd="4" destOrd="0" presId="urn:microsoft.com/office/officeart/2008/layout/HorizontalMultiLevelHierarchy"/>
    <dgm:cxn modelId="{565F521D-6FEA-4F46-9D6A-8DFE9B28BBB6}" type="presParOf" srcId="{5D29BCEC-7840-4BC3-9A41-E2406180CE37}" destId="{314C0272-D454-4FB9-B85F-048366DE6036}" srcOrd="0" destOrd="0" presId="urn:microsoft.com/office/officeart/2008/layout/HorizontalMultiLevelHierarchy"/>
    <dgm:cxn modelId="{35A3FD66-401E-46D4-AFDD-35757E98030E}" type="presParOf" srcId="{9F9632B5-B904-4E78-A52D-D703A63EABE7}" destId="{1A65F975-B9B9-49C0-95DD-9B721C296D19}" srcOrd="5" destOrd="0" presId="urn:microsoft.com/office/officeart/2008/layout/HorizontalMultiLevelHierarchy"/>
    <dgm:cxn modelId="{BF58BB31-405C-4303-86B4-3DDAE12678A9}" type="presParOf" srcId="{1A65F975-B9B9-49C0-95DD-9B721C296D19}" destId="{E5F76766-7B6E-4A25-BB2D-56FF14210465}" srcOrd="0" destOrd="0" presId="urn:microsoft.com/office/officeart/2008/layout/HorizontalMultiLevelHierarchy"/>
    <dgm:cxn modelId="{90AA109F-8852-48D5-B75A-A3E5113A770A}" type="presParOf" srcId="{1A65F975-B9B9-49C0-95DD-9B721C296D19}" destId="{BDD1F242-00E5-4DAE-BD45-AC9813E9771E}" srcOrd="1" destOrd="0" presId="urn:microsoft.com/office/officeart/2008/layout/HorizontalMultiLevelHierarchy"/>
    <dgm:cxn modelId="{6357D3AE-0FD1-4967-8D21-C321EDC6C973}" type="presParOf" srcId="{9F9632B5-B904-4E78-A52D-D703A63EABE7}" destId="{E224C55E-2E5A-4A39-B4FC-3BAEF2073E76}" srcOrd="6" destOrd="0" presId="urn:microsoft.com/office/officeart/2008/layout/HorizontalMultiLevelHierarchy"/>
    <dgm:cxn modelId="{98930D45-4918-42E3-B163-055FBA434222}" type="presParOf" srcId="{E224C55E-2E5A-4A39-B4FC-3BAEF2073E76}" destId="{A178EC33-280C-448A-8B77-7298C860C6C5}" srcOrd="0" destOrd="0" presId="urn:microsoft.com/office/officeart/2008/layout/HorizontalMultiLevelHierarchy"/>
    <dgm:cxn modelId="{345A3A53-4100-4EDC-8214-64AE9C008B67}" type="presParOf" srcId="{9F9632B5-B904-4E78-A52D-D703A63EABE7}" destId="{3E87EE6F-36EE-4154-8228-9B0B2F7E8F8E}" srcOrd="7" destOrd="0" presId="urn:microsoft.com/office/officeart/2008/layout/HorizontalMultiLevelHierarchy"/>
    <dgm:cxn modelId="{6D5ED60D-AAC8-465C-9502-49F215CF3739}" type="presParOf" srcId="{3E87EE6F-36EE-4154-8228-9B0B2F7E8F8E}" destId="{4ABB47BA-75D7-408A-ABFF-5BC17E143D35}" srcOrd="0" destOrd="0" presId="urn:microsoft.com/office/officeart/2008/layout/HorizontalMultiLevelHierarchy"/>
    <dgm:cxn modelId="{5BE71301-D5A6-4838-85D3-344F7810F58D}" type="presParOf" srcId="{3E87EE6F-36EE-4154-8228-9B0B2F7E8F8E}" destId="{796DAE64-6ACD-40C9-BC56-2166CDE8F473}" srcOrd="1" destOrd="0" presId="urn:microsoft.com/office/officeart/2008/layout/HorizontalMultiLevelHierarchy"/>
    <dgm:cxn modelId="{6E0A09C8-1FD6-4E64-BD64-F57C517D51A3}" type="presParOf" srcId="{9F9632B5-B904-4E78-A52D-D703A63EABE7}" destId="{CACE6E8E-C02C-457F-A02E-AFFD0C872B6D}" srcOrd="8" destOrd="0" presId="urn:microsoft.com/office/officeart/2008/layout/HorizontalMultiLevelHierarchy"/>
    <dgm:cxn modelId="{3B26779D-FCD4-4E4A-96C6-E46E755EE956}" type="presParOf" srcId="{CACE6E8E-C02C-457F-A02E-AFFD0C872B6D}" destId="{040E6881-80CE-4EDE-9C9E-0C27A698969C}" srcOrd="0" destOrd="0" presId="urn:microsoft.com/office/officeart/2008/layout/HorizontalMultiLevelHierarchy"/>
    <dgm:cxn modelId="{0CC642EC-CE4A-49ED-A09C-3487AC7FC000}" type="presParOf" srcId="{9F9632B5-B904-4E78-A52D-D703A63EABE7}" destId="{7368D9A2-2BC9-4376-AA3C-42FDECE21BBD}" srcOrd="9" destOrd="0" presId="urn:microsoft.com/office/officeart/2008/layout/HorizontalMultiLevelHierarchy"/>
    <dgm:cxn modelId="{7C31C494-38B6-4BEF-891A-39EE34B542E2}" type="presParOf" srcId="{7368D9A2-2BC9-4376-AA3C-42FDECE21BBD}" destId="{77017298-3FFD-40FD-9A79-0ADEAD4A58DF}" srcOrd="0" destOrd="0" presId="urn:microsoft.com/office/officeart/2008/layout/HorizontalMultiLevelHierarchy"/>
    <dgm:cxn modelId="{AD71B001-1559-427D-8C00-C1CB990C1743}" type="presParOf" srcId="{7368D9A2-2BC9-4376-AA3C-42FDECE21BBD}" destId="{3DE30240-66E1-464C-85C5-EE51299479BA}" srcOrd="1" destOrd="0" presId="urn:microsoft.com/office/officeart/2008/layout/HorizontalMultiLevelHierarchy"/>
    <dgm:cxn modelId="{1810B96B-2E0A-4806-B8F7-03261FCD0976}" type="presParOf" srcId="{9F9632B5-B904-4E78-A52D-D703A63EABE7}" destId="{FEF8A1E7-ACC7-4790-8089-6750702B3799}" srcOrd="10" destOrd="0" presId="urn:microsoft.com/office/officeart/2008/layout/HorizontalMultiLevelHierarchy"/>
    <dgm:cxn modelId="{98777B91-B8DD-4563-A3C2-7DDAF65606EE}" type="presParOf" srcId="{FEF8A1E7-ACC7-4790-8089-6750702B3799}" destId="{F7118B66-1A87-487A-859C-3E561175ED3F}" srcOrd="0" destOrd="0" presId="urn:microsoft.com/office/officeart/2008/layout/HorizontalMultiLevelHierarchy"/>
    <dgm:cxn modelId="{537F9CE1-D207-49BE-B592-30C7914063A4}" type="presParOf" srcId="{9F9632B5-B904-4E78-A52D-D703A63EABE7}" destId="{AE98C25E-5C81-4C62-8ED3-7A88C2B7D84F}" srcOrd="11" destOrd="0" presId="urn:microsoft.com/office/officeart/2008/layout/HorizontalMultiLevelHierarchy"/>
    <dgm:cxn modelId="{AEE2B46F-8051-4FF4-A16B-09E621DB0944}" type="presParOf" srcId="{AE98C25E-5C81-4C62-8ED3-7A88C2B7D84F}" destId="{DBF44E4A-AB83-4E84-8F87-C8ED36A7D409}" srcOrd="0" destOrd="0" presId="urn:microsoft.com/office/officeart/2008/layout/HorizontalMultiLevelHierarchy"/>
    <dgm:cxn modelId="{8DBE962A-33B2-4F5E-A04E-39C89F45BE83}" type="presParOf" srcId="{AE98C25E-5C81-4C62-8ED3-7A88C2B7D84F}" destId="{101EF48E-A073-4E20-85C1-8A2E0D84E355}" srcOrd="1" destOrd="0" presId="urn:microsoft.com/office/officeart/2008/layout/HorizontalMultiLevelHierarchy"/>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F8A1E7-ACC7-4790-8089-6750702B3799}">
      <dsp:nvSpPr>
        <dsp:cNvPr id="0" name=""/>
        <dsp:cNvSpPr/>
      </dsp:nvSpPr>
      <dsp:spPr>
        <a:xfrm>
          <a:off x="3858620" y="2589232"/>
          <a:ext cx="468324" cy="2230968"/>
        </a:xfrm>
        <a:custGeom>
          <a:avLst/>
          <a:gdLst/>
          <a:ahLst/>
          <a:cxnLst/>
          <a:rect l="0" t="0" r="0" b="0"/>
          <a:pathLst>
            <a:path>
              <a:moveTo>
                <a:pt x="0" y="0"/>
              </a:moveTo>
              <a:lnTo>
                <a:pt x="234162" y="0"/>
              </a:lnTo>
              <a:lnTo>
                <a:pt x="234162" y="2230968"/>
              </a:lnTo>
              <a:lnTo>
                <a:pt x="468324" y="223096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a:off x="4035793" y="3647726"/>
        <a:ext cx="113979" cy="113979"/>
      </dsp:txXfrm>
    </dsp:sp>
    <dsp:sp modelId="{CACE6E8E-C02C-457F-A02E-AFFD0C872B6D}">
      <dsp:nvSpPr>
        <dsp:cNvPr id="0" name=""/>
        <dsp:cNvSpPr/>
      </dsp:nvSpPr>
      <dsp:spPr>
        <a:xfrm>
          <a:off x="3858620" y="2589232"/>
          <a:ext cx="468324" cy="1338581"/>
        </a:xfrm>
        <a:custGeom>
          <a:avLst/>
          <a:gdLst/>
          <a:ahLst/>
          <a:cxnLst/>
          <a:rect l="0" t="0" r="0" b="0"/>
          <a:pathLst>
            <a:path>
              <a:moveTo>
                <a:pt x="0" y="0"/>
              </a:moveTo>
              <a:lnTo>
                <a:pt x="234162" y="0"/>
              </a:lnTo>
              <a:lnTo>
                <a:pt x="234162" y="1338581"/>
              </a:lnTo>
              <a:lnTo>
                <a:pt x="468324" y="133858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057329" y="3223068"/>
        <a:ext cx="70907" cy="70907"/>
      </dsp:txXfrm>
    </dsp:sp>
    <dsp:sp modelId="{E224C55E-2E5A-4A39-B4FC-3BAEF2073E76}">
      <dsp:nvSpPr>
        <dsp:cNvPr id="0" name=""/>
        <dsp:cNvSpPr/>
      </dsp:nvSpPr>
      <dsp:spPr>
        <a:xfrm>
          <a:off x="3858620" y="2589232"/>
          <a:ext cx="468324" cy="446193"/>
        </a:xfrm>
        <a:custGeom>
          <a:avLst/>
          <a:gdLst/>
          <a:ahLst/>
          <a:cxnLst/>
          <a:rect l="0" t="0" r="0" b="0"/>
          <a:pathLst>
            <a:path>
              <a:moveTo>
                <a:pt x="0" y="0"/>
              </a:moveTo>
              <a:lnTo>
                <a:pt x="234162" y="0"/>
              </a:lnTo>
              <a:lnTo>
                <a:pt x="234162" y="446193"/>
              </a:lnTo>
              <a:lnTo>
                <a:pt x="468324" y="44619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076612" y="2796157"/>
        <a:ext cx="32342" cy="32342"/>
      </dsp:txXfrm>
    </dsp:sp>
    <dsp:sp modelId="{5D29BCEC-7840-4BC3-9A41-E2406180CE37}">
      <dsp:nvSpPr>
        <dsp:cNvPr id="0" name=""/>
        <dsp:cNvSpPr/>
      </dsp:nvSpPr>
      <dsp:spPr>
        <a:xfrm>
          <a:off x="3858620" y="2143038"/>
          <a:ext cx="468324" cy="446193"/>
        </a:xfrm>
        <a:custGeom>
          <a:avLst/>
          <a:gdLst/>
          <a:ahLst/>
          <a:cxnLst/>
          <a:rect l="0" t="0" r="0" b="0"/>
          <a:pathLst>
            <a:path>
              <a:moveTo>
                <a:pt x="0" y="446193"/>
              </a:moveTo>
              <a:lnTo>
                <a:pt x="234162" y="446193"/>
              </a:lnTo>
              <a:lnTo>
                <a:pt x="234162" y="0"/>
              </a:lnTo>
              <a:lnTo>
                <a:pt x="468324" y="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076612" y="2349963"/>
        <a:ext cx="32342" cy="32342"/>
      </dsp:txXfrm>
    </dsp:sp>
    <dsp:sp modelId="{0796D9AA-1102-4D32-84B5-A2CAB0D8F13D}">
      <dsp:nvSpPr>
        <dsp:cNvPr id="0" name=""/>
        <dsp:cNvSpPr/>
      </dsp:nvSpPr>
      <dsp:spPr>
        <a:xfrm>
          <a:off x="3858620" y="1250650"/>
          <a:ext cx="468324" cy="1338581"/>
        </a:xfrm>
        <a:custGeom>
          <a:avLst/>
          <a:gdLst/>
          <a:ahLst/>
          <a:cxnLst/>
          <a:rect l="0" t="0" r="0" b="0"/>
          <a:pathLst>
            <a:path>
              <a:moveTo>
                <a:pt x="0" y="1338581"/>
              </a:moveTo>
              <a:lnTo>
                <a:pt x="234162" y="1338581"/>
              </a:lnTo>
              <a:lnTo>
                <a:pt x="234162" y="0"/>
              </a:lnTo>
              <a:lnTo>
                <a:pt x="468324" y="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057329" y="1884487"/>
        <a:ext cx="70907" cy="70907"/>
      </dsp:txXfrm>
    </dsp:sp>
    <dsp:sp modelId="{A943F766-291D-490A-B1A7-CCA9BC9472F1}">
      <dsp:nvSpPr>
        <dsp:cNvPr id="0" name=""/>
        <dsp:cNvSpPr/>
      </dsp:nvSpPr>
      <dsp:spPr>
        <a:xfrm>
          <a:off x="3858620" y="358263"/>
          <a:ext cx="468324" cy="2230968"/>
        </a:xfrm>
        <a:custGeom>
          <a:avLst/>
          <a:gdLst/>
          <a:ahLst/>
          <a:cxnLst/>
          <a:rect l="0" t="0" r="0" b="0"/>
          <a:pathLst>
            <a:path>
              <a:moveTo>
                <a:pt x="0" y="2230968"/>
              </a:moveTo>
              <a:lnTo>
                <a:pt x="234162" y="2230968"/>
              </a:lnTo>
              <a:lnTo>
                <a:pt x="234162" y="0"/>
              </a:lnTo>
              <a:lnTo>
                <a:pt x="468324" y="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a:off x="4035793" y="1416757"/>
        <a:ext cx="113979" cy="113979"/>
      </dsp:txXfrm>
    </dsp:sp>
    <dsp:sp modelId="{98FB8F4E-1C49-4D09-90B4-5337ABA304B3}">
      <dsp:nvSpPr>
        <dsp:cNvPr id="0" name=""/>
        <dsp:cNvSpPr/>
      </dsp:nvSpPr>
      <dsp:spPr>
        <a:xfrm>
          <a:off x="1026725" y="2517397"/>
          <a:ext cx="490270" cy="91440"/>
        </a:xfrm>
        <a:custGeom>
          <a:avLst/>
          <a:gdLst/>
          <a:ahLst/>
          <a:cxnLst/>
          <a:rect l="0" t="0" r="0" b="0"/>
          <a:pathLst>
            <a:path>
              <a:moveTo>
                <a:pt x="0" y="45720"/>
              </a:moveTo>
              <a:lnTo>
                <a:pt x="245135" y="45720"/>
              </a:lnTo>
              <a:lnTo>
                <a:pt x="245135" y="71834"/>
              </a:lnTo>
              <a:lnTo>
                <a:pt x="490270" y="718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1259587" y="2550843"/>
        <a:ext cx="24548" cy="24548"/>
      </dsp:txXfrm>
    </dsp:sp>
    <dsp:sp modelId="{FF8A0E84-9FE2-48C4-AF1D-D8DF197E8CBF}">
      <dsp:nvSpPr>
        <dsp:cNvPr id="0" name=""/>
        <dsp:cNvSpPr/>
      </dsp:nvSpPr>
      <dsp:spPr>
        <a:xfrm rot="16200000">
          <a:off x="-1208939" y="2206162"/>
          <a:ext cx="3757420" cy="713909"/>
        </a:xfrm>
        <a:prstGeom prst="rect">
          <a:avLst/>
        </a:prstGeom>
        <a:solidFill>
          <a:schemeClr val="accent2">
            <a:lumMod val="20000"/>
            <a:lumOff val="80000"/>
          </a:schemeClr>
        </a:solidFill>
        <a:ln w="57150" cap="flat" cmpd="sng" algn="ctr">
          <a:solidFill>
            <a:schemeClr val="tx1"/>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1">
          <a:noAutofit/>
        </a:bodyPr>
        <a:lstStyle/>
        <a:p>
          <a:pPr marL="0" lvl="0" indent="0" algn="ctr" defTabSz="711200">
            <a:lnSpc>
              <a:spcPct val="90000"/>
            </a:lnSpc>
            <a:spcBef>
              <a:spcPct val="0"/>
            </a:spcBef>
            <a:spcAft>
              <a:spcPct val="35000"/>
            </a:spcAft>
            <a:buNone/>
          </a:pPr>
          <a:r>
            <a:rPr lang="ka-GE" sz="1600" b="1" kern="1200" dirty="0">
              <a:solidFill>
                <a:schemeClr val="tx1"/>
              </a:solidFill>
            </a:rPr>
            <a:t>ყველა სახის მეურნეობა</a:t>
          </a:r>
          <a:endParaRPr lang="en-US" sz="1600" b="1" kern="1200" dirty="0">
            <a:solidFill>
              <a:schemeClr val="tx1"/>
            </a:solidFill>
          </a:endParaRPr>
        </a:p>
      </dsp:txBody>
      <dsp:txXfrm>
        <a:off x="-1208939" y="2206162"/>
        <a:ext cx="3757420" cy="713909"/>
      </dsp:txXfrm>
    </dsp:sp>
    <dsp:sp modelId="{69976633-C903-4DAF-B563-572D9431680D}">
      <dsp:nvSpPr>
        <dsp:cNvPr id="0" name=""/>
        <dsp:cNvSpPr/>
      </dsp:nvSpPr>
      <dsp:spPr>
        <a:xfrm>
          <a:off x="1516996" y="2232277"/>
          <a:ext cx="2341624" cy="713909"/>
        </a:xfrm>
        <a:prstGeom prst="rect">
          <a:avLst/>
        </a:prstGeom>
        <a:solidFill>
          <a:schemeClr val="accent2">
            <a:lumMod val="20000"/>
            <a:lumOff val="80000"/>
          </a:schemeClr>
        </a:solidFill>
        <a:ln w="38100" cap="flat" cmpd="sng" algn="ctr">
          <a:solidFill>
            <a:scrgbClr r="0" g="0" b="0"/>
          </a:solidFill>
          <a:prstDash val="solid"/>
        </a:ln>
        <a:effectLst>
          <a:innerShdw blurRad="114300">
            <a:prstClr val="black"/>
          </a:innerShdw>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ka-GE" sz="1500" b="1" kern="1200" dirty="0">
              <a:solidFill>
                <a:schemeClr val="tx1"/>
              </a:solidFill>
            </a:rPr>
            <a:t>კულტურაზე</a:t>
          </a:r>
          <a:r>
            <a:rPr lang="ka-GE" sz="1500" b="1" kern="1200" dirty="0"/>
            <a:t> </a:t>
          </a:r>
          <a:r>
            <a:rPr lang="ka-GE" sz="1500" b="1" kern="1200" dirty="0">
              <a:solidFill>
                <a:schemeClr val="tx1"/>
              </a:solidFill>
            </a:rPr>
            <a:t>დაფუძვნებული</a:t>
          </a:r>
          <a:endParaRPr lang="en-US" sz="1500" b="1" kern="1200" dirty="0">
            <a:solidFill>
              <a:schemeClr val="tx1"/>
            </a:solidFill>
          </a:endParaRPr>
        </a:p>
      </dsp:txBody>
      <dsp:txXfrm>
        <a:off x="1516996" y="2232277"/>
        <a:ext cx="2341624" cy="713909"/>
      </dsp:txXfrm>
    </dsp:sp>
    <dsp:sp modelId="{8ED2C270-E9ED-43A5-831C-28FF82DAA7D9}">
      <dsp:nvSpPr>
        <dsp:cNvPr id="0" name=""/>
        <dsp:cNvSpPr/>
      </dsp:nvSpPr>
      <dsp:spPr>
        <a:xfrm>
          <a:off x="4326945" y="1308"/>
          <a:ext cx="2341624" cy="713909"/>
        </a:xfrm>
        <a:prstGeom prst="rect">
          <a:avLst/>
        </a:prstGeom>
        <a:solidFill>
          <a:schemeClr val="accent2">
            <a:lumMod val="20000"/>
            <a:lumOff val="80000"/>
          </a:schemeClr>
        </a:solidFill>
        <a:ln w="38100" cap="flat" cmpd="sng" algn="ctr">
          <a:solidFill>
            <a:schemeClr val="tx1"/>
          </a:solidFill>
          <a:prstDash val="solid"/>
        </a:ln>
        <a:effectLst>
          <a:innerShdw blurRad="114300">
            <a:prstClr val="black"/>
          </a:innerShdw>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ka-GE" sz="1500" b="1" kern="1200" dirty="0">
              <a:solidFill>
                <a:schemeClr val="tx1"/>
              </a:solidFill>
            </a:rPr>
            <a:t>ხილი და ბოსტნეული</a:t>
          </a:r>
          <a:endParaRPr lang="en-US" sz="1500" b="1" kern="1200" dirty="0">
            <a:solidFill>
              <a:schemeClr val="tx1"/>
            </a:solidFill>
          </a:endParaRPr>
        </a:p>
      </dsp:txBody>
      <dsp:txXfrm>
        <a:off x="4326945" y="1308"/>
        <a:ext cx="2341624" cy="713909"/>
      </dsp:txXfrm>
    </dsp:sp>
    <dsp:sp modelId="{A14BBD1F-FF99-4D02-83A2-B191DE48B510}">
      <dsp:nvSpPr>
        <dsp:cNvPr id="0" name=""/>
        <dsp:cNvSpPr/>
      </dsp:nvSpPr>
      <dsp:spPr>
        <a:xfrm>
          <a:off x="4326945" y="893695"/>
          <a:ext cx="2341624" cy="713909"/>
        </a:xfrm>
        <a:prstGeom prst="rect">
          <a:avLst/>
        </a:prstGeom>
        <a:solidFill>
          <a:schemeClr val="accent2">
            <a:lumMod val="20000"/>
            <a:lumOff val="80000"/>
          </a:schemeClr>
        </a:solidFill>
        <a:ln w="38100" cap="flat" cmpd="sng" algn="ctr">
          <a:solidFill>
            <a:schemeClr val="tx1"/>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ka-GE" sz="1500" b="1" kern="1200" dirty="0">
              <a:solidFill>
                <a:schemeClr val="tx1"/>
              </a:solidFill>
            </a:rPr>
            <a:t>ყვავილები და ორნამენტული მცენარეები</a:t>
          </a:r>
          <a:endParaRPr lang="en-US" sz="1500" b="1" kern="1200" dirty="0">
            <a:solidFill>
              <a:schemeClr val="tx1"/>
            </a:solidFill>
          </a:endParaRPr>
        </a:p>
      </dsp:txBody>
      <dsp:txXfrm>
        <a:off x="4326945" y="893695"/>
        <a:ext cx="2341624" cy="713909"/>
      </dsp:txXfrm>
    </dsp:sp>
    <dsp:sp modelId="{E5F76766-7B6E-4A25-BB2D-56FF14210465}">
      <dsp:nvSpPr>
        <dsp:cNvPr id="0" name=""/>
        <dsp:cNvSpPr/>
      </dsp:nvSpPr>
      <dsp:spPr>
        <a:xfrm>
          <a:off x="4326945" y="1786083"/>
          <a:ext cx="2341624" cy="713909"/>
        </a:xfrm>
        <a:prstGeom prst="rect">
          <a:avLst/>
        </a:prstGeom>
        <a:solidFill>
          <a:schemeClr val="accent2">
            <a:lumMod val="20000"/>
            <a:lumOff val="80000"/>
          </a:schemeClr>
        </a:solidFill>
        <a:ln w="38100" cap="flat" cmpd="sng" algn="ctr">
          <a:solidFill>
            <a:schemeClr val="tx1"/>
          </a:solidFill>
          <a:prstDash val="solid"/>
        </a:ln>
        <a:effectLst>
          <a:innerShdw blurRad="114300">
            <a:prstClr val="black"/>
          </a:innerShdw>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ka-GE" sz="1500" b="1" kern="1200" dirty="0">
              <a:solidFill>
                <a:schemeClr val="tx1"/>
              </a:solidFill>
            </a:rPr>
            <a:t>ერთად დაჯგუფებული კულტურები</a:t>
          </a:r>
          <a:endParaRPr lang="en-US" sz="1500" b="1" kern="1200" dirty="0">
            <a:solidFill>
              <a:schemeClr val="tx1"/>
            </a:solidFill>
          </a:endParaRPr>
        </a:p>
      </dsp:txBody>
      <dsp:txXfrm>
        <a:off x="4326945" y="1786083"/>
        <a:ext cx="2341624" cy="713909"/>
      </dsp:txXfrm>
    </dsp:sp>
    <dsp:sp modelId="{4ABB47BA-75D7-408A-ABFF-5BC17E143D35}">
      <dsp:nvSpPr>
        <dsp:cNvPr id="0" name=""/>
        <dsp:cNvSpPr/>
      </dsp:nvSpPr>
      <dsp:spPr>
        <a:xfrm>
          <a:off x="4326945" y="2678470"/>
          <a:ext cx="2341624" cy="713909"/>
        </a:xfrm>
        <a:prstGeom prst="rect">
          <a:avLst/>
        </a:prstGeom>
        <a:solidFill>
          <a:schemeClr val="accent2">
            <a:lumMod val="20000"/>
            <a:lumOff val="80000"/>
          </a:schemeClr>
        </a:solidFill>
        <a:ln w="38100" cap="flat" cmpd="sng" algn="ctr">
          <a:solidFill>
            <a:schemeClr val="tx1"/>
          </a:solidFill>
          <a:prstDash val="solid"/>
        </a:ln>
        <a:effectLst>
          <a:innerShdw blurRad="114300">
            <a:prstClr val="black"/>
          </a:innerShdw>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ka-GE" sz="1500" b="1" kern="1200" dirty="0">
              <a:solidFill>
                <a:schemeClr val="tx1"/>
              </a:solidFill>
            </a:rPr>
            <a:t>ჩაი</a:t>
          </a:r>
          <a:endParaRPr lang="en-US" sz="1500" b="1" kern="1200" dirty="0">
            <a:solidFill>
              <a:schemeClr val="tx1"/>
            </a:solidFill>
          </a:endParaRPr>
        </a:p>
      </dsp:txBody>
      <dsp:txXfrm>
        <a:off x="4326945" y="2678470"/>
        <a:ext cx="2341624" cy="713909"/>
      </dsp:txXfrm>
    </dsp:sp>
    <dsp:sp modelId="{77017298-3FFD-40FD-9A79-0ADEAD4A58DF}">
      <dsp:nvSpPr>
        <dsp:cNvPr id="0" name=""/>
        <dsp:cNvSpPr/>
      </dsp:nvSpPr>
      <dsp:spPr>
        <a:xfrm>
          <a:off x="4326945" y="3570858"/>
          <a:ext cx="2341624" cy="713909"/>
        </a:xfrm>
        <a:prstGeom prst="rect">
          <a:avLst/>
        </a:prstGeom>
        <a:solidFill>
          <a:schemeClr val="accent2">
            <a:lumMod val="20000"/>
            <a:lumOff val="80000"/>
          </a:schemeClr>
        </a:solidFill>
        <a:ln w="38100" cap="flat" cmpd="sng" algn="ctr">
          <a:solidFill>
            <a:schemeClr val="tx1"/>
          </a:solidFill>
          <a:prstDash val="solid"/>
        </a:ln>
        <a:effectLst>
          <a:innerShdw blurRad="114300">
            <a:prstClr val="black"/>
          </a:innerShdw>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ka-GE" sz="1500" b="1" kern="1200" dirty="0">
              <a:solidFill>
                <a:schemeClr val="tx1"/>
              </a:solidFill>
            </a:rPr>
            <a:t>მცენარეთა გამოსაყვანი მასალა</a:t>
          </a:r>
          <a:endParaRPr lang="en-US" sz="1500" b="1" kern="1200" dirty="0">
            <a:solidFill>
              <a:schemeClr val="tx1"/>
            </a:solidFill>
          </a:endParaRPr>
        </a:p>
      </dsp:txBody>
      <dsp:txXfrm>
        <a:off x="4326945" y="3570858"/>
        <a:ext cx="2341624" cy="713909"/>
      </dsp:txXfrm>
    </dsp:sp>
    <dsp:sp modelId="{DBF44E4A-AB83-4E84-8F87-C8ED36A7D409}">
      <dsp:nvSpPr>
        <dsp:cNvPr id="0" name=""/>
        <dsp:cNvSpPr/>
      </dsp:nvSpPr>
      <dsp:spPr>
        <a:xfrm>
          <a:off x="4326945" y="4463245"/>
          <a:ext cx="2341624" cy="713909"/>
        </a:xfrm>
        <a:prstGeom prst="rect">
          <a:avLst/>
        </a:prstGeom>
        <a:solidFill>
          <a:schemeClr val="accent2">
            <a:lumMod val="20000"/>
            <a:lumOff val="80000"/>
          </a:schemeClr>
        </a:solidFill>
        <a:ln w="38100" cap="flat" cmpd="sng" algn="ctr">
          <a:solidFill>
            <a:schemeClr val="tx1"/>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US" sz="1500" b="1" kern="1200" dirty="0">
              <a:solidFill>
                <a:schemeClr val="tx1"/>
              </a:solidFill>
            </a:rPr>
            <a:t>Hops</a:t>
          </a:r>
        </a:p>
      </dsp:txBody>
      <dsp:txXfrm>
        <a:off x="4326945" y="4463245"/>
        <a:ext cx="2341624" cy="713909"/>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96C7F8-AEEF-4AA7-9B49-1EBAB8CDE3E8}" type="datetimeFigureOut">
              <a:rPr lang="en-US" smtClean="0"/>
              <a:t>4/12/2018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D2B7DD-0739-479F-9D01-30F1EB2A463C}" type="slidenum">
              <a:rPr lang="en-US" smtClean="0"/>
              <a:t>‹#›</a:t>
            </a:fld>
            <a:endParaRPr lang="en-US"/>
          </a:p>
        </p:txBody>
      </p:sp>
    </p:spTree>
    <p:extLst>
      <p:ext uri="{BB962C8B-B14F-4D97-AF65-F5344CB8AC3E}">
        <p14:creationId xmlns:p14="http://schemas.microsoft.com/office/powerpoint/2010/main" val="4324098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719DB-5144-4051-BBD7-7E41634E4F4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0763045-9873-458F-A659-C0B73B99234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7319E9D-A705-49E3-8AF2-5AEE4D3C9A20}"/>
              </a:ext>
            </a:extLst>
          </p:cNvPr>
          <p:cNvSpPr>
            <a:spLocks noGrp="1"/>
          </p:cNvSpPr>
          <p:nvPr>
            <p:ph type="dt" sz="half" idx="10"/>
          </p:nvPr>
        </p:nvSpPr>
        <p:spPr/>
        <p:txBody>
          <a:bodyPr/>
          <a:lstStyle/>
          <a:p>
            <a:fld id="{8CA22885-AC7E-4994-9293-A338EDF87E4E}" type="datetimeFigureOut">
              <a:rPr lang="en-US" smtClean="0">
                <a:solidFill>
                  <a:prstClr val="black">
                    <a:tint val="75000"/>
                  </a:prstClr>
                </a:solidFill>
              </a:rPr>
              <a:pPr/>
              <a:t>4/12/2018</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9BE16F06-5A51-42F4-A2C2-3F6711B194FB}"/>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364C2331-8D72-4E2E-B49A-7A17ACB4C444}"/>
              </a:ext>
            </a:extLst>
          </p:cNvPr>
          <p:cNvSpPr>
            <a:spLocks noGrp="1"/>
          </p:cNvSpPr>
          <p:nvPr>
            <p:ph type="sldNum" sz="quarter" idx="12"/>
          </p:nvPr>
        </p:nvSpPr>
        <p:spPr/>
        <p:txBody>
          <a:bodyPr/>
          <a:lstStyle/>
          <a:p>
            <a:fld id="{2EE5A85F-0961-429D-AF53-8F5F502CB8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70258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7BA3C-A918-4413-B11F-92AD5BD94C6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C59941A-0755-4F57-8726-0B4FEAAC617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2FADDE-80A5-4914-8771-57EF6774D939}"/>
              </a:ext>
            </a:extLst>
          </p:cNvPr>
          <p:cNvSpPr>
            <a:spLocks noGrp="1"/>
          </p:cNvSpPr>
          <p:nvPr>
            <p:ph type="dt" sz="half" idx="10"/>
          </p:nvPr>
        </p:nvSpPr>
        <p:spPr/>
        <p:txBody>
          <a:bodyPr/>
          <a:lstStyle/>
          <a:p>
            <a:fld id="{8CA22885-AC7E-4994-9293-A338EDF87E4E}" type="datetimeFigureOut">
              <a:rPr lang="en-US" smtClean="0">
                <a:solidFill>
                  <a:prstClr val="black">
                    <a:tint val="75000"/>
                  </a:prstClr>
                </a:solidFill>
              </a:rPr>
              <a:pPr/>
              <a:t>4/12/2018</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E9D4D016-A8AA-4281-BA03-50A078B664DB}"/>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9978886A-DFA8-4E33-ABE5-B9BD76859068}"/>
              </a:ext>
            </a:extLst>
          </p:cNvPr>
          <p:cNvSpPr>
            <a:spLocks noGrp="1"/>
          </p:cNvSpPr>
          <p:nvPr>
            <p:ph type="sldNum" sz="quarter" idx="12"/>
          </p:nvPr>
        </p:nvSpPr>
        <p:spPr/>
        <p:txBody>
          <a:bodyPr/>
          <a:lstStyle/>
          <a:p>
            <a:fld id="{2EE5A85F-0961-429D-AF53-8F5F502CB8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34527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A1D2FBB-3D01-4EF8-89D6-143C23B619A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E8DA891-16A8-4138-ABE4-798950527464}"/>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39C0D6-9070-48FA-A3F9-3408A1AECAB8}"/>
              </a:ext>
            </a:extLst>
          </p:cNvPr>
          <p:cNvSpPr>
            <a:spLocks noGrp="1"/>
          </p:cNvSpPr>
          <p:nvPr>
            <p:ph type="dt" sz="half" idx="10"/>
          </p:nvPr>
        </p:nvSpPr>
        <p:spPr/>
        <p:txBody>
          <a:bodyPr/>
          <a:lstStyle/>
          <a:p>
            <a:fld id="{8CA22885-AC7E-4994-9293-A338EDF87E4E}" type="datetimeFigureOut">
              <a:rPr lang="en-US" smtClean="0">
                <a:solidFill>
                  <a:prstClr val="black">
                    <a:tint val="75000"/>
                  </a:prstClr>
                </a:solidFill>
              </a:rPr>
              <a:pPr/>
              <a:t>4/12/2018</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1E3E9D97-743E-48DD-9796-B992CF7A7A2F}"/>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5307E684-8D70-4255-92D8-44342B89095D}"/>
              </a:ext>
            </a:extLst>
          </p:cNvPr>
          <p:cNvSpPr>
            <a:spLocks noGrp="1"/>
          </p:cNvSpPr>
          <p:nvPr>
            <p:ph type="sldNum" sz="quarter" idx="12"/>
          </p:nvPr>
        </p:nvSpPr>
        <p:spPr/>
        <p:txBody>
          <a:bodyPr/>
          <a:lstStyle/>
          <a:p>
            <a:fld id="{2EE5A85F-0961-429D-AF53-8F5F502CB8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547419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08AC2D-DDAC-4928-99FE-82A2C0D203B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32932E5-AB83-4630-BF1B-4B9068B45F7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A98AEB-31F5-4ED0-A629-94F5799122D7}"/>
              </a:ext>
            </a:extLst>
          </p:cNvPr>
          <p:cNvSpPr>
            <a:spLocks noGrp="1"/>
          </p:cNvSpPr>
          <p:nvPr>
            <p:ph type="dt" sz="half" idx="10"/>
          </p:nvPr>
        </p:nvSpPr>
        <p:spPr/>
        <p:txBody>
          <a:bodyPr/>
          <a:lstStyle/>
          <a:p>
            <a:fld id="{8CA22885-AC7E-4994-9293-A338EDF87E4E}" type="datetimeFigureOut">
              <a:rPr lang="en-US" smtClean="0">
                <a:solidFill>
                  <a:prstClr val="black">
                    <a:tint val="75000"/>
                  </a:prstClr>
                </a:solidFill>
              </a:rPr>
              <a:pPr/>
              <a:t>4/12/2018</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F7E7FD7-05F7-40FC-8CA1-4569596D57DB}"/>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852F129A-81E2-4A01-8518-313ADCC7956A}"/>
              </a:ext>
            </a:extLst>
          </p:cNvPr>
          <p:cNvSpPr>
            <a:spLocks noGrp="1"/>
          </p:cNvSpPr>
          <p:nvPr>
            <p:ph type="sldNum" sz="quarter" idx="12"/>
          </p:nvPr>
        </p:nvSpPr>
        <p:spPr/>
        <p:txBody>
          <a:bodyPr/>
          <a:lstStyle/>
          <a:p>
            <a:fld id="{2EE5A85F-0961-429D-AF53-8F5F502CB8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16223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7A8E9-5322-4353-8AD7-1DC1335B005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3B9B387-6FCC-45B3-B643-0C8C2CE9F87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84A713B-C648-472F-BB7D-2ADCFE2C8168}"/>
              </a:ext>
            </a:extLst>
          </p:cNvPr>
          <p:cNvSpPr>
            <a:spLocks noGrp="1"/>
          </p:cNvSpPr>
          <p:nvPr>
            <p:ph type="dt" sz="half" idx="10"/>
          </p:nvPr>
        </p:nvSpPr>
        <p:spPr/>
        <p:txBody>
          <a:bodyPr/>
          <a:lstStyle/>
          <a:p>
            <a:fld id="{8CA22885-AC7E-4994-9293-A338EDF87E4E}" type="datetimeFigureOut">
              <a:rPr lang="en-US" smtClean="0">
                <a:solidFill>
                  <a:prstClr val="black">
                    <a:tint val="75000"/>
                  </a:prstClr>
                </a:solidFill>
              </a:rPr>
              <a:pPr/>
              <a:t>4/12/2018</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0BDDCF89-8E01-4B3E-A28A-8AC7A10BBC1E}"/>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50F4150A-5E7A-41FE-8C6E-85B17BFF2BE8}"/>
              </a:ext>
            </a:extLst>
          </p:cNvPr>
          <p:cNvSpPr>
            <a:spLocks noGrp="1"/>
          </p:cNvSpPr>
          <p:nvPr>
            <p:ph type="sldNum" sz="quarter" idx="12"/>
          </p:nvPr>
        </p:nvSpPr>
        <p:spPr/>
        <p:txBody>
          <a:bodyPr/>
          <a:lstStyle/>
          <a:p>
            <a:fld id="{2EE5A85F-0961-429D-AF53-8F5F502CB8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65517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27562-5BCE-4697-A2ED-E2EE3C2ACE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C164C58-F6CE-43B5-A943-811A85C2325D}"/>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DD10AB4-BC4B-49BA-9ECC-9115FC830295}"/>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89C267C-B76E-40E7-89AC-083B2663F737}"/>
              </a:ext>
            </a:extLst>
          </p:cNvPr>
          <p:cNvSpPr>
            <a:spLocks noGrp="1"/>
          </p:cNvSpPr>
          <p:nvPr>
            <p:ph type="dt" sz="half" idx="10"/>
          </p:nvPr>
        </p:nvSpPr>
        <p:spPr/>
        <p:txBody>
          <a:bodyPr/>
          <a:lstStyle/>
          <a:p>
            <a:fld id="{8CA22885-AC7E-4994-9293-A338EDF87E4E}" type="datetimeFigureOut">
              <a:rPr lang="en-US" smtClean="0">
                <a:solidFill>
                  <a:prstClr val="black">
                    <a:tint val="75000"/>
                  </a:prstClr>
                </a:solidFill>
              </a:rPr>
              <a:pPr/>
              <a:t>4/12/2018</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A88BC042-418F-4075-A322-C7DCD820A0D6}"/>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1F11372C-5841-4105-AF83-D12A5F8F88F0}"/>
              </a:ext>
            </a:extLst>
          </p:cNvPr>
          <p:cNvSpPr>
            <a:spLocks noGrp="1"/>
          </p:cNvSpPr>
          <p:nvPr>
            <p:ph type="sldNum" sz="quarter" idx="12"/>
          </p:nvPr>
        </p:nvSpPr>
        <p:spPr/>
        <p:txBody>
          <a:bodyPr/>
          <a:lstStyle/>
          <a:p>
            <a:fld id="{2EE5A85F-0961-429D-AF53-8F5F502CB8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981744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353B0-FB81-495E-811B-9B9795F159F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F39D5D6-4D8E-41AD-A439-E254F77E25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7D4F257-CA72-497C-899D-401605EBDC8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4157983-ACF7-464B-9EE2-61862084A59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177FD1A-D745-4855-BC2C-6CC76EDC252F}"/>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C55517B-BDAC-4F3B-9FD9-A704F3516DEE}"/>
              </a:ext>
            </a:extLst>
          </p:cNvPr>
          <p:cNvSpPr>
            <a:spLocks noGrp="1"/>
          </p:cNvSpPr>
          <p:nvPr>
            <p:ph type="dt" sz="half" idx="10"/>
          </p:nvPr>
        </p:nvSpPr>
        <p:spPr/>
        <p:txBody>
          <a:bodyPr/>
          <a:lstStyle/>
          <a:p>
            <a:fld id="{8CA22885-AC7E-4994-9293-A338EDF87E4E}" type="datetimeFigureOut">
              <a:rPr lang="en-US" smtClean="0">
                <a:solidFill>
                  <a:prstClr val="black">
                    <a:tint val="75000"/>
                  </a:prstClr>
                </a:solidFill>
              </a:rPr>
              <a:pPr/>
              <a:t>4/12/2018</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id="{35BAE173-3870-4BDA-B32B-AC3AC031C007}"/>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id="{F484C4E7-E098-4BD6-AB04-0C299CED3F3A}"/>
              </a:ext>
            </a:extLst>
          </p:cNvPr>
          <p:cNvSpPr>
            <a:spLocks noGrp="1"/>
          </p:cNvSpPr>
          <p:nvPr>
            <p:ph type="sldNum" sz="quarter" idx="12"/>
          </p:nvPr>
        </p:nvSpPr>
        <p:spPr/>
        <p:txBody>
          <a:bodyPr/>
          <a:lstStyle/>
          <a:p>
            <a:fld id="{2EE5A85F-0961-429D-AF53-8F5F502CB8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166115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E136C5-BE2C-4AC2-89A9-A05F92E2001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B51C4F4-8EAA-4D8A-975A-A1627384319B}"/>
              </a:ext>
            </a:extLst>
          </p:cNvPr>
          <p:cNvSpPr>
            <a:spLocks noGrp="1"/>
          </p:cNvSpPr>
          <p:nvPr>
            <p:ph type="dt" sz="half" idx="10"/>
          </p:nvPr>
        </p:nvSpPr>
        <p:spPr/>
        <p:txBody>
          <a:bodyPr/>
          <a:lstStyle/>
          <a:p>
            <a:fld id="{8CA22885-AC7E-4994-9293-A338EDF87E4E}" type="datetimeFigureOut">
              <a:rPr lang="en-US" smtClean="0">
                <a:solidFill>
                  <a:prstClr val="black">
                    <a:tint val="75000"/>
                  </a:prstClr>
                </a:solidFill>
              </a:rPr>
              <a:pPr/>
              <a:t>4/12/2018</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33BFE083-0348-4469-A2D0-E34C57EA5C0D}"/>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6357C986-A40F-466C-9DC3-796B9FB36B50}"/>
              </a:ext>
            </a:extLst>
          </p:cNvPr>
          <p:cNvSpPr>
            <a:spLocks noGrp="1"/>
          </p:cNvSpPr>
          <p:nvPr>
            <p:ph type="sldNum" sz="quarter" idx="12"/>
          </p:nvPr>
        </p:nvSpPr>
        <p:spPr/>
        <p:txBody>
          <a:bodyPr/>
          <a:lstStyle/>
          <a:p>
            <a:fld id="{2EE5A85F-0961-429D-AF53-8F5F502CB8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092396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32E883-BC38-4899-B81B-B5D6D253168A}"/>
              </a:ext>
            </a:extLst>
          </p:cNvPr>
          <p:cNvSpPr>
            <a:spLocks noGrp="1"/>
          </p:cNvSpPr>
          <p:nvPr>
            <p:ph type="dt" sz="half" idx="10"/>
          </p:nvPr>
        </p:nvSpPr>
        <p:spPr/>
        <p:txBody>
          <a:bodyPr/>
          <a:lstStyle/>
          <a:p>
            <a:fld id="{8CA22885-AC7E-4994-9293-A338EDF87E4E}" type="datetimeFigureOut">
              <a:rPr lang="en-US" smtClean="0">
                <a:solidFill>
                  <a:prstClr val="black">
                    <a:tint val="75000"/>
                  </a:prstClr>
                </a:solidFill>
              </a:rPr>
              <a:pPr/>
              <a:t>4/12/2018</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DBF1A20F-542E-4FA4-8F87-489FB2B19F9B}"/>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A0186BB1-79C7-4B53-907F-7945BF951186}"/>
              </a:ext>
            </a:extLst>
          </p:cNvPr>
          <p:cNvSpPr>
            <a:spLocks noGrp="1"/>
          </p:cNvSpPr>
          <p:nvPr>
            <p:ph type="sldNum" sz="quarter" idx="12"/>
          </p:nvPr>
        </p:nvSpPr>
        <p:spPr/>
        <p:txBody>
          <a:bodyPr/>
          <a:lstStyle/>
          <a:p>
            <a:fld id="{2EE5A85F-0961-429D-AF53-8F5F502CB8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186977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5FBB7-C1FD-4E9D-93BF-0EF9DAA2B7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B25E11A-30A7-49D1-899F-60D40BA671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D2E576E-D77E-4E80-B8B0-BF3C2B216A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B55574E-2436-428F-9129-FB7C451F03F4}"/>
              </a:ext>
            </a:extLst>
          </p:cNvPr>
          <p:cNvSpPr>
            <a:spLocks noGrp="1"/>
          </p:cNvSpPr>
          <p:nvPr>
            <p:ph type="dt" sz="half" idx="10"/>
          </p:nvPr>
        </p:nvSpPr>
        <p:spPr/>
        <p:txBody>
          <a:bodyPr/>
          <a:lstStyle/>
          <a:p>
            <a:fld id="{8CA22885-AC7E-4994-9293-A338EDF87E4E}" type="datetimeFigureOut">
              <a:rPr lang="en-US" smtClean="0">
                <a:solidFill>
                  <a:prstClr val="black">
                    <a:tint val="75000"/>
                  </a:prstClr>
                </a:solidFill>
              </a:rPr>
              <a:pPr/>
              <a:t>4/12/2018</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9B0589D0-5829-43A2-AF24-E86FB9BD6AD0}"/>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8F3E30D9-FF39-48F3-8550-7EEE1573FBF9}"/>
              </a:ext>
            </a:extLst>
          </p:cNvPr>
          <p:cNvSpPr>
            <a:spLocks noGrp="1"/>
          </p:cNvSpPr>
          <p:nvPr>
            <p:ph type="sldNum" sz="quarter" idx="12"/>
          </p:nvPr>
        </p:nvSpPr>
        <p:spPr/>
        <p:txBody>
          <a:bodyPr/>
          <a:lstStyle/>
          <a:p>
            <a:fld id="{2EE5A85F-0961-429D-AF53-8F5F502CB8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39957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4100D9-31CE-4328-B209-6BA5F1F083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D1FC81C-275E-4807-BAC6-4A4673456C6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DC641FE-B037-452E-B81B-27C798CC27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822F528-4D78-4AC3-819C-625B6E4C4B47}"/>
              </a:ext>
            </a:extLst>
          </p:cNvPr>
          <p:cNvSpPr>
            <a:spLocks noGrp="1"/>
          </p:cNvSpPr>
          <p:nvPr>
            <p:ph type="dt" sz="half" idx="10"/>
          </p:nvPr>
        </p:nvSpPr>
        <p:spPr/>
        <p:txBody>
          <a:bodyPr/>
          <a:lstStyle/>
          <a:p>
            <a:fld id="{8CA22885-AC7E-4994-9293-A338EDF87E4E}" type="datetimeFigureOut">
              <a:rPr lang="en-US" smtClean="0">
                <a:solidFill>
                  <a:prstClr val="black">
                    <a:tint val="75000"/>
                  </a:prstClr>
                </a:solidFill>
              </a:rPr>
              <a:pPr/>
              <a:t>4/12/2018</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3EADB0C9-3049-4D2B-AE41-420BAE5D24D7}"/>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C696E579-6822-48DB-8DEA-7101DDE3DF30}"/>
              </a:ext>
            </a:extLst>
          </p:cNvPr>
          <p:cNvSpPr>
            <a:spLocks noGrp="1"/>
          </p:cNvSpPr>
          <p:nvPr>
            <p:ph type="sldNum" sz="quarter" idx="12"/>
          </p:nvPr>
        </p:nvSpPr>
        <p:spPr/>
        <p:txBody>
          <a:bodyPr/>
          <a:lstStyle/>
          <a:p>
            <a:fld id="{2EE5A85F-0961-429D-AF53-8F5F502CB8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46689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605B6F-C523-4634-A131-4D1E5E6CDC1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EA93A7B-8354-4D98-8240-1E650589783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163BD75-41B1-431B-946E-EBFF598010A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A22885-AC7E-4994-9293-A338EDF87E4E}" type="datetimeFigureOut">
              <a:rPr lang="en-US" smtClean="0">
                <a:solidFill>
                  <a:prstClr val="black">
                    <a:tint val="75000"/>
                  </a:prstClr>
                </a:solidFill>
              </a:rPr>
              <a:pPr/>
              <a:t>4/12/2018</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F3446A44-38B4-407D-A560-CABEE18A24F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ACAC11E2-BDE9-4824-90DD-C1E2F4CE19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E5A85F-0961-429D-AF53-8F5F502CB8E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028191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emf"/><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1.xml"/><Relationship Id="rId1" Type="http://schemas.openxmlformats.org/officeDocument/2006/relationships/video" Target="https://www.youtube.com/embed/7qQCLMFjRew" TargetMode="Externa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0.png"/><Relationship Id="rId7" Type="http://schemas.openxmlformats.org/officeDocument/2006/relationships/image" Target="../media/image3.png"/><Relationship Id="rId2"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22.JPG"/><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4.png"/><Relationship Id="rId7" Type="http://schemas.openxmlformats.org/officeDocument/2006/relationships/image" Target="../media/image3.png"/><Relationship Id="rId2" Type="http://schemas.openxmlformats.org/officeDocument/2006/relationships/image" Target="../media/image23.pn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26.png"/><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6.png"/><Relationship Id="rId7" Type="http://schemas.openxmlformats.org/officeDocument/2006/relationships/diagramColors" Target="../diagrams/colors1.xml"/><Relationship Id="rId2" Type="http://schemas.openxmlformats.org/officeDocument/2006/relationships/image" Target="../media/image5.emf"/><Relationship Id="rId1" Type="http://schemas.openxmlformats.org/officeDocument/2006/relationships/slideLayout" Target="../slideLayouts/slideLayout1.xml"/><Relationship Id="rId6" Type="http://schemas.openxmlformats.org/officeDocument/2006/relationships/diagramQuickStyle" Target="../diagrams/quickStyle1.xml"/><Relationship Id="rId11" Type="http://schemas.openxmlformats.org/officeDocument/2006/relationships/image" Target="../media/image4.png"/><Relationship Id="rId5" Type="http://schemas.openxmlformats.org/officeDocument/2006/relationships/diagramLayout" Target="../diagrams/layout1.xml"/><Relationship Id="rId10" Type="http://schemas.openxmlformats.org/officeDocument/2006/relationships/image" Target="../media/image3.png"/><Relationship Id="rId4" Type="http://schemas.openxmlformats.org/officeDocument/2006/relationships/diagramData" Target="../diagrams/data1.xml"/><Relationship Id="rId9"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https://www.globalgap.org/export/sites/default/.content/.galleries/Pictures/globalgap_product_logo_320x210.jpg_1162732030.jpg">
            <a:extLst>
              <a:ext uri="{FF2B5EF4-FFF2-40B4-BE49-F238E27FC236}">
                <a16:creationId xmlns:a16="http://schemas.microsoft.com/office/drawing/2014/main" id="{94F8AB29-1780-4ED4-83EC-65634DFD37DD}"/>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3377042" y="434724"/>
            <a:ext cx="5437914" cy="3127513"/>
          </a:xfrm>
          <a:prstGeom prst="rect">
            <a:avLst/>
          </a:prstGeom>
          <a:noFill/>
          <a:ln>
            <a:noFill/>
          </a:ln>
        </p:spPr>
      </p:pic>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2011323" y="3506851"/>
            <a:ext cx="8169353" cy="2916425"/>
          </a:xfrm>
        </p:spPr>
        <p:txBody>
          <a:bodyPr anchor="t">
            <a:normAutofit fontScale="90000"/>
          </a:bodyPr>
          <a:lstStyle/>
          <a:p>
            <a:pPr>
              <a:lnSpc>
                <a:spcPct val="150000"/>
              </a:lnSpc>
            </a:pPr>
            <a:r>
              <a:rPr lang="ka-GE" sz="3200" b="1" dirty="0">
                <a:solidFill>
                  <a:schemeClr val="accent1">
                    <a:lumMod val="75000"/>
                  </a:schemeClr>
                </a:solidFill>
                <a:effectLst>
                  <a:outerShdw blurRad="38100" dist="38100" dir="2700000" algn="tl">
                    <a:srgbClr val="000000">
                      <a:alpha val="43137"/>
                    </a:srgbClr>
                  </a:outerShdw>
                </a:effectLst>
              </a:rPr>
              <a:t>ნინო ადამსი</a:t>
            </a:r>
            <a:br>
              <a:rPr lang="ka-GE" sz="3200" b="1" dirty="0">
                <a:solidFill>
                  <a:schemeClr val="accent1">
                    <a:lumMod val="75000"/>
                  </a:schemeClr>
                </a:solidFill>
                <a:effectLst>
                  <a:outerShdw blurRad="38100" dist="38100" dir="2700000" algn="tl">
                    <a:srgbClr val="000000">
                      <a:alpha val="43137"/>
                    </a:srgbClr>
                  </a:outerShdw>
                </a:effectLst>
              </a:rPr>
            </a:br>
            <a:r>
              <a:rPr lang="ka-GE" sz="3200" b="1" dirty="0">
                <a:solidFill>
                  <a:schemeClr val="accent1">
                    <a:lumMod val="75000"/>
                  </a:schemeClr>
                </a:solidFill>
                <a:effectLst>
                  <a:outerShdw blurRad="38100" dist="38100" dir="2700000" algn="tl">
                    <a:srgbClr val="000000">
                      <a:alpha val="43137"/>
                    </a:srgbClr>
                  </a:outerShdw>
                </a:effectLst>
              </a:rPr>
              <a:t>ფერმერებთან ურთიერთობების მენეჯერი</a:t>
            </a:r>
            <a:br>
              <a:rPr lang="ka-GE" sz="3200" b="1" dirty="0">
                <a:solidFill>
                  <a:schemeClr val="accent1">
                    <a:lumMod val="75000"/>
                  </a:schemeClr>
                </a:solidFill>
                <a:effectLst>
                  <a:outerShdw blurRad="38100" dist="38100" dir="2700000" algn="tl">
                    <a:srgbClr val="000000">
                      <a:alpha val="43137"/>
                    </a:srgbClr>
                  </a:outerShdw>
                </a:effectLst>
              </a:rPr>
            </a:br>
            <a:br>
              <a:rPr lang="en-US" sz="3200" b="1" dirty="0">
                <a:solidFill>
                  <a:schemeClr val="accent1">
                    <a:lumMod val="75000"/>
                  </a:schemeClr>
                </a:solidFill>
                <a:effectLst>
                  <a:outerShdw blurRad="38100" dist="38100" dir="2700000" algn="tl">
                    <a:srgbClr val="000000">
                      <a:alpha val="43137"/>
                    </a:srgbClr>
                  </a:outerShdw>
                </a:effectLst>
              </a:rPr>
            </a:br>
            <a:r>
              <a:rPr lang="en-US" sz="3200" b="1" dirty="0">
                <a:solidFill>
                  <a:schemeClr val="accent1">
                    <a:lumMod val="75000"/>
                  </a:schemeClr>
                </a:solidFill>
                <a:effectLst>
                  <a:outerShdw blurRad="38100" dist="38100" dir="2700000" algn="tl">
                    <a:srgbClr val="000000">
                      <a:alpha val="43137"/>
                    </a:srgbClr>
                  </a:outerShdw>
                </a:effectLst>
              </a:rPr>
              <a:t>Oregon Berry Packing, Inc.</a:t>
            </a:r>
            <a:br>
              <a:rPr lang="en-US" sz="3200" b="1" dirty="0">
                <a:solidFill>
                  <a:schemeClr val="accent1">
                    <a:lumMod val="75000"/>
                  </a:schemeClr>
                </a:solidFill>
                <a:effectLst>
                  <a:outerShdw blurRad="38100" dist="38100" dir="2700000" algn="tl">
                    <a:srgbClr val="000000">
                      <a:alpha val="43137"/>
                    </a:srgbClr>
                  </a:outerShdw>
                </a:effectLst>
              </a:rPr>
            </a:br>
            <a:r>
              <a:rPr lang="en-US" sz="3200" b="1" dirty="0">
                <a:solidFill>
                  <a:schemeClr val="accent1">
                    <a:lumMod val="75000"/>
                  </a:schemeClr>
                </a:solidFill>
                <a:effectLst>
                  <a:outerShdw blurRad="38100" dist="38100" dir="2700000" algn="tl">
                    <a:srgbClr val="000000">
                      <a:alpha val="43137"/>
                    </a:srgbClr>
                  </a:outerShdw>
                </a:effectLst>
              </a:rPr>
              <a:t>Oregon, USA</a:t>
            </a:r>
          </a:p>
        </p:txBody>
      </p:sp>
      <p:pic>
        <p:nvPicPr>
          <p:cNvPr id="7" name="Picture 3">
            <a:extLst>
              <a:ext uri="{FF2B5EF4-FFF2-40B4-BE49-F238E27FC236}">
                <a16:creationId xmlns:a16="http://schemas.microsoft.com/office/drawing/2014/main" id="{C39DD01A-78C4-4F58-957B-9A8C5BC71ACA}"/>
              </a:ext>
            </a:extLst>
          </p:cNvPr>
          <p:cNvPicPr>
            <a:picLocks noChangeAspect="1"/>
          </p:cNvPicPr>
          <p:nvPr/>
        </p:nvPicPr>
        <p:blipFill>
          <a:blip r:embed="rId3"/>
          <a:stretch>
            <a:fillRect/>
          </a:stretch>
        </p:blipFill>
        <p:spPr>
          <a:xfrm>
            <a:off x="10205547" y="84414"/>
            <a:ext cx="1806372" cy="672040"/>
          </a:xfrm>
          <a:prstGeom prst="rect">
            <a:avLst/>
          </a:prstGeom>
        </p:spPr>
      </p:pic>
      <p:pic>
        <p:nvPicPr>
          <p:cNvPr id="8" name="Picture 1">
            <a:extLst>
              <a:ext uri="{FF2B5EF4-FFF2-40B4-BE49-F238E27FC236}">
                <a16:creationId xmlns:a16="http://schemas.microsoft.com/office/drawing/2014/main" id="{E9B23023-325F-4494-AEA0-22EFB8E2CC65}"/>
              </a:ext>
            </a:extLst>
          </p:cNvPr>
          <p:cNvPicPr>
            <a:picLocks noChangeAspect="1"/>
          </p:cNvPicPr>
          <p:nvPr/>
        </p:nvPicPr>
        <p:blipFill>
          <a:blip r:embed="rId4"/>
          <a:stretch>
            <a:fillRect/>
          </a:stretch>
        </p:blipFill>
        <p:spPr>
          <a:xfrm>
            <a:off x="117071" y="75105"/>
            <a:ext cx="1692876" cy="653901"/>
          </a:xfrm>
          <a:prstGeom prst="rect">
            <a:avLst/>
          </a:prstGeom>
        </p:spPr>
      </p:pic>
    </p:spTree>
    <p:extLst>
      <p:ext uri="{BB962C8B-B14F-4D97-AF65-F5344CB8AC3E}">
        <p14:creationId xmlns:p14="http://schemas.microsoft.com/office/powerpoint/2010/main" val="11749228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a-GE" dirty="0"/>
              <a:t>რის</a:t>
            </a:r>
            <a:endParaRPr lang="en-US" dirty="0"/>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318051" y="680484"/>
            <a:ext cx="10253849" cy="5786576"/>
          </a:xfrm>
          <a:ln w="57150">
            <a:solidFill>
              <a:srgbClr val="002060"/>
            </a:solidFill>
          </a:ln>
          <a:effectLst>
            <a:outerShdw blurRad="63500" sx="102000" sy="102000" algn="ctr" rotWithShape="0">
              <a:prstClr val="black">
                <a:alpha val="40000"/>
              </a:prstClr>
            </a:outerShdw>
          </a:effectLst>
        </p:spPr>
        <p:txBody>
          <a:bodyPr anchor="t">
            <a:normAutofit/>
          </a:bodyPr>
          <a:lstStyle/>
          <a:p>
            <a:pPr algn="l">
              <a:lnSpc>
                <a:spcPct val="150000"/>
              </a:lnSpc>
            </a:pPr>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endParaRPr lang="en-US" sz="2400" b="1" dirty="0">
              <a:solidFill>
                <a:schemeClr val="accent1">
                  <a:lumMod val="75000"/>
                </a:schemeClr>
              </a:solidFill>
              <a:latin typeface="Calibri Light (Headings)"/>
            </a:endParaRPr>
          </a:p>
        </p:txBody>
      </p:sp>
      <p:sp>
        <p:nvSpPr>
          <p:cNvPr id="6" name="Rectangle 5">
            <a:extLst>
              <a:ext uri="{FF2B5EF4-FFF2-40B4-BE49-F238E27FC236}">
                <a16:creationId xmlns:a16="http://schemas.microsoft.com/office/drawing/2014/main" id="{F2676687-2D57-4414-8D90-C77EE1AC9FAB}"/>
              </a:ext>
            </a:extLst>
          </p:cNvPr>
          <p:cNvSpPr/>
          <p:nvPr/>
        </p:nvSpPr>
        <p:spPr>
          <a:xfrm>
            <a:off x="429491" y="290945"/>
            <a:ext cx="10142409" cy="7243521"/>
          </a:xfrm>
          <a:prstGeom prst="rect">
            <a:avLst/>
          </a:prstGeom>
        </p:spPr>
        <p:txBody>
          <a:bodyPr wrap="square">
            <a:spAutoFit/>
          </a:bodyPr>
          <a:lstStyle/>
          <a:p>
            <a:pPr>
              <a:lnSpc>
                <a:spcPct val="150000"/>
              </a:lnSpc>
            </a:pPr>
            <a:endParaRPr lang="en-US" sz="2700" b="1" dirty="0">
              <a:solidFill>
                <a:srgbClr val="FF0000"/>
              </a:solidFill>
              <a:latin typeface="Calibri Light (Headings)"/>
              <a:ea typeface="+mj-ea"/>
              <a:cs typeface="+mj-cs"/>
            </a:endParaRPr>
          </a:p>
          <a:p>
            <a:pPr>
              <a:lnSpc>
                <a:spcPct val="150000"/>
              </a:lnSpc>
            </a:pPr>
            <a:r>
              <a:rPr lang="ka-GE" sz="2700" b="1" dirty="0">
                <a:solidFill>
                  <a:srgbClr val="FF0000"/>
                </a:solidFill>
                <a:latin typeface="Calibri Light (Headings)"/>
                <a:ea typeface="+mj-ea"/>
                <a:cs typeface="+mj-cs"/>
              </a:rPr>
              <a:t>4. მშრომელთა ჯანმრთელობა, უსაფრთხოება და კეთილდღეობა: </a:t>
            </a:r>
            <a:endParaRPr lang="en-US" sz="2700" b="1" dirty="0">
              <a:solidFill>
                <a:srgbClr val="FF0000"/>
              </a:solidFill>
              <a:latin typeface="Calibri Light (Headings)"/>
              <a:ea typeface="+mj-ea"/>
              <a:cs typeface="+mj-cs"/>
            </a:endParaRPr>
          </a:p>
          <a:p>
            <a:pPr>
              <a:lnSpc>
                <a:spcPct val="150000"/>
              </a:lnSpc>
            </a:pPr>
            <a:r>
              <a:rPr lang="ka-GE" sz="2400" b="1" dirty="0">
                <a:solidFill>
                  <a:srgbClr val="4472C4">
                    <a:lumMod val="75000"/>
                  </a:srgbClr>
                </a:solidFill>
                <a:latin typeface="Calibri Light (Headings)"/>
                <a:ea typeface="+mj-ea"/>
                <a:cs typeface="+mj-cs"/>
              </a:rPr>
              <a:t>უნდა შეიქმნას სტანდარტული პროცედურა ადამიანთა უსაფრთხოების შესახებ; მომსახურე პერსონალს უნდა ჩაუტარდეს ტრენინგი შრომისა და ჯანმრთელობის უსაფრთხოების შესახებ:</a:t>
            </a:r>
          </a:p>
          <a:p>
            <a:pPr marL="457200" indent="-457200">
              <a:lnSpc>
                <a:spcPct val="150000"/>
              </a:lnSpc>
              <a:buAutoNum type="arabicPeriod"/>
            </a:pPr>
            <a:r>
              <a:rPr lang="ka-GE" sz="2400" b="1" dirty="0">
                <a:solidFill>
                  <a:srgbClr val="4472C4">
                    <a:lumMod val="75000"/>
                  </a:srgbClr>
                </a:solidFill>
                <a:latin typeface="Calibri Light (Headings)"/>
                <a:ea typeface="+mj-ea"/>
                <a:cs typeface="+mj-cs"/>
              </a:rPr>
              <a:t>უსაფრთხოება მანქანა-დანადგარებთან მუშაობისას;</a:t>
            </a:r>
          </a:p>
          <a:p>
            <a:pPr marL="457200" indent="-457200">
              <a:lnSpc>
                <a:spcPct val="150000"/>
              </a:lnSpc>
              <a:buAutoNum type="arabicPeriod"/>
            </a:pPr>
            <a:r>
              <a:rPr lang="ka-GE" sz="2400" b="1" dirty="0">
                <a:solidFill>
                  <a:srgbClr val="4472C4">
                    <a:lumMod val="75000"/>
                  </a:srgbClr>
                </a:solidFill>
                <a:latin typeface="Calibri Light (Headings)"/>
                <a:ea typeface="+mj-ea"/>
                <a:cs typeface="+mj-cs"/>
              </a:rPr>
              <a:t>სპეციალური / დამცავი ტანსაცმელი;</a:t>
            </a:r>
          </a:p>
          <a:p>
            <a:pPr marL="457200" indent="-457200">
              <a:lnSpc>
                <a:spcPct val="150000"/>
              </a:lnSpc>
              <a:buAutoNum type="arabicPeriod"/>
            </a:pPr>
            <a:r>
              <a:rPr lang="ka-GE" sz="2400" b="1" dirty="0">
                <a:solidFill>
                  <a:srgbClr val="4472C4">
                    <a:lumMod val="75000"/>
                  </a:srgbClr>
                </a:solidFill>
                <a:latin typeface="Calibri Light (Headings)"/>
                <a:ea typeface="+mj-ea"/>
                <a:cs typeface="+mj-cs"/>
              </a:rPr>
              <a:t>სამოქმედო გეგმა პიროვნების წარმოებაში </a:t>
            </a:r>
            <a:endParaRPr lang="en-US" sz="2400" b="1" dirty="0">
              <a:solidFill>
                <a:srgbClr val="4472C4">
                  <a:lumMod val="75000"/>
                </a:srgbClr>
              </a:solidFill>
              <a:latin typeface="Calibri Light (Headings)"/>
              <a:ea typeface="+mj-ea"/>
              <a:cs typeface="+mj-cs"/>
            </a:endParaRPr>
          </a:p>
          <a:p>
            <a:pPr>
              <a:lnSpc>
                <a:spcPct val="150000"/>
              </a:lnSpc>
            </a:pPr>
            <a:r>
              <a:rPr lang="en-US" sz="2400" b="1" dirty="0">
                <a:solidFill>
                  <a:srgbClr val="4472C4">
                    <a:lumMod val="75000"/>
                  </a:srgbClr>
                </a:solidFill>
                <a:latin typeface="Calibri Light (Headings)"/>
                <a:ea typeface="+mj-ea"/>
                <a:cs typeface="+mj-cs"/>
              </a:rPr>
              <a:t>       </a:t>
            </a:r>
            <a:r>
              <a:rPr lang="ka-GE" sz="2400" b="1" dirty="0">
                <a:solidFill>
                  <a:srgbClr val="4472C4">
                    <a:lumMod val="75000"/>
                  </a:srgbClr>
                </a:solidFill>
                <a:latin typeface="Calibri Light (Headings)"/>
                <a:ea typeface="+mj-ea"/>
                <a:cs typeface="+mj-cs"/>
              </a:rPr>
              <a:t>დაშავებისას;</a:t>
            </a:r>
          </a:p>
          <a:p>
            <a:pPr marL="457200" indent="-457200">
              <a:lnSpc>
                <a:spcPct val="150000"/>
              </a:lnSpc>
              <a:buAutoNum type="arabicPeriod"/>
            </a:pPr>
            <a:r>
              <a:rPr lang="ka-GE" sz="2400" b="1" dirty="0">
                <a:solidFill>
                  <a:srgbClr val="4472C4">
                    <a:lumMod val="75000"/>
                  </a:srgbClr>
                </a:solidFill>
                <a:latin typeface="Calibri Light (Headings)"/>
                <a:ea typeface="+mj-ea"/>
                <a:cs typeface="+mj-cs"/>
              </a:rPr>
              <a:t>ტრენინგების დოკუმენირება.</a:t>
            </a:r>
            <a:endParaRPr lang="en-US" sz="2400" b="1" dirty="0">
              <a:solidFill>
                <a:srgbClr val="4472C4">
                  <a:lumMod val="75000"/>
                </a:srgbClr>
              </a:solidFill>
              <a:latin typeface="Calibri Light (Headings)"/>
              <a:ea typeface="+mj-ea"/>
              <a:cs typeface="+mj-cs"/>
            </a:endParaRPr>
          </a:p>
          <a:p>
            <a:pPr>
              <a:lnSpc>
                <a:spcPct val="150000"/>
              </a:lnSpc>
            </a:pPr>
            <a:endParaRPr lang="en-US" sz="2400" b="1" dirty="0">
              <a:solidFill>
                <a:srgbClr val="4472C4">
                  <a:lumMod val="75000"/>
                </a:srgbClr>
              </a:solidFill>
              <a:latin typeface="Calibri Light (Headings)"/>
              <a:ea typeface="+mj-ea"/>
              <a:cs typeface="+mj-cs"/>
            </a:endParaRPr>
          </a:p>
          <a:p>
            <a:pPr>
              <a:lnSpc>
                <a:spcPct val="150000"/>
              </a:lnSpc>
            </a:pPr>
            <a:br>
              <a:rPr lang="ka-GE" sz="2400" b="1" dirty="0">
                <a:solidFill>
                  <a:srgbClr val="4472C4">
                    <a:lumMod val="75000"/>
                  </a:srgbClr>
                </a:solidFill>
                <a:latin typeface="Calibri Light (Headings)"/>
                <a:ea typeface="+mj-ea"/>
                <a:cs typeface="+mj-cs"/>
              </a:rPr>
            </a:br>
            <a:endParaRPr lang="en-US" dirty="0"/>
          </a:p>
        </p:txBody>
      </p:sp>
      <p:pic>
        <p:nvPicPr>
          <p:cNvPr id="10" name="Picture 9">
            <a:extLst>
              <a:ext uri="{FF2B5EF4-FFF2-40B4-BE49-F238E27FC236}">
                <a16:creationId xmlns:a16="http://schemas.microsoft.com/office/drawing/2014/main" id="{9E34141A-FC1A-4B3D-A99A-15860B4FEECC}"/>
              </a:ext>
            </a:extLst>
          </p:cNvPr>
          <p:cNvPicPr>
            <a:picLocks noChangeAspect="1"/>
          </p:cNvPicPr>
          <p:nvPr/>
        </p:nvPicPr>
        <p:blipFill>
          <a:blip r:embed="rId2"/>
          <a:stretch>
            <a:fillRect/>
          </a:stretch>
        </p:blipFill>
        <p:spPr>
          <a:xfrm>
            <a:off x="6973549" y="4279986"/>
            <a:ext cx="2669478" cy="2135582"/>
          </a:xfrm>
          <a:prstGeom prst="rect">
            <a:avLst/>
          </a:prstGeom>
        </p:spPr>
      </p:pic>
      <p:pic>
        <p:nvPicPr>
          <p:cNvPr id="11" name="Picture 10">
            <a:extLst>
              <a:ext uri="{FF2B5EF4-FFF2-40B4-BE49-F238E27FC236}">
                <a16:creationId xmlns:a16="http://schemas.microsoft.com/office/drawing/2014/main" id="{98EEAB1A-149F-441B-8CE1-101E9CA2916B}"/>
              </a:ext>
            </a:extLst>
          </p:cNvPr>
          <p:cNvPicPr>
            <a:picLocks noChangeAspect="1"/>
          </p:cNvPicPr>
          <p:nvPr/>
        </p:nvPicPr>
        <p:blipFill>
          <a:blip r:embed="rId3"/>
          <a:stretch>
            <a:fillRect/>
          </a:stretch>
        </p:blipFill>
        <p:spPr>
          <a:xfrm>
            <a:off x="8703019" y="2620431"/>
            <a:ext cx="1833863" cy="2132399"/>
          </a:xfrm>
          <a:prstGeom prst="rect">
            <a:avLst/>
          </a:prstGeom>
        </p:spPr>
      </p:pic>
      <p:pic>
        <p:nvPicPr>
          <p:cNvPr id="12" name="Picture 3">
            <a:extLst>
              <a:ext uri="{FF2B5EF4-FFF2-40B4-BE49-F238E27FC236}">
                <a16:creationId xmlns:a16="http://schemas.microsoft.com/office/drawing/2014/main" id="{968A8078-75A6-4A37-B7EC-73DE7C3A3FC6}"/>
              </a:ext>
            </a:extLst>
          </p:cNvPr>
          <p:cNvPicPr>
            <a:picLocks noChangeAspect="1"/>
          </p:cNvPicPr>
          <p:nvPr/>
        </p:nvPicPr>
        <p:blipFill>
          <a:blip r:embed="rId4"/>
          <a:stretch>
            <a:fillRect/>
          </a:stretch>
        </p:blipFill>
        <p:spPr>
          <a:xfrm>
            <a:off x="10279978" y="63148"/>
            <a:ext cx="1806372" cy="672040"/>
          </a:xfrm>
          <a:prstGeom prst="rect">
            <a:avLst/>
          </a:prstGeom>
        </p:spPr>
      </p:pic>
      <p:pic>
        <p:nvPicPr>
          <p:cNvPr id="13" name="Picture 1">
            <a:extLst>
              <a:ext uri="{FF2B5EF4-FFF2-40B4-BE49-F238E27FC236}">
                <a16:creationId xmlns:a16="http://schemas.microsoft.com/office/drawing/2014/main" id="{4ACD625B-22D8-4C78-AEE5-81E2569C0A93}"/>
              </a:ext>
            </a:extLst>
          </p:cNvPr>
          <p:cNvPicPr>
            <a:picLocks noChangeAspect="1"/>
          </p:cNvPicPr>
          <p:nvPr/>
        </p:nvPicPr>
        <p:blipFill>
          <a:blip r:embed="rId5"/>
          <a:stretch>
            <a:fillRect/>
          </a:stretch>
        </p:blipFill>
        <p:spPr>
          <a:xfrm>
            <a:off x="74539" y="53839"/>
            <a:ext cx="1692876" cy="653901"/>
          </a:xfrm>
          <a:prstGeom prst="rect">
            <a:avLst/>
          </a:prstGeom>
        </p:spPr>
      </p:pic>
      <p:pic>
        <p:nvPicPr>
          <p:cNvPr id="14" name="Picture 2">
            <a:extLst>
              <a:ext uri="{FF2B5EF4-FFF2-40B4-BE49-F238E27FC236}">
                <a16:creationId xmlns:a16="http://schemas.microsoft.com/office/drawing/2014/main" id="{272A3B0F-75B0-48D9-9324-A7B72FA5174D}"/>
              </a:ext>
            </a:extLst>
          </p:cNvPr>
          <p:cNvPicPr>
            <a:picLocks noChangeAspect="1"/>
          </p:cNvPicPr>
          <p:nvPr/>
        </p:nvPicPr>
        <p:blipFill>
          <a:blip r:embed="rId6"/>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32810283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a-GE" dirty="0"/>
              <a:t>რის</a:t>
            </a:r>
            <a:endParaRPr lang="en-US" dirty="0"/>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126657" y="967572"/>
            <a:ext cx="10253849" cy="5733413"/>
          </a:xfrm>
          <a:ln w="57150">
            <a:solidFill>
              <a:srgbClr val="002060"/>
            </a:solidFill>
          </a:ln>
          <a:effectLst>
            <a:outerShdw blurRad="63500" sx="102000" sy="102000" algn="ctr" rotWithShape="0">
              <a:prstClr val="black">
                <a:alpha val="40000"/>
              </a:prstClr>
            </a:outerShdw>
          </a:effectLst>
        </p:spPr>
        <p:txBody>
          <a:bodyPr anchor="t">
            <a:normAutofit/>
          </a:bodyPr>
          <a:lstStyle/>
          <a:p>
            <a:pPr algn="l">
              <a:lnSpc>
                <a:spcPct val="150000"/>
              </a:lnSpc>
            </a:pPr>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			</a:t>
            </a:r>
            <a:endParaRPr lang="en-US" sz="2400" b="1" dirty="0">
              <a:solidFill>
                <a:schemeClr val="accent1">
                  <a:lumMod val="75000"/>
                </a:schemeClr>
              </a:solidFill>
              <a:latin typeface="Calibri Light (Headings)"/>
            </a:endParaRPr>
          </a:p>
        </p:txBody>
      </p:sp>
      <p:sp>
        <p:nvSpPr>
          <p:cNvPr id="5" name="Rectangle 4">
            <a:extLst>
              <a:ext uri="{FF2B5EF4-FFF2-40B4-BE49-F238E27FC236}">
                <a16:creationId xmlns:a16="http://schemas.microsoft.com/office/drawing/2014/main" id="{A196C932-B05B-4385-B9AD-F3406C19E8AE}"/>
              </a:ext>
            </a:extLst>
          </p:cNvPr>
          <p:cNvSpPr/>
          <p:nvPr/>
        </p:nvSpPr>
        <p:spPr>
          <a:xfrm>
            <a:off x="198157" y="291549"/>
            <a:ext cx="10628244" cy="7797519"/>
          </a:xfrm>
          <a:prstGeom prst="rect">
            <a:avLst/>
          </a:prstGeom>
        </p:spPr>
        <p:txBody>
          <a:bodyPr wrap="square">
            <a:spAutoFit/>
          </a:bodyPr>
          <a:lstStyle/>
          <a:p>
            <a:pPr>
              <a:lnSpc>
                <a:spcPct val="150000"/>
              </a:lnSpc>
            </a:pPr>
            <a:endParaRPr lang="en-US" sz="2700" b="1" dirty="0">
              <a:solidFill>
                <a:srgbClr val="FF0000"/>
              </a:solidFill>
              <a:latin typeface="Calibri Light (Headings)"/>
              <a:ea typeface="+mj-ea"/>
              <a:cs typeface="+mj-cs"/>
            </a:endParaRPr>
          </a:p>
          <a:p>
            <a:pPr>
              <a:lnSpc>
                <a:spcPct val="150000"/>
              </a:lnSpc>
            </a:pPr>
            <a:r>
              <a:rPr lang="ka-GE" sz="2700" b="1" dirty="0">
                <a:solidFill>
                  <a:srgbClr val="FF0000"/>
                </a:solidFill>
                <a:latin typeface="Calibri Light (Headings)"/>
                <a:ea typeface="+mj-ea"/>
                <a:cs typeface="+mj-cs"/>
              </a:rPr>
              <a:t>5. ქვეკონტრაქტორები:</a:t>
            </a:r>
            <a:r>
              <a:rPr lang="ka-GE" sz="2700" b="1" dirty="0">
                <a:solidFill>
                  <a:srgbClr val="4472C4">
                    <a:lumMod val="75000"/>
                  </a:srgbClr>
                </a:solidFill>
                <a:latin typeface="Calibri Light (Headings)"/>
                <a:ea typeface="+mj-ea"/>
                <a:cs typeface="+mj-cs"/>
              </a:rPr>
              <a:t>  </a:t>
            </a:r>
            <a:br>
              <a:rPr lang="ka-GE" sz="2400" b="1" dirty="0">
                <a:solidFill>
                  <a:srgbClr val="4472C4">
                    <a:lumMod val="75000"/>
                  </a:srgbClr>
                </a:solidFill>
                <a:latin typeface="Calibri Light (Headings)"/>
                <a:ea typeface="+mj-ea"/>
                <a:cs typeface="+mj-cs"/>
              </a:rPr>
            </a:br>
            <a:r>
              <a:rPr lang="ka-GE" sz="2400" b="1" dirty="0">
                <a:solidFill>
                  <a:srgbClr val="4472C4">
                    <a:lumMod val="75000"/>
                  </a:srgbClr>
                </a:solidFill>
                <a:latin typeface="Calibri Light (Headings)"/>
                <a:ea typeface="+mj-ea"/>
                <a:cs typeface="+mj-cs"/>
              </a:rPr>
              <a:t>	მწარმოებელი ვალდებულია შეაფასოს და თვალყური ადევნოს ქვეკონტრაქტორი კომპანიის მუშაობას, დარწმუნდეს რომ მათი საქმიანობა შეესაბამება </a:t>
            </a:r>
            <a:r>
              <a:rPr lang="en-US" sz="2400" b="1" dirty="0">
                <a:solidFill>
                  <a:srgbClr val="FF0000"/>
                </a:solidFill>
                <a:effectLst>
                  <a:outerShdw blurRad="38100" dist="38100" dir="2700000" algn="tl">
                    <a:srgbClr val="000000">
                      <a:alpha val="43137"/>
                    </a:srgbClr>
                  </a:outerShdw>
                </a:effectLst>
                <a:latin typeface="Calibri Light (Headings)"/>
                <a:ea typeface="+mj-ea"/>
                <a:cs typeface="+mj-cs"/>
              </a:rPr>
              <a:t>Global GAP-</a:t>
            </a:r>
            <a:r>
              <a:rPr lang="ka-GE" sz="2400" b="1" dirty="0">
                <a:solidFill>
                  <a:srgbClr val="4472C4">
                    <a:lumMod val="75000"/>
                  </a:srgbClr>
                </a:solidFill>
                <a:latin typeface="Calibri Light (Headings)"/>
                <a:ea typeface="+mj-ea"/>
                <a:cs typeface="+mj-cs"/>
              </a:rPr>
              <a:t>ის მოთხოვნებს და შეინახოს დოკუმენტაცია; </a:t>
            </a:r>
          </a:p>
          <a:p>
            <a:pPr>
              <a:lnSpc>
                <a:spcPct val="150000"/>
              </a:lnSpc>
            </a:pPr>
            <a:r>
              <a:rPr lang="ka-GE" sz="2400" b="1" dirty="0">
                <a:solidFill>
                  <a:srgbClr val="4472C4">
                    <a:lumMod val="75000"/>
                  </a:srgbClr>
                </a:solidFill>
                <a:latin typeface="Calibri Light (Headings)"/>
                <a:ea typeface="+mj-ea"/>
                <a:cs typeface="+mj-cs"/>
              </a:rPr>
              <a:t>	მესამე მხარეს, მასერტიფიცერებელი ორგანიზაციის მიერ მოვლენილ ინსპექტორს, ასევე შეუძლია შეაფასოს </a:t>
            </a:r>
            <a:endParaRPr lang="en-US" sz="2400" b="1" dirty="0">
              <a:solidFill>
                <a:srgbClr val="4472C4">
                  <a:lumMod val="75000"/>
                </a:srgbClr>
              </a:solidFill>
              <a:latin typeface="Calibri Light (Headings)"/>
              <a:ea typeface="+mj-ea"/>
              <a:cs typeface="+mj-cs"/>
            </a:endParaRPr>
          </a:p>
          <a:p>
            <a:pPr>
              <a:lnSpc>
                <a:spcPct val="150000"/>
              </a:lnSpc>
            </a:pPr>
            <a:r>
              <a:rPr lang="ka-GE" sz="2400" b="1" dirty="0">
                <a:solidFill>
                  <a:srgbClr val="4472C4">
                    <a:lumMod val="75000"/>
                  </a:srgbClr>
                </a:solidFill>
                <a:latin typeface="Calibri Light (Headings)"/>
                <a:ea typeface="+mj-ea"/>
                <a:cs typeface="+mj-cs"/>
              </a:rPr>
              <a:t>ქვეკონტრაქტორი კომპანიის მუშაობა </a:t>
            </a:r>
            <a:endParaRPr lang="en-US" sz="2400" b="1" dirty="0">
              <a:solidFill>
                <a:srgbClr val="4472C4">
                  <a:lumMod val="75000"/>
                </a:srgbClr>
              </a:solidFill>
              <a:latin typeface="Calibri Light (Headings)"/>
              <a:ea typeface="+mj-ea"/>
              <a:cs typeface="+mj-cs"/>
            </a:endParaRPr>
          </a:p>
          <a:p>
            <a:pPr>
              <a:lnSpc>
                <a:spcPct val="150000"/>
              </a:lnSpc>
            </a:pPr>
            <a:r>
              <a:rPr lang="en-US" sz="2400" b="1" dirty="0">
                <a:solidFill>
                  <a:srgbClr val="FF0000"/>
                </a:solidFill>
                <a:effectLst>
                  <a:outerShdw blurRad="38100" dist="38100" dir="2700000" algn="tl">
                    <a:srgbClr val="000000">
                      <a:alpha val="43137"/>
                    </a:srgbClr>
                  </a:outerShdw>
                </a:effectLst>
                <a:latin typeface="Calibri Light (Headings)"/>
                <a:ea typeface="+mj-ea"/>
                <a:cs typeface="+mj-cs"/>
              </a:rPr>
              <a:t>Global GAP</a:t>
            </a:r>
            <a:r>
              <a:rPr lang="en-US" sz="2400" b="1" dirty="0">
                <a:solidFill>
                  <a:srgbClr val="4472C4">
                    <a:lumMod val="75000"/>
                  </a:srgbClr>
                </a:solidFill>
                <a:effectLst>
                  <a:outerShdw blurRad="38100" dist="38100" dir="2700000" algn="tl">
                    <a:srgbClr val="000000">
                      <a:alpha val="43137"/>
                    </a:srgbClr>
                  </a:outerShdw>
                </a:effectLst>
                <a:latin typeface="Calibri Light (Headings)"/>
                <a:ea typeface="+mj-ea"/>
                <a:cs typeface="+mj-cs"/>
              </a:rPr>
              <a:t>-</a:t>
            </a:r>
            <a:r>
              <a:rPr lang="ka-GE" sz="2400" b="1" dirty="0">
                <a:solidFill>
                  <a:srgbClr val="4472C4">
                    <a:lumMod val="75000"/>
                  </a:srgbClr>
                </a:solidFill>
                <a:latin typeface="Calibri Light (Headings)"/>
                <a:ea typeface="+mj-ea"/>
                <a:cs typeface="+mj-cs"/>
              </a:rPr>
              <a:t>ის მოთხოვნების შესაბამისად. </a:t>
            </a:r>
          </a:p>
          <a:p>
            <a:pPr>
              <a:lnSpc>
                <a:spcPct val="150000"/>
              </a:lnSpc>
            </a:pPr>
            <a:r>
              <a:rPr lang="ka-GE" sz="2400" b="1" dirty="0">
                <a:solidFill>
                  <a:srgbClr val="4472C4">
                    <a:lumMod val="75000"/>
                  </a:srgbClr>
                </a:solidFill>
                <a:latin typeface="Calibri Light (Headings)"/>
                <a:ea typeface="+mj-ea"/>
                <a:cs typeface="+mj-cs"/>
              </a:rPr>
              <a:t>ქვეკონტრაქტორი მიიღებს წერილობით </a:t>
            </a:r>
          </a:p>
          <a:p>
            <a:pPr>
              <a:lnSpc>
                <a:spcPct val="150000"/>
              </a:lnSpc>
            </a:pPr>
            <a:r>
              <a:rPr lang="ka-GE" sz="2400" b="1" dirty="0">
                <a:solidFill>
                  <a:srgbClr val="4472C4">
                    <a:lumMod val="75000"/>
                  </a:srgbClr>
                </a:solidFill>
                <a:latin typeface="Calibri Light (Headings)"/>
                <a:ea typeface="+mj-ea"/>
                <a:cs typeface="+mj-cs"/>
              </a:rPr>
              <a:t>მოთხოვნას  აუდიტის/ინსპექციის შესახებ.</a:t>
            </a:r>
          </a:p>
          <a:p>
            <a:pPr>
              <a:lnSpc>
                <a:spcPct val="150000"/>
              </a:lnSpc>
            </a:pPr>
            <a:endParaRPr lang="ka-GE" sz="2400" b="1" dirty="0">
              <a:solidFill>
                <a:srgbClr val="4472C4">
                  <a:lumMod val="75000"/>
                </a:srgbClr>
              </a:solidFill>
              <a:latin typeface="Calibri Light (Headings)"/>
              <a:ea typeface="+mj-ea"/>
              <a:cs typeface="+mj-cs"/>
            </a:endParaRPr>
          </a:p>
          <a:p>
            <a:pPr>
              <a:lnSpc>
                <a:spcPct val="150000"/>
              </a:lnSpc>
            </a:pPr>
            <a:br>
              <a:rPr lang="ka-GE" sz="2400" b="1" dirty="0">
                <a:solidFill>
                  <a:srgbClr val="4472C4">
                    <a:lumMod val="75000"/>
                  </a:srgbClr>
                </a:solidFill>
                <a:latin typeface="Calibri Light (Headings)"/>
                <a:ea typeface="+mj-ea"/>
                <a:cs typeface="+mj-cs"/>
              </a:rPr>
            </a:br>
            <a:endParaRPr lang="en-US" dirty="0"/>
          </a:p>
        </p:txBody>
      </p:sp>
      <p:pic>
        <p:nvPicPr>
          <p:cNvPr id="4" name="Picture 3">
            <a:extLst>
              <a:ext uri="{FF2B5EF4-FFF2-40B4-BE49-F238E27FC236}">
                <a16:creationId xmlns:a16="http://schemas.microsoft.com/office/drawing/2014/main" id="{76EB9585-E962-44E6-97B5-E0CC537D3985}"/>
              </a:ext>
            </a:extLst>
          </p:cNvPr>
          <p:cNvPicPr>
            <a:picLocks noChangeAspect="1"/>
          </p:cNvPicPr>
          <p:nvPr/>
        </p:nvPicPr>
        <p:blipFill>
          <a:blip r:embed="rId2"/>
          <a:stretch>
            <a:fillRect/>
          </a:stretch>
        </p:blipFill>
        <p:spPr>
          <a:xfrm>
            <a:off x="6128014" y="3791746"/>
            <a:ext cx="4578493" cy="2853175"/>
          </a:xfrm>
          <a:prstGeom prst="rect">
            <a:avLst/>
          </a:prstGeom>
        </p:spPr>
      </p:pic>
      <p:pic>
        <p:nvPicPr>
          <p:cNvPr id="9" name="Picture 3">
            <a:extLst>
              <a:ext uri="{FF2B5EF4-FFF2-40B4-BE49-F238E27FC236}">
                <a16:creationId xmlns:a16="http://schemas.microsoft.com/office/drawing/2014/main" id="{6E25D394-85BD-41C8-B430-F016CB9CE9BC}"/>
              </a:ext>
            </a:extLst>
          </p:cNvPr>
          <p:cNvPicPr>
            <a:picLocks noChangeAspect="1"/>
          </p:cNvPicPr>
          <p:nvPr/>
        </p:nvPicPr>
        <p:blipFill>
          <a:blip r:embed="rId3"/>
          <a:stretch>
            <a:fillRect/>
          </a:stretch>
        </p:blipFill>
        <p:spPr>
          <a:xfrm>
            <a:off x="10279978" y="63148"/>
            <a:ext cx="1806372" cy="672040"/>
          </a:xfrm>
          <a:prstGeom prst="rect">
            <a:avLst/>
          </a:prstGeom>
        </p:spPr>
      </p:pic>
      <p:pic>
        <p:nvPicPr>
          <p:cNvPr id="10" name="Picture 1">
            <a:extLst>
              <a:ext uri="{FF2B5EF4-FFF2-40B4-BE49-F238E27FC236}">
                <a16:creationId xmlns:a16="http://schemas.microsoft.com/office/drawing/2014/main" id="{8AB230D3-C86D-4651-B44D-29DEE97FFF41}"/>
              </a:ext>
            </a:extLst>
          </p:cNvPr>
          <p:cNvPicPr>
            <a:picLocks noChangeAspect="1"/>
          </p:cNvPicPr>
          <p:nvPr/>
        </p:nvPicPr>
        <p:blipFill>
          <a:blip r:embed="rId4"/>
          <a:stretch>
            <a:fillRect/>
          </a:stretch>
        </p:blipFill>
        <p:spPr>
          <a:xfrm>
            <a:off x="74539" y="53839"/>
            <a:ext cx="1692876" cy="653901"/>
          </a:xfrm>
          <a:prstGeom prst="rect">
            <a:avLst/>
          </a:prstGeom>
        </p:spPr>
      </p:pic>
      <p:pic>
        <p:nvPicPr>
          <p:cNvPr id="11" name="Picture 2">
            <a:extLst>
              <a:ext uri="{FF2B5EF4-FFF2-40B4-BE49-F238E27FC236}">
                <a16:creationId xmlns:a16="http://schemas.microsoft.com/office/drawing/2014/main" id="{731B4141-B545-48B2-8491-6BB0C6BE471B}"/>
              </a:ext>
            </a:extLst>
          </p:cNvPr>
          <p:cNvPicPr>
            <a:picLocks noChangeAspect="1"/>
          </p:cNvPicPr>
          <p:nvPr/>
        </p:nvPicPr>
        <p:blipFill>
          <a:blip r:embed="rId5"/>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10678091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a-GE" dirty="0"/>
              <a:t>რის</a:t>
            </a:r>
            <a:endParaRPr lang="en-US" dirty="0"/>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318051" y="999460"/>
            <a:ext cx="10253849" cy="5467600"/>
          </a:xfrm>
          <a:ln w="57150">
            <a:solidFill>
              <a:srgbClr val="002060"/>
            </a:solidFill>
          </a:ln>
          <a:effectLst>
            <a:outerShdw blurRad="63500" sx="102000" sy="102000" algn="ctr" rotWithShape="0">
              <a:prstClr val="black">
                <a:alpha val="40000"/>
              </a:prstClr>
            </a:outerShdw>
          </a:effectLst>
        </p:spPr>
        <p:txBody>
          <a:bodyPr anchor="t">
            <a:normAutofit/>
          </a:bodyPr>
          <a:lstStyle/>
          <a:p>
            <a:pPr algn="l">
              <a:lnSpc>
                <a:spcPct val="150000"/>
              </a:lnSpc>
            </a:pPr>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endParaRPr lang="en-US" sz="2400" b="1" dirty="0">
              <a:solidFill>
                <a:schemeClr val="accent1">
                  <a:lumMod val="75000"/>
                </a:schemeClr>
              </a:solidFill>
              <a:latin typeface="Calibri Light (Headings)"/>
            </a:endParaRPr>
          </a:p>
        </p:txBody>
      </p:sp>
      <p:sp>
        <p:nvSpPr>
          <p:cNvPr id="5" name="Rectangle 4">
            <a:extLst>
              <a:ext uri="{FF2B5EF4-FFF2-40B4-BE49-F238E27FC236}">
                <a16:creationId xmlns:a16="http://schemas.microsoft.com/office/drawing/2014/main" id="{3719B532-8149-48F8-AFC7-0C4CC9A2D2CE}"/>
              </a:ext>
            </a:extLst>
          </p:cNvPr>
          <p:cNvSpPr/>
          <p:nvPr/>
        </p:nvSpPr>
        <p:spPr>
          <a:xfrm>
            <a:off x="477078" y="390940"/>
            <a:ext cx="10094822" cy="5840060"/>
          </a:xfrm>
          <a:prstGeom prst="rect">
            <a:avLst/>
          </a:prstGeom>
        </p:spPr>
        <p:txBody>
          <a:bodyPr wrap="square">
            <a:spAutoFit/>
          </a:bodyPr>
          <a:lstStyle/>
          <a:p>
            <a:endParaRPr lang="en-US" sz="2700" b="1" dirty="0">
              <a:solidFill>
                <a:srgbClr val="FF0000"/>
              </a:solidFill>
              <a:ea typeface="+mj-ea"/>
              <a:cs typeface="+mj-cs"/>
            </a:endParaRPr>
          </a:p>
          <a:p>
            <a:endParaRPr lang="en-US" sz="2700" b="1" dirty="0">
              <a:solidFill>
                <a:srgbClr val="FF0000"/>
              </a:solidFill>
              <a:ea typeface="+mj-ea"/>
              <a:cs typeface="+mj-cs"/>
            </a:endParaRPr>
          </a:p>
          <a:p>
            <a:r>
              <a:rPr lang="ka-GE" sz="2700" b="1" dirty="0">
                <a:solidFill>
                  <a:srgbClr val="FF0000"/>
                </a:solidFill>
                <a:ea typeface="+mj-ea"/>
                <a:cs typeface="+mj-cs"/>
              </a:rPr>
              <a:t>6.</a:t>
            </a:r>
            <a:r>
              <a:rPr lang="ka-GE" sz="2700" b="1" dirty="0">
                <a:solidFill>
                  <a:srgbClr val="4472C4">
                    <a:lumMod val="75000"/>
                  </a:srgbClr>
                </a:solidFill>
                <a:ea typeface="+mj-ea"/>
                <a:cs typeface="+mj-cs"/>
              </a:rPr>
              <a:t> </a:t>
            </a:r>
            <a:r>
              <a:rPr lang="ka-GE" sz="2700" b="1" dirty="0">
                <a:solidFill>
                  <a:srgbClr val="FF0000"/>
                </a:solidFill>
                <a:ea typeface="+mj-ea"/>
                <a:cs typeface="+mj-cs"/>
              </a:rPr>
              <a:t>ნარჩენებისა და დაბინძურების  მართვა; გადამუშავება და მეორადი გამოყენება</a:t>
            </a:r>
          </a:p>
          <a:p>
            <a:endParaRPr lang="ka-GE" sz="2700" b="1" dirty="0">
              <a:solidFill>
                <a:srgbClr val="FF0000"/>
              </a:solidFill>
              <a:ea typeface="+mj-ea"/>
              <a:cs typeface="+mj-cs"/>
            </a:endParaRPr>
          </a:p>
          <a:p>
            <a:pPr>
              <a:lnSpc>
                <a:spcPct val="150000"/>
              </a:lnSpc>
            </a:pPr>
            <a:r>
              <a:rPr lang="ka-GE" sz="2400" b="1" dirty="0">
                <a:solidFill>
                  <a:schemeClr val="accent1">
                    <a:lumMod val="75000"/>
                  </a:schemeClr>
                </a:solidFill>
                <a:ea typeface="+mj-ea"/>
                <a:cs typeface="+mj-cs"/>
              </a:rPr>
              <a:t>ნარჩენებისა მართვისა და დაბინძურების შემცირების სამოქმედო გეგმა  ითვალისწინებს არსებული სტანდარტების განხილვას და განახლებას, ნარჩენების თავიდან აცილებას, შემცირებას და მეორად გამოყენებას. თვითეულ საკითხზე უნდა არსებობდეს სტანდარტული პროცედურები და დოკუმენტაცია.</a:t>
            </a:r>
          </a:p>
          <a:p>
            <a:pPr>
              <a:lnSpc>
                <a:spcPct val="150000"/>
              </a:lnSpc>
            </a:pPr>
            <a:endParaRPr lang="ka-GE" sz="2700" b="1" dirty="0">
              <a:solidFill>
                <a:srgbClr val="FF0000"/>
              </a:solidFill>
              <a:ea typeface="+mj-ea"/>
              <a:cs typeface="+mj-cs"/>
            </a:endParaRPr>
          </a:p>
          <a:p>
            <a:endParaRPr lang="en-US" dirty="0">
              <a:solidFill>
                <a:srgbClr val="FF0000"/>
              </a:solidFill>
            </a:endParaRPr>
          </a:p>
        </p:txBody>
      </p:sp>
      <p:pic>
        <p:nvPicPr>
          <p:cNvPr id="8" name="Picture 3">
            <a:extLst>
              <a:ext uri="{FF2B5EF4-FFF2-40B4-BE49-F238E27FC236}">
                <a16:creationId xmlns:a16="http://schemas.microsoft.com/office/drawing/2014/main" id="{164603CD-FEC8-4877-9EEE-7A7AE27AAA00}"/>
              </a:ext>
            </a:extLst>
          </p:cNvPr>
          <p:cNvPicPr>
            <a:picLocks noChangeAspect="1"/>
          </p:cNvPicPr>
          <p:nvPr/>
        </p:nvPicPr>
        <p:blipFill>
          <a:blip r:embed="rId2"/>
          <a:stretch>
            <a:fillRect/>
          </a:stretch>
        </p:blipFill>
        <p:spPr>
          <a:xfrm>
            <a:off x="10279978" y="63148"/>
            <a:ext cx="1806372" cy="672040"/>
          </a:xfrm>
          <a:prstGeom prst="rect">
            <a:avLst/>
          </a:prstGeom>
        </p:spPr>
      </p:pic>
      <p:pic>
        <p:nvPicPr>
          <p:cNvPr id="9" name="Picture 1">
            <a:extLst>
              <a:ext uri="{FF2B5EF4-FFF2-40B4-BE49-F238E27FC236}">
                <a16:creationId xmlns:a16="http://schemas.microsoft.com/office/drawing/2014/main" id="{4B634151-A6CB-4B6D-A4BA-680A8D1F7A7E}"/>
              </a:ext>
            </a:extLst>
          </p:cNvPr>
          <p:cNvPicPr>
            <a:picLocks noChangeAspect="1"/>
          </p:cNvPicPr>
          <p:nvPr/>
        </p:nvPicPr>
        <p:blipFill>
          <a:blip r:embed="rId3"/>
          <a:stretch>
            <a:fillRect/>
          </a:stretch>
        </p:blipFill>
        <p:spPr>
          <a:xfrm>
            <a:off x="74539" y="53839"/>
            <a:ext cx="1692876" cy="653901"/>
          </a:xfrm>
          <a:prstGeom prst="rect">
            <a:avLst/>
          </a:prstGeom>
        </p:spPr>
      </p:pic>
      <p:pic>
        <p:nvPicPr>
          <p:cNvPr id="10" name="Picture 2">
            <a:extLst>
              <a:ext uri="{FF2B5EF4-FFF2-40B4-BE49-F238E27FC236}">
                <a16:creationId xmlns:a16="http://schemas.microsoft.com/office/drawing/2014/main" id="{ED2C4CFB-D691-46CD-9490-10CD9C49A2A7}"/>
              </a:ext>
            </a:extLst>
          </p:cNvPr>
          <p:cNvPicPr>
            <a:picLocks noChangeAspect="1"/>
          </p:cNvPicPr>
          <p:nvPr/>
        </p:nvPicPr>
        <p:blipFill>
          <a:blip r:embed="rId4"/>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4963166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318052" y="574158"/>
            <a:ext cx="10760766" cy="6179993"/>
          </a:xfrm>
          <a:ln w="57150">
            <a:solidFill>
              <a:srgbClr val="002060"/>
            </a:solidFill>
          </a:ln>
          <a:effectLst>
            <a:outerShdw blurRad="63500" sx="102000" sy="102000" algn="ctr" rotWithShape="0">
              <a:prstClr val="black">
                <a:alpha val="40000"/>
              </a:prstClr>
            </a:outerShdw>
          </a:effectLst>
        </p:spPr>
        <p:txBody>
          <a:bodyPr anchor="t">
            <a:normAutofit/>
          </a:bodyPr>
          <a:lstStyle/>
          <a:p>
            <a:pPr algn="l"/>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endParaRPr lang="en-US" sz="2400" b="1" dirty="0">
              <a:solidFill>
                <a:schemeClr val="accent1">
                  <a:lumMod val="75000"/>
                </a:schemeClr>
              </a:solidFill>
              <a:latin typeface="Calibri Light (Headings)"/>
            </a:endParaRPr>
          </a:p>
        </p:txBody>
      </p:sp>
      <p:sp>
        <p:nvSpPr>
          <p:cNvPr id="4" name="Rectangle 3">
            <a:extLst>
              <a:ext uri="{FF2B5EF4-FFF2-40B4-BE49-F238E27FC236}">
                <a16:creationId xmlns:a16="http://schemas.microsoft.com/office/drawing/2014/main" id="{7E671080-F445-4041-A9D5-F5800288461A}"/>
              </a:ext>
            </a:extLst>
          </p:cNvPr>
          <p:cNvSpPr/>
          <p:nvPr/>
        </p:nvSpPr>
        <p:spPr>
          <a:xfrm>
            <a:off x="318052" y="472621"/>
            <a:ext cx="10760765" cy="6061852"/>
          </a:xfrm>
          <a:prstGeom prst="rect">
            <a:avLst/>
          </a:prstGeom>
        </p:spPr>
        <p:txBody>
          <a:bodyPr wrap="square">
            <a:spAutoFit/>
          </a:bodyPr>
          <a:lstStyle/>
          <a:p>
            <a:pPr>
              <a:lnSpc>
                <a:spcPct val="150000"/>
              </a:lnSpc>
            </a:pPr>
            <a:r>
              <a:rPr lang="ka-GE" sz="2700" b="1" dirty="0">
                <a:solidFill>
                  <a:srgbClr val="FF0000"/>
                </a:solidFill>
                <a:ea typeface="+mj-ea"/>
                <a:cs typeface="+mj-cs"/>
              </a:rPr>
              <a:t>7. ბიომრავალფეროვნება და კონსერვაცია;</a:t>
            </a:r>
          </a:p>
          <a:p>
            <a:pPr>
              <a:lnSpc>
                <a:spcPct val="150000"/>
              </a:lnSpc>
            </a:pPr>
            <a:r>
              <a:rPr lang="ka-GE" sz="2400" b="1" dirty="0">
                <a:solidFill>
                  <a:srgbClr val="4472C4">
                    <a:lumMod val="75000"/>
                  </a:srgbClr>
                </a:solidFill>
                <a:ea typeface="+mj-ea"/>
                <a:cs typeface="+mj-cs"/>
              </a:rPr>
              <a:t>მეურნეობამ უნდა შეაფასოს მისი საქმიანობის უარყოფითი ზეგავლენა გარემოზე და შექმნას რისკის შემცირების პროცედურული სტანდარტი / სამოქმედო გეგმა;</a:t>
            </a:r>
          </a:p>
          <a:p>
            <a:pPr>
              <a:lnSpc>
                <a:spcPct val="150000"/>
              </a:lnSpc>
            </a:pPr>
            <a:r>
              <a:rPr lang="ka-GE" sz="2400" b="1" dirty="0">
                <a:solidFill>
                  <a:srgbClr val="4472C4">
                    <a:lumMod val="75000"/>
                  </a:srgbClr>
                </a:solidFill>
                <a:ea typeface="+mj-ea"/>
                <a:cs typeface="+mj-cs"/>
              </a:rPr>
              <a:t>მაგ: როგორ იცავს მეურნეობა ბიომრავალფეროვნებას? როგორ ხდება წყლის დაბინძურების თავიდან აცილება? როგორ ხდება ენერგიის დაზოგვა? </a:t>
            </a:r>
          </a:p>
          <a:p>
            <a:pPr lvl="0"/>
            <a:r>
              <a:rPr lang="ka-GE" sz="2400" b="1" dirty="0">
                <a:solidFill>
                  <a:srgbClr val="4472C4">
                    <a:lumMod val="75000"/>
                  </a:srgbClr>
                </a:solidFill>
                <a:ea typeface="+mj-ea"/>
                <a:cs typeface="+mj-cs"/>
              </a:rPr>
              <a:t> </a:t>
            </a:r>
            <a:r>
              <a:rPr lang="ka-GE" sz="2700" b="1" dirty="0">
                <a:solidFill>
                  <a:srgbClr val="FF0000"/>
                </a:solidFill>
              </a:rPr>
              <a:t>8. საჩივრები</a:t>
            </a:r>
          </a:p>
          <a:p>
            <a:pPr lvl="0">
              <a:lnSpc>
                <a:spcPct val="150000"/>
              </a:lnSpc>
            </a:pPr>
            <a:r>
              <a:rPr lang="ka-GE" sz="2400" b="1" dirty="0">
                <a:solidFill>
                  <a:srgbClr val="4472C4">
                    <a:lumMod val="75000"/>
                  </a:srgbClr>
                </a:solidFill>
              </a:rPr>
              <a:t>საჩივრების მართვა უზრუნველყოფს წარმოების სისტემის გაუმჯობესებას.</a:t>
            </a:r>
          </a:p>
          <a:p>
            <a:pPr lvl="0">
              <a:lnSpc>
                <a:spcPct val="150000"/>
              </a:lnSpc>
            </a:pPr>
            <a:r>
              <a:rPr lang="ka-GE" sz="2400" b="1" dirty="0">
                <a:solidFill>
                  <a:srgbClr val="4472C4">
                    <a:lumMod val="75000"/>
                  </a:srgbClr>
                </a:solidFill>
              </a:rPr>
              <a:t>საჩივრების მართვა გულისხმობს პროცედურული სტანდარტის შემუშავებას და ყველა შემოსული საჩივრის დოკუმენტირებას, გაანალიზებას და შეცდომების აღმოფხვრას.</a:t>
            </a:r>
            <a:endParaRPr lang="en-US" dirty="0"/>
          </a:p>
        </p:txBody>
      </p:sp>
      <p:pic>
        <p:nvPicPr>
          <p:cNvPr id="8" name="Picture 3">
            <a:extLst>
              <a:ext uri="{FF2B5EF4-FFF2-40B4-BE49-F238E27FC236}">
                <a16:creationId xmlns:a16="http://schemas.microsoft.com/office/drawing/2014/main" id="{B2C914E3-389E-4037-AA68-04A64268228C}"/>
              </a:ext>
            </a:extLst>
          </p:cNvPr>
          <p:cNvPicPr>
            <a:picLocks noChangeAspect="1"/>
          </p:cNvPicPr>
          <p:nvPr/>
        </p:nvPicPr>
        <p:blipFill>
          <a:blip r:embed="rId2"/>
          <a:stretch>
            <a:fillRect/>
          </a:stretch>
        </p:blipFill>
        <p:spPr>
          <a:xfrm>
            <a:off x="10279978" y="63148"/>
            <a:ext cx="1806372" cy="672040"/>
          </a:xfrm>
          <a:prstGeom prst="rect">
            <a:avLst/>
          </a:prstGeom>
        </p:spPr>
      </p:pic>
      <p:pic>
        <p:nvPicPr>
          <p:cNvPr id="9" name="Picture 1">
            <a:extLst>
              <a:ext uri="{FF2B5EF4-FFF2-40B4-BE49-F238E27FC236}">
                <a16:creationId xmlns:a16="http://schemas.microsoft.com/office/drawing/2014/main" id="{2B92A52C-ABF7-40BB-819E-75B394D5E034}"/>
              </a:ext>
            </a:extLst>
          </p:cNvPr>
          <p:cNvPicPr>
            <a:picLocks noChangeAspect="1"/>
          </p:cNvPicPr>
          <p:nvPr/>
        </p:nvPicPr>
        <p:blipFill>
          <a:blip r:embed="rId3"/>
          <a:stretch>
            <a:fillRect/>
          </a:stretch>
        </p:blipFill>
        <p:spPr>
          <a:xfrm>
            <a:off x="74539" y="53839"/>
            <a:ext cx="1692876" cy="653901"/>
          </a:xfrm>
          <a:prstGeom prst="rect">
            <a:avLst/>
          </a:prstGeom>
        </p:spPr>
      </p:pic>
      <p:pic>
        <p:nvPicPr>
          <p:cNvPr id="10" name="Picture 2">
            <a:extLst>
              <a:ext uri="{FF2B5EF4-FFF2-40B4-BE49-F238E27FC236}">
                <a16:creationId xmlns:a16="http://schemas.microsoft.com/office/drawing/2014/main" id="{E9921CB4-C6ED-46C2-A0B4-260834DFE5B7}"/>
              </a:ext>
            </a:extLst>
          </p:cNvPr>
          <p:cNvPicPr>
            <a:picLocks noChangeAspect="1"/>
          </p:cNvPicPr>
          <p:nvPr/>
        </p:nvPicPr>
        <p:blipFill>
          <a:blip r:embed="rId4"/>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28802255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315431" y="278989"/>
            <a:ext cx="10627024" cy="6321288"/>
          </a:xfrm>
          <a:ln w="57150">
            <a:solidFill>
              <a:srgbClr val="002060"/>
            </a:solidFill>
          </a:ln>
          <a:effectLst>
            <a:outerShdw blurRad="63500" sx="102000" sy="102000" algn="ctr" rotWithShape="0">
              <a:prstClr val="black">
                <a:alpha val="40000"/>
              </a:prstClr>
            </a:outerShdw>
          </a:effectLst>
        </p:spPr>
        <p:txBody>
          <a:bodyPr anchor="t">
            <a:normAutofit/>
          </a:bodyPr>
          <a:lstStyle/>
          <a:p>
            <a:pPr algn="l"/>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endParaRPr lang="en-US" sz="2400" b="1" dirty="0">
              <a:solidFill>
                <a:schemeClr val="accent1">
                  <a:lumMod val="75000"/>
                </a:schemeClr>
              </a:solidFill>
              <a:latin typeface="Calibri Light (Headings)"/>
            </a:endParaRPr>
          </a:p>
        </p:txBody>
      </p:sp>
      <p:sp>
        <p:nvSpPr>
          <p:cNvPr id="4" name="Rectangle 3">
            <a:extLst>
              <a:ext uri="{FF2B5EF4-FFF2-40B4-BE49-F238E27FC236}">
                <a16:creationId xmlns:a16="http://schemas.microsoft.com/office/drawing/2014/main" id="{0A551C2F-E298-4AA3-9618-09D36CEE88B6}"/>
              </a:ext>
            </a:extLst>
          </p:cNvPr>
          <p:cNvSpPr/>
          <p:nvPr/>
        </p:nvSpPr>
        <p:spPr>
          <a:xfrm>
            <a:off x="328683" y="278989"/>
            <a:ext cx="10627024" cy="7309693"/>
          </a:xfrm>
          <a:prstGeom prst="rect">
            <a:avLst/>
          </a:prstGeom>
        </p:spPr>
        <p:txBody>
          <a:bodyPr wrap="square">
            <a:spAutoFit/>
          </a:bodyPr>
          <a:lstStyle/>
          <a:p>
            <a:endParaRPr lang="en-US" sz="2700" b="1" dirty="0">
              <a:solidFill>
                <a:srgbClr val="FF0000"/>
              </a:solidFill>
              <a:ea typeface="+mj-ea"/>
              <a:cs typeface="+mj-cs"/>
            </a:endParaRPr>
          </a:p>
          <a:p>
            <a:endParaRPr lang="en-US" sz="2700" b="1" dirty="0">
              <a:solidFill>
                <a:srgbClr val="FF0000"/>
              </a:solidFill>
              <a:ea typeface="+mj-ea"/>
              <a:cs typeface="+mj-cs"/>
            </a:endParaRPr>
          </a:p>
          <a:p>
            <a:r>
              <a:rPr lang="ka-GE" sz="2700" b="1" dirty="0">
                <a:solidFill>
                  <a:srgbClr val="FF0000"/>
                </a:solidFill>
                <a:ea typeface="+mj-ea"/>
                <a:cs typeface="+mj-cs"/>
              </a:rPr>
              <a:t>9. პროდუქტის გამოწვევა გაყიდვის ქსელიდან/ხმარებიდან ამოღების პროცედურა;</a:t>
            </a:r>
          </a:p>
          <a:p>
            <a:br>
              <a:rPr lang="ka-GE" sz="2700" b="1" dirty="0">
                <a:solidFill>
                  <a:srgbClr val="FF0000"/>
                </a:solidFill>
                <a:ea typeface="+mj-ea"/>
                <a:cs typeface="+mj-cs"/>
              </a:rPr>
            </a:br>
            <a:r>
              <a:rPr lang="ka-GE" sz="2400" b="1" dirty="0">
                <a:solidFill>
                  <a:srgbClr val="4472C4">
                    <a:lumMod val="75000"/>
                  </a:srgbClr>
                </a:solidFill>
                <a:ea typeface="+mj-ea"/>
                <a:cs typeface="+mj-cs"/>
              </a:rPr>
              <a:t>აქვს თუ არა მწარმოებელს შექმნილი სტანდარტული პროცედურა თუ როგორ გაართვას თავი სერტიფიცირებული პროდუქტის გაყიდვის ქსელიდან გამოწვევის შემთხვევაში?</a:t>
            </a:r>
          </a:p>
          <a:p>
            <a:pPr lvl="0">
              <a:lnSpc>
                <a:spcPct val="150000"/>
              </a:lnSpc>
            </a:pPr>
            <a:endParaRPr lang="ka-GE" sz="2400" b="1" dirty="0">
              <a:solidFill>
                <a:srgbClr val="4472C4">
                  <a:lumMod val="75000"/>
                </a:srgbClr>
              </a:solidFill>
              <a:ea typeface="+mj-ea"/>
              <a:cs typeface="+mj-cs"/>
            </a:endParaRPr>
          </a:p>
          <a:p>
            <a:pPr lvl="0"/>
            <a:r>
              <a:rPr lang="ka-GE" sz="2400" b="1" dirty="0">
                <a:solidFill>
                  <a:srgbClr val="4472C4">
                    <a:lumMod val="75000"/>
                  </a:srgbClr>
                </a:solidFill>
                <a:ea typeface="+mj-ea"/>
                <a:cs typeface="+mj-cs"/>
              </a:rPr>
              <a:t>1</a:t>
            </a:r>
            <a:r>
              <a:rPr lang="en-US" sz="2200" b="1" dirty="0">
                <a:solidFill>
                  <a:srgbClr val="4472C4">
                    <a:lumMod val="75000"/>
                  </a:srgbClr>
                </a:solidFill>
              </a:rPr>
              <a:t>9Q</a:t>
            </a:r>
            <a:r>
              <a:rPr lang="ka-GE" sz="2200" b="1" dirty="0">
                <a:solidFill>
                  <a:srgbClr val="4472C4">
                    <a:lumMod val="75000"/>
                  </a:srgbClr>
                </a:solidFill>
              </a:rPr>
              <a:t> - მინდვრის კოდი</a:t>
            </a:r>
            <a:endParaRPr lang="en-US" sz="2200" b="1" dirty="0">
              <a:solidFill>
                <a:srgbClr val="4472C4">
                  <a:lumMod val="75000"/>
                </a:srgbClr>
              </a:solidFill>
            </a:endParaRPr>
          </a:p>
          <a:p>
            <a:pPr lvl="0"/>
            <a:r>
              <a:rPr lang="en-US" sz="2200" b="1" dirty="0">
                <a:solidFill>
                  <a:srgbClr val="4472C4">
                    <a:lumMod val="75000"/>
                  </a:srgbClr>
                </a:solidFill>
              </a:rPr>
              <a:t>M </a:t>
            </a:r>
            <a:r>
              <a:rPr lang="ka-GE" sz="2200" b="1" dirty="0">
                <a:solidFill>
                  <a:srgbClr val="4472C4">
                    <a:lumMod val="75000"/>
                  </a:srgbClr>
                </a:solidFill>
              </a:rPr>
              <a:t>    - მანქანით მოკრეფილი</a:t>
            </a:r>
            <a:endParaRPr lang="en-US" sz="2200" b="1" dirty="0">
              <a:solidFill>
                <a:srgbClr val="4472C4">
                  <a:lumMod val="75000"/>
                </a:srgbClr>
              </a:solidFill>
            </a:endParaRPr>
          </a:p>
          <a:p>
            <a:pPr marL="457200" lvl="0" indent="-457200">
              <a:buFontTx/>
              <a:buAutoNum type="arabicPlain" startAt="179"/>
            </a:pPr>
            <a:r>
              <a:rPr lang="ka-GE" sz="2200" b="1" dirty="0">
                <a:solidFill>
                  <a:srgbClr val="4472C4">
                    <a:lumMod val="75000"/>
                  </a:srgbClr>
                </a:solidFill>
              </a:rPr>
              <a:t>  - კრეფის თარიღი </a:t>
            </a:r>
          </a:p>
          <a:p>
            <a:pPr lvl="0"/>
            <a:r>
              <a:rPr lang="ka-GE" sz="2200" b="1" dirty="0">
                <a:solidFill>
                  <a:srgbClr val="4472C4">
                    <a:lumMod val="75000"/>
                  </a:srgbClr>
                </a:solidFill>
              </a:rPr>
              <a:t>          (იულიური კალენდარით 28/6/2017)</a:t>
            </a:r>
            <a:endParaRPr lang="en-US" sz="2200" b="1" dirty="0">
              <a:solidFill>
                <a:srgbClr val="4472C4">
                  <a:lumMod val="75000"/>
                </a:srgbClr>
              </a:solidFill>
            </a:endParaRPr>
          </a:p>
          <a:p>
            <a:pPr lvl="0"/>
            <a:r>
              <a:rPr lang="en-US" sz="2200" b="1" dirty="0">
                <a:solidFill>
                  <a:srgbClr val="4472C4">
                    <a:lumMod val="75000"/>
                  </a:srgbClr>
                </a:solidFill>
              </a:rPr>
              <a:t>Y </a:t>
            </a:r>
            <a:r>
              <a:rPr lang="ka-GE" sz="2200" b="1" dirty="0">
                <a:solidFill>
                  <a:srgbClr val="4472C4">
                    <a:lumMod val="75000"/>
                  </a:srgbClr>
                </a:solidFill>
              </a:rPr>
              <a:t>     - კულტურის კოდი</a:t>
            </a:r>
            <a:r>
              <a:rPr lang="en-US" sz="2200" b="1" dirty="0">
                <a:solidFill>
                  <a:srgbClr val="4472C4">
                    <a:lumMod val="75000"/>
                  </a:srgbClr>
                </a:solidFill>
              </a:rPr>
              <a:t> </a:t>
            </a:r>
            <a:r>
              <a:rPr lang="ka-GE" sz="2200" b="1" dirty="0">
                <a:solidFill>
                  <a:srgbClr val="4472C4">
                    <a:lumMod val="75000"/>
                  </a:srgbClr>
                </a:solidFill>
              </a:rPr>
              <a:t>                                              </a:t>
            </a:r>
            <a:endParaRPr lang="en-US" sz="2200" b="1" dirty="0">
              <a:solidFill>
                <a:srgbClr val="4472C4">
                  <a:lumMod val="75000"/>
                </a:srgbClr>
              </a:solidFill>
            </a:endParaRPr>
          </a:p>
          <a:p>
            <a:pPr marL="457200" lvl="0" indent="-457200">
              <a:buFontTx/>
              <a:buAutoNum type="arabicPlain" startAt="180"/>
            </a:pPr>
            <a:r>
              <a:rPr lang="ka-GE" sz="2200" b="1" dirty="0">
                <a:solidFill>
                  <a:srgbClr val="4472C4">
                    <a:lumMod val="75000"/>
                  </a:srgbClr>
                </a:solidFill>
              </a:rPr>
              <a:t>  - დაფასოების თარიღი </a:t>
            </a:r>
          </a:p>
          <a:p>
            <a:pPr lvl="0"/>
            <a:r>
              <a:rPr lang="ka-GE" sz="2200" b="1" dirty="0">
                <a:solidFill>
                  <a:srgbClr val="4472C4">
                    <a:lumMod val="75000"/>
                  </a:srgbClr>
                </a:solidFill>
              </a:rPr>
              <a:t>          (იულიური კალენდარით 29/6/2017)</a:t>
            </a:r>
            <a:endParaRPr lang="en-US" sz="2200" b="1" dirty="0">
              <a:solidFill>
                <a:srgbClr val="4472C4">
                  <a:lumMod val="75000"/>
                </a:srgbClr>
              </a:solidFill>
            </a:endParaRPr>
          </a:p>
          <a:p>
            <a:endParaRPr lang="ka-GE" sz="2200" b="1" dirty="0">
              <a:solidFill>
                <a:srgbClr val="4472C4">
                  <a:lumMod val="75000"/>
                </a:srgbClr>
              </a:solidFill>
              <a:ea typeface="+mj-ea"/>
              <a:cs typeface="+mj-cs"/>
            </a:endParaRPr>
          </a:p>
          <a:p>
            <a:endParaRPr lang="ka-GE" sz="2400" b="1" dirty="0">
              <a:solidFill>
                <a:srgbClr val="4472C4">
                  <a:lumMod val="75000"/>
                </a:srgbClr>
              </a:solidFill>
              <a:ea typeface="+mj-ea"/>
              <a:cs typeface="+mj-cs"/>
            </a:endParaRPr>
          </a:p>
          <a:p>
            <a:endParaRPr lang="ka-GE" sz="2400" b="1" dirty="0">
              <a:solidFill>
                <a:srgbClr val="4472C4">
                  <a:lumMod val="75000"/>
                </a:srgbClr>
              </a:solidFill>
              <a:ea typeface="+mj-ea"/>
              <a:cs typeface="+mj-cs"/>
            </a:endParaRPr>
          </a:p>
        </p:txBody>
      </p:sp>
      <p:pic>
        <p:nvPicPr>
          <p:cNvPr id="7" name="Picture 6">
            <a:extLst>
              <a:ext uri="{FF2B5EF4-FFF2-40B4-BE49-F238E27FC236}">
                <a16:creationId xmlns:a16="http://schemas.microsoft.com/office/drawing/2014/main" id="{FCAF89C6-6EB5-4413-88E5-B91F400B6718}"/>
              </a:ext>
            </a:extLst>
          </p:cNvPr>
          <p:cNvPicPr>
            <a:picLocks noChangeAspect="1"/>
          </p:cNvPicPr>
          <p:nvPr/>
        </p:nvPicPr>
        <p:blipFill>
          <a:blip r:embed="rId2"/>
          <a:stretch>
            <a:fillRect/>
          </a:stretch>
        </p:blipFill>
        <p:spPr>
          <a:xfrm>
            <a:off x="6227153" y="3167166"/>
            <a:ext cx="4555808" cy="3416856"/>
          </a:xfrm>
          <a:prstGeom prst="rect">
            <a:avLst/>
          </a:prstGeom>
        </p:spPr>
      </p:pic>
      <p:sp>
        <p:nvSpPr>
          <p:cNvPr id="8" name="Oval 7">
            <a:extLst>
              <a:ext uri="{FF2B5EF4-FFF2-40B4-BE49-F238E27FC236}">
                <a16:creationId xmlns:a16="http://schemas.microsoft.com/office/drawing/2014/main" id="{D1E340BA-75B9-4352-BB83-DCC284C13E9B}"/>
              </a:ext>
            </a:extLst>
          </p:cNvPr>
          <p:cNvSpPr/>
          <p:nvPr/>
        </p:nvSpPr>
        <p:spPr>
          <a:xfrm>
            <a:off x="6755988" y="5304874"/>
            <a:ext cx="1630017" cy="78187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3">
            <a:extLst>
              <a:ext uri="{FF2B5EF4-FFF2-40B4-BE49-F238E27FC236}">
                <a16:creationId xmlns:a16="http://schemas.microsoft.com/office/drawing/2014/main" id="{2993436B-D440-4467-8CA3-1D168D59298E}"/>
              </a:ext>
            </a:extLst>
          </p:cNvPr>
          <p:cNvPicPr>
            <a:picLocks noChangeAspect="1"/>
          </p:cNvPicPr>
          <p:nvPr/>
        </p:nvPicPr>
        <p:blipFill>
          <a:blip r:embed="rId3"/>
          <a:stretch>
            <a:fillRect/>
          </a:stretch>
        </p:blipFill>
        <p:spPr>
          <a:xfrm>
            <a:off x="10279978" y="63148"/>
            <a:ext cx="1806372" cy="672040"/>
          </a:xfrm>
          <a:prstGeom prst="rect">
            <a:avLst/>
          </a:prstGeom>
        </p:spPr>
      </p:pic>
      <p:pic>
        <p:nvPicPr>
          <p:cNvPr id="11" name="Picture 1">
            <a:extLst>
              <a:ext uri="{FF2B5EF4-FFF2-40B4-BE49-F238E27FC236}">
                <a16:creationId xmlns:a16="http://schemas.microsoft.com/office/drawing/2014/main" id="{CF223DA6-2D4C-43E4-B105-95111427C0A2}"/>
              </a:ext>
            </a:extLst>
          </p:cNvPr>
          <p:cNvPicPr>
            <a:picLocks noChangeAspect="1"/>
          </p:cNvPicPr>
          <p:nvPr/>
        </p:nvPicPr>
        <p:blipFill>
          <a:blip r:embed="rId4"/>
          <a:stretch>
            <a:fillRect/>
          </a:stretch>
        </p:blipFill>
        <p:spPr>
          <a:xfrm>
            <a:off x="74539" y="53839"/>
            <a:ext cx="1692876" cy="653901"/>
          </a:xfrm>
          <a:prstGeom prst="rect">
            <a:avLst/>
          </a:prstGeom>
        </p:spPr>
      </p:pic>
      <p:pic>
        <p:nvPicPr>
          <p:cNvPr id="12" name="Picture 2">
            <a:extLst>
              <a:ext uri="{FF2B5EF4-FFF2-40B4-BE49-F238E27FC236}">
                <a16:creationId xmlns:a16="http://schemas.microsoft.com/office/drawing/2014/main" id="{4E35D67A-0821-4092-9FF7-1275A541E77A}"/>
              </a:ext>
            </a:extLst>
          </p:cNvPr>
          <p:cNvPicPr>
            <a:picLocks noChangeAspect="1"/>
          </p:cNvPicPr>
          <p:nvPr/>
        </p:nvPicPr>
        <p:blipFill>
          <a:blip r:embed="rId5"/>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20499587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180752" y="460610"/>
            <a:ext cx="10964325" cy="6281531"/>
          </a:xfrm>
          <a:ln w="57150">
            <a:solidFill>
              <a:srgbClr val="002060"/>
            </a:solidFill>
          </a:ln>
          <a:effectLst>
            <a:outerShdw blurRad="63500" sx="102000" sy="102000" algn="ctr" rotWithShape="0">
              <a:prstClr val="black">
                <a:alpha val="40000"/>
              </a:prstClr>
            </a:outerShdw>
          </a:effectLst>
        </p:spPr>
        <p:txBody>
          <a:bodyPr anchor="t">
            <a:normAutofit/>
          </a:bodyPr>
          <a:lstStyle/>
          <a:p>
            <a:pPr algn="l"/>
            <a:br>
              <a:rPr lang="ka-GE" sz="2400" b="1" dirty="0">
                <a:solidFill>
                  <a:schemeClr val="accent1">
                    <a:lumMod val="75000"/>
                  </a:schemeClr>
                </a:solidFill>
                <a:latin typeface="Calibri Light (Headings)"/>
              </a:rPr>
            </a:br>
            <a:endParaRPr lang="en-US" sz="2400" b="1" dirty="0">
              <a:solidFill>
                <a:schemeClr val="accent1">
                  <a:lumMod val="75000"/>
                </a:schemeClr>
              </a:solidFill>
              <a:latin typeface="Calibri Light (Headings)"/>
            </a:endParaRPr>
          </a:p>
        </p:txBody>
      </p:sp>
      <p:sp>
        <p:nvSpPr>
          <p:cNvPr id="4" name="Rectangle 3">
            <a:extLst>
              <a:ext uri="{FF2B5EF4-FFF2-40B4-BE49-F238E27FC236}">
                <a16:creationId xmlns:a16="http://schemas.microsoft.com/office/drawing/2014/main" id="{2360EA44-EDB2-4A55-AAD3-1D2224DEFADC}"/>
              </a:ext>
            </a:extLst>
          </p:cNvPr>
          <p:cNvSpPr/>
          <p:nvPr/>
        </p:nvSpPr>
        <p:spPr>
          <a:xfrm>
            <a:off x="318051" y="185528"/>
            <a:ext cx="10827027" cy="6634509"/>
          </a:xfrm>
          <a:prstGeom prst="rect">
            <a:avLst/>
          </a:prstGeom>
        </p:spPr>
        <p:txBody>
          <a:bodyPr wrap="square">
            <a:spAutoFit/>
          </a:bodyPr>
          <a:lstStyle/>
          <a:p>
            <a:endParaRPr lang="en-US" sz="2700" b="1" dirty="0">
              <a:solidFill>
                <a:srgbClr val="FF0000"/>
              </a:solidFill>
              <a:ea typeface="+mj-ea"/>
              <a:cs typeface="+mj-cs"/>
            </a:endParaRPr>
          </a:p>
          <a:p>
            <a:r>
              <a:rPr lang="ka-GE" sz="2700" b="1" dirty="0">
                <a:solidFill>
                  <a:srgbClr val="FF0000"/>
                </a:solidFill>
                <a:ea typeface="+mj-ea"/>
                <a:cs typeface="+mj-cs"/>
              </a:rPr>
              <a:t>10. საკვები პროდუქტების დაცვა</a:t>
            </a:r>
          </a:p>
          <a:p>
            <a:pPr>
              <a:lnSpc>
                <a:spcPct val="150000"/>
              </a:lnSpc>
            </a:pPr>
            <a:r>
              <a:rPr lang="ka-GE" sz="2200" b="1" dirty="0">
                <a:solidFill>
                  <a:srgbClr val="4472C4">
                    <a:lumMod val="75000"/>
                  </a:srgbClr>
                </a:solidFill>
                <a:ea typeface="+mj-ea"/>
                <a:cs typeface="+mj-cs"/>
              </a:rPr>
              <a:t>არის თუ არა შემუშავებული საკვები პროდუქტების დაცვის სტანდარტი? ნებისმიერ საწარმოში კვების პროდუქტების უვნებლობის მიმართ  განზრახული მუქარის რისკი უნდა იყოს გამოვლენილი და შეფასებული. </a:t>
            </a:r>
          </a:p>
          <a:p>
            <a:pPr>
              <a:lnSpc>
                <a:spcPct val="150000"/>
              </a:lnSpc>
            </a:pPr>
            <a:r>
              <a:rPr lang="ka-GE" sz="2200" b="1" dirty="0">
                <a:solidFill>
                  <a:srgbClr val="4472C4">
                    <a:lumMod val="75000"/>
                  </a:srgbClr>
                </a:solidFill>
                <a:ea typeface="+mj-ea"/>
                <a:cs typeface="+mj-cs"/>
              </a:rPr>
              <a:t>წარმოების თვითეული ეტაპი უნდა უზრუნვეყოდეს უსაფრთხოებას და უვნებელობას. წარმოებაში ჩართული ყველა პიროვნების შესახებ ინფორმაცია უნდა იყოს ხელმისაწვდომი.</a:t>
            </a:r>
          </a:p>
          <a:p>
            <a:pPr>
              <a:lnSpc>
                <a:spcPct val="150000"/>
              </a:lnSpc>
            </a:pPr>
            <a:r>
              <a:rPr lang="ka-GE" sz="2200" b="1" dirty="0">
                <a:solidFill>
                  <a:srgbClr val="4472C4">
                    <a:lumMod val="75000"/>
                  </a:srgbClr>
                </a:solidFill>
                <a:ea typeface="+mj-ea"/>
                <a:cs typeface="+mj-cs"/>
              </a:rPr>
              <a:t>შემუშავებული უნდა იქნას გამოსასწორებელი მექანიზმები. </a:t>
            </a:r>
            <a:endParaRPr lang="en-US" sz="2200" b="1" dirty="0">
              <a:solidFill>
                <a:srgbClr val="4472C4">
                  <a:lumMod val="75000"/>
                </a:srgbClr>
              </a:solidFill>
              <a:ea typeface="+mj-ea"/>
              <a:cs typeface="+mj-cs"/>
            </a:endParaRPr>
          </a:p>
          <a:p>
            <a:pPr>
              <a:lnSpc>
                <a:spcPct val="150000"/>
              </a:lnSpc>
            </a:pPr>
            <a:r>
              <a:rPr lang="ka-GE" sz="2200" b="1" dirty="0">
                <a:solidFill>
                  <a:srgbClr val="4472C4">
                    <a:lumMod val="75000"/>
                  </a:srgbClr>
                </a:solidFill>
                <a:ea typeface="+mj-ea"/>
                <a:cs typeface="+mj-cs"/>
              </a:rPr>
              <a:t> </a:t>
            </a:r>
          </a:p>
          <a:p>
            <a:pPr>
              <a:lnSpc>
                <a:spcPct val="150000"/>
              </a:lnSpc>
            </a:pPr>
            <a:r>
              <a:rPr lang="ka-GE" sz="2700" b="1" dirty="0">
                <a:solidFill>
                  <a:srgbClr val="FF0000"/>
                </a:solidFill>
                <a:ea typeface="+mj-ea"/>
                <a:cs typeface="+mj-cs"/>
              </a:rPr>
              <a:t>11.</a:t>
            </a:r>
            <a:r>
              <a:rPr lang="en-US" sz="2700" b="1" dirty="0">
                <a:solidFill>
                  <a:srgbClr val="FF0000"/>
                </a:solidFill>
                <a:latin typeface="Franklin Gothic Medium"/>
                <a:ea typeface="+mj-ea"/>
                <a:cs typeface="+mj-cs"/>
              </a:rPr>
              <a:t>Global Gap-</a:t>
            </a:r>
            <a:r>
              <a:rPr lang="ka-GE" sz="2700" b="1" dirty="0">
                <a:solidFill>
                  <a:srgbClr val="FF0000"/>
                </a:solidFill>
                <a:latin typeface="Calibri Light (Headings)"/>
                <a:ea typeface="+mj-ea"/>
                <a:cs typeface="+mj-cs"/>
              </a:rPr>
              <a:t>ის სტატუსი</a:t>
            </a:r>
          </a:p>
          <a:p>
            <a:pPr>
              <a:lnSpc>
                <a:spcPct val="150000"/>
              </a:lnSpc>
            </a:pPr>
            <a:r>
              <a:rPr lang="en-US" sz="2200" b="1" dirty="0">
                <a:solidFill>
                  <a:srgbClr val="4472C4">
                    <a:lumMod val="75000"/>
                  </a:srgbClr>
                </a:solidFill>
                <a:latin typeface="Franklin Gothic Medium"/>
                <a:ea typeface="+mj-ea"/>
                <a:cs typeface="+mj-cs"/>
              </a:rPr>
              <a:t>Global Gap-</a:t>
            </a:r>
            <a:r>
              <a:rPr lang="ka-GE" sz="2200" b="1" dirty="0">
                <a:solidFill>
                  <a:srgbClr val="4472C4">
                    <a:lumMod val="75000"/>
                  </a:srgbClr>
                </a:solidFill>
                <a:latin typeface="Calibri Light (Headings)"/>
                <a:ea typeface="+mj-ea"/>
                <a:cs typeface="+mj-cs"/>
              </a:rPr>
              <a:t>ის სერტიფიცირებული პროდუქტის ნებისმიერი ინვოისი, შესყიდვები თუ გაყიდვები უნდა შეიცავდეს </a:t>
            </a:r>
            <a:r>
              <a:rPr lang="en-US" sz="2200" dirty="0">
                <a:solidFill>
                  <a:srgbClr val="4472C4">
                    <a:lumMod val="75000"/>
                  </a:srgbClr>
                </a:solidFill>
                <a:latin typeface="Franklin Gothic Medium"/>
                <a:ea typeface="+mj-ea"/>
                <a:cs typeface="+mj-cs"/>
              </a:rPr>
              <a:t>Global Gap-</a:t>
            </a:r>
            <a:r>
              <a:rPr lang="ka-GE" sz="2200" b="1" dirty="0">
                <a:solidFill>
                  <a:srgbClr val="4472C4">
                    <a:lumMod val="75000"/>
                  </a:srgbClr>
                </a:solidFill>
                <a:latin typeface="Calibri Light (Headings)"/>
                <a:ea typeface="+mj-ea"/>
                <a:cs typeface="+mj-cs"/>
              </a:rPr>
              <a:t>ის ნომერს </a:t>
            </a:r>
            <a:r>
              <a:rPr lang="en-US" sz="2500" b="1" dirty="0">
                <a:solidFill>
                  <a:srgbClr val="FF0000"/>
                </a:solidFill>
                <a:latin typeface="Calibri Light (Headings)"/>
                <a:ea typeface="+mj-ea"/>
                <a:cs typeface="+mj-cs"/>
              </a:rPr>
              <a:t>GGN</a:t>
            </a:r>
            <a:r>
              <a:rPr lang="ka-GE" sz="2200" b="1" dirty="0">
                <a:solidFill>
                  <a:srgbClr val="4472C4">
                    <a:lumMod val="75000"/>
                  </a:srgbClr>
                </a:solidFill>
                <a:latin typeface="Calibri Light (Headings)"/>
                <a:ea typeface="+mj-ea"/>
                <a:cs typeface="+mj-cs"/>
              </a:rPr>
              <a:t>.</a:t>
            </a:r>
            <a:endParaRPr lang="en-US" dirty="0"/>
          </a:p>
        </p:txBody>
      </p:sp>
      <p:pic>
        <p:nvPicPr>
          <p:cNvPr id="6" name="Picture 5">
            <a:extLst>
              <a:ext uri="{FF2B5EF4-FFF2-40B4-BE49-F238E27FC236}">
                <a16:creationId xmlns:a16="http://schemas.microsoft.com/office/drawing/2014/main" id="{38CBDB00-F589-441A-ABB3-C746F917458F}"/>
              </a:ext>
            </a:extLst>
          </p:cNvPr>
          <p:cNvPicPr>
            <a:picLocks noChangeAspect="1"/>
          </p:cNvPicPr>
          <p:nvPr/>
        </p:nvPicPr>
        <p:blipFill>
          <a:blip r:embed="rId2"/>
          <a:stretch>
            <a:fillRect/>
          </a:stretch>
        </p:blipFill>
        <p:spPr>
          <a:xfrm>
            <a:off x="8265796" y="3548210"/>
            <a:ext cx="1957829" cy="2284526"/>
          </a:xfrm>
          <a:prstGeom prst="rect">
            <a:avLst/>
          </a:prstGeom>
        </p:spPr>
      </p:pic>
      <p:pic>
        <p:nvPicPr>
          <p:cNvPr id="9" name="Picture 3">
            <a:extLst>
              <a:ext uri="{FF2B5EF4-FFF2-40B4-BE49-F238E27FC236}">
                <a16:creationId xmlns:a16="http://schemas.microsoft.com/office/drawing/2014/main" id="{02AE5FFB-7319-4371-A72D-0891FC5C5EF7}"/>
              </a:ext>
            </a:extLst>
          </p:cNvPr>
          <p:cNvPicPr>
            <a:picLocks noChangeAspect="1"/>
          </p:cNvPicPr>
          <p:nvPr/>
        </p:nvPicPr>
        <p:blipFill>
          <a:blip r:embed="rId3"/>
          <a:stretch>
            <a:fillRect/>
          </a:stretch>
        </p:blipFill>
        <p:spPr>
          <a:xfrm>
            <a:off x="10279978" y="63148"/>
            <a:ext cx="1806372" cy="672040"/>
          </a:xfrm>
          <a:prstGeom prst="rect">
            <a:avLst/>
          </a:prstGeom>
        </p:spPr>
      </p:pic>
      <p:pic>
        <p:nvPicPr>
          <p:cNvPr id="10" name="Picture 1">
            <a:extLst>
              <a:ext uri="{FF2B5EF4-FFF2-40B4-BE49-F238E27FC236}">
                <a16:creationId xmlns:a16="http://schemas.microsoft.com/office/drawing/2014/main" id="{3BB0792A-3720-4194-997F-06D9685E95D0}"/>
              </a:ext>
            </a:extLst>
          </p:cNvPr>
          <p:cNvPicPr>
            <a:picLocks noChangeAspect="1"/>
          </p:cNvPicPr>
          <p:nvPr/>
        </p:nvPicPr>
        <p:blipFill>
          <a:blip r:embed="rId4"/>
          <a:stretch>
            <a:fillRect/>
          </a:stretch>
        </p:blipFill>
        <p:spPr>
          <a:xfrm>
            <a:off x="74539" y="53839"/>
            <a:ext cx="1692876" cy="653901"/>
          </a:xfrm>
          <a:prstGeom prst="rect">
            <a:avLst/>
          </a:prstGeom>
        </p:spPr>
      </p:pic>
      <p:pic>
        <p:nvPicPr>
          <p:cNvPr id="11" name="Picture 2">
            <a:extLst>
              <a:ext uri="{FF2B5EF4-FFF2-40B4-BE49-F238E27FC236}">
                <a16:creationId xmlns:a16="http://schemas.microsoft.com/office/drawing/2014/main" id="{5FED4A09-AF15-401B-B90A-13B538C71603}"/>
              </a:ext>
            </a:extLst>
          </p:cNvPr>
          <p:cNvPicPr>
            <a:picLocks noChangeAspect="1"/>
          </p:cNvPicPr>
          <p:nvPr/>
        </p:nvPicPr>
        <p:blipFill>
          <a:blip r:embed="rId5"/>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28588242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318050" y="978195"/>
            <a:ext cx="10946297" cy="5488865"/>
          </a:xfrm>
          <a:ln w="57150">
            <a:solidFill>
              <a:srgbClr val="002060"/>
            </a:solidFill>
          </a:ln>
          <a:effectLst>
            <a:outerShdw blurRad="63500" sx="102000" sy="102000" algn="ctr" rotWithShape="0">
              <a:prstClr val="black">
                <a:alpha val="40000"/>
              </a:prstClr>
            </a:outerShdw>
          </a:effectLst>
        </p:spPr>
        <p:txBody>
          <a:bodyPr anchor="t">
            <a:normAutofit fontScale="90000"/>
          </a:bodyPr>
          <a:lstStyle/>
          <a:p>
            <a:pPr algn="l">
              <a:lnSpc>
                <a:spcPct val="150000"/>
              </a:lnSpc>
            </a:pPr>
            <a:r>
              <a:rPr lang="ka-GE" sz="3000" b="1" dirty="0">
                <a:solidFill>
                  <a:srgbClr val="FF0000"/>
                </a:solidFill>
                <a:latin typeface="Calibri Light (Headings)"/>
              </a:rPr>
              <a:t>12. ლოგოს გამოყენება</a:t>
            </a:r>
            <a:br>
              <a:rPr lang="ka-GE" sz="2400" b="1" dirty="0">
                <a:solidFill>
                  <a:srgbClr val="4472C4">
                    <a:lumMod val="75000"/>
                  </a:srgbClr>
                </a:solidFill>
                <a:latin typeface="Calibri Light (Headings)"/>
              </a:rPr>
            </a:br>
            <a:r>
              <a:rPr lang="en-US" sz="2400" b="1" dirty="0">
                <a:solidFill>
                  <a:srgbClr val="4472C4">
                    <a:lumMod val="75000"/>
                  </a:srgbClr>
                </a:solidFill>
              </a:rPr>
              <a:t>Global Gap-</a:t>
            </a:r>
            <a:r>
              <a:rPr lang="ka-GE" sz="2400" b="1" dirty="0">
                <a:solidFill>
                  <a:srgbClr val="4472C4">
                    <a:lumMod val="75000"/>
                  </a:srgbClr>
                </a:solidFill>
              </a:rPr>
              <a:t>ის ნომრის ან ლოგოს გამოყენება შესაძლებელია მხოლოდ მწარმოებელსა და გადამყიდველ კომპანიებთან ურთიერთობისას. </a:t>
            </a:r>
            <a:br>
              <a:rPr lang="ka-GE" sz="2400" b="1" dirty="0">
                <a:solidFill>
                  <a:srgbClr val="4472C4">
                    <a:lumMod val="75000"/>
                  </a:srgbClr>
                </a:solidFill>
              </a:rPr>
            </a:br>
            <a:r>
              <a:rPr lang="en-US" sz="2800" b="1" dirty="0">
                <a:solidFill>
                  <a:srgbClr val="FF0000"/>
                </a:solidFill>
                <a:latin typeface="Calibri Light (Headings)"/>
              </a:rPr>
              <a:t>GGN</a:t>
            </a:r>
            <a:r>
              <a:rPr lang="ka-GE" sz="2400" b="1" dirty="0">
                <a:solidFill>
                  <a:srgbClr val="4472C4">
                    <a:lumMod val="75000"/>
                  </a:srgbClr>
                </a:solidFill>
              </a:rPr>
              <a:t> და ლოგო არ არის ასახული საბოლოო პროდუქტის ეტიკეტზე.</a:t>
            </a:r>
            <a:br>
              <a:rPr lang="ka-GE" sz="2400" b="1" dirty="0">
                <a:solidFill>
                  <a:srgbClr val="4472C4">
                    <a:lumMod val="75000"/>
                  </a:srgbClr>
                </a:solidFill>
                <a:latin typeface="Calibri Light (Headings)"/>
              </a:rPr>
            </a:br>
            <a:r>
              <a:rPr lang="ka-GE" sz="3000" b="1" dirty="0">
                <a:solidFill>
                  <a:srgbClr val="FF0000"/>
                </a:solidFill>
                <a:latin typeface="Calibri Light (Headings)"/>
              </a:rPr>
              <a:t>13. მიკვლევადობა და სეგრეგაცია </a:t>
            </a:r>
            <a:br>
              <a:rPr lang="ka-GE" sz="2400" b="1" dirty="0">
                <a:solidFill>
                  <a:srgbClr val="FF0000"/>
                </a:solidFill>
                <a:latin typeface="Calibri Light (Headings)"/>
              </a:rPr>
            </a:br>
            <a:r>
              <a:rPr lang="ka-GE" sz="2400" b="1" dirty="0">
                <a:solidFill>
                  <a:schemeClr val="accent1">
                    <a:lumMod val="75000"/>
                  </a:schemeClr>
                </a:solidFill>
                <a:latin typeface="Calibri Light (Headings)"/>
              </a:rPr>
              <a:t>თუ პროდუქციის წარმოებისას გამოიყენება </a:t>
            </a:r>
            <a:r>
              <a:rPr lang="en-US" sz="2400" b="1" dirty="0">
                <a:solidFill>
                  <a:srgbClr val="4472C4">
                    <a:lumMod val="75000"/>
                  </a:srgbClr>
                </a:solidFill>
              </a:rPr>
              <a:t>Global Gap-</a:t>
            </a:r>
            <a:r>
              <a:rPr lang="ka-GE" sz="2400" b="1" dirty="0">
                <a:solidFill>
                  <a:srgbClr val="4472C4">
                    <a:lumMod val="75000"/>
                  </a:srgbClr>
                </a:solidFill>
                <a:latin typeface="Calibri Light (Headings)"/>
              </a:rPr>
              <a:t>ის სერტიფიცირებული პროდუქტი და არასერტიფიცირებული პროდუქტი, მწარმოებელი ვალდებულია </a:t>
            </a:r>
            <a:br>
              <a:rPr lang="ka-GE" sz="2400" b="1" dirty="0">
                <a:solidFill>
                  <a:srgbClr val="4472C4">
                    <a:lumMod val="75000"/>
                  </a:srgbClr>
                </a:solidFill>
                <a:latin typeface="Calibri Light (Headings)"/>
              </a:rPr>
            </a:br>
            <a:r>
              <a:rPr lang="ka-GE" sz="2400" b="1" dirty="0">
                <a:solidFill>
                  <a:srgbClr val="4472C4">
                    <a:lumMod val="75000"/>
                  </a:srgbClr>
                </a:solidFill>
                <a:latin typeface="Calibri Light (Headings)"/>
              </a:rPr>
              <a:t>შეიმუშაოს სტანდარტი შესყიდული ნედლეულის განცალკევებისთვის. ანუ დაუშვებელია სერტიფიცირებული და არასერტიფიცირებული პროდუქტების შერევა. </a:t>
            </a:r>
            <a:br>
              <a:rPr lang="en-US" sz="2400" dirty="0"/>
            </a:br>
            <a:endParaRPr lang="en-US" sz="2400" b="1" dirty="0">
              <a:solidFill>
                <a:schemeClr val="accent1">
                  <a:lumMod val="75000"/>
                </a:schemeClr>
              </a:solidFill>
              <a:latin typeface="Calibri Light (Headings)"/>
            </a:endParaRPr>
          </a:p>
        </p:txBody>
      </p:sp>
      <p:sp>
        <p:nvSpPr>
          <p:cNvPr id="4" name="TextBox 3">
            <a:extLst>
              <a:ext uri="{FF2B5EF4-FFF2-40B4-BE49-F238E27FC236}">
                <a16:creationId xmlns:a16="http://schemas.microsoft.com/office/drawing/2014/main" id="{1E2019B3-89C1-416D-82C4-EF192A3EFAF0}"/>
              </a:ext>
            </a:extLst>
          </p:cNvPr>
          <p:cNvSpPr txBox="1"/>
          <p:nvPr/>
        </p:nvSpPr>
        <p:spPr>
          <a:xfrm>
            <a:off x="927652" y="755374"/>
            <a:ext cx="184731" cy="369332"/>
          </a:xfrm>
          <a:prstGeom prst="rect">
            <a:avLst/>
          </a:prstGeom>
          <a:noFill/>
        </p:spPr>
        <p:txBody>
          <a:bodyPr wrap="none" rtlCol="0">
            <a:spAutoFit/>
          </a:bodyPr>
          <a:lstStyle/>
          <a:p>
            <a:endParaRPr lang="en-US" dirty="0"/>
          </a:p>
        </p:txBody>
      </p:sp>
      <p:pic>
        <p:nvPicPr>
          <p:cNvPr id="8" name="Picture 3">
            <a:extLst>
              <a:ext uri="{FF2B5EF4-FFF2-40B4-BE49-F238E27FC236}">
                <a16:creationId xmlns:a16="http://schemas.microsoft.com/office/drawing/2014/main" id="{D30C346B-859F-48F6-974C-95B2E01F5B9D}"/>
              </a:ext>
            </a:extLst>
          </p:cNvPr>
          <p:cNvPicPr>
            <a:picLocks noChangeAspect="1"/>
          </p:cNvPicPr>
          <p:nvPr/>
        </p:nvPicPr>
        <p:blipFill>
          <a:blip r:embed="rId2"/>
          <a:stretch>
            <a:fillRect/>
          </a:stretch>
        </p:blipFill>
        <p:spPr>
          <a:xfrm>
            <a:off x="10279978" y="63148"/>
            <a:ext cx="1806372" cy="672040"/>
          </a:xfrm>
          <a:prstGeom prst="rect">
            <a:avLst/>
          </a:prstGeom>
        </p:spPr>
      </p:pic>
      <p:pic>
        <p:nvPicPr>
          <p:cNvPr id="9" name="Picture 1">
            <a:extLst>
              <a:ext uri="{FF2B5EF4-FFF2-40B4-BE49-F238E27FC236}">
                <a16:creationId xmlns:a16="http://schemas.microsoft.com/office/drawing/2014/main" id="{DDCDF9D1-E9F6-47C9-8B2B-AC79C1C5F897}"/>
              </a:ext>
            </a:extLst>
          </p:cNvPr>
          <p:cNvPicPr>
            <a:picLocks noChangeAspect="1"/>
          </p:cNvPicPr>
          <p:nvPr/>
        </p:nvPicPr>
        <p:blipFill>
          <a:blip r:embed="rId3"/>
          <a:stretch>
            <a:fillRect/>
          </a:stretch>
        </p:blipFill>
        <p:spPr>
          <a:xfrm>
            <a:off x="74539" y="53839"/>
            <a:ext cx="1692876" cy="653901"/>
          </a:xfrm>
          <a:prstGeom prst="rect">
            <a:avLst/>
          </a:prstGeom>
        </p:spPr>
      </p:pic>
      <p:pic>
        <p:nvPicPr>
          <p:cNvPr id="10" name="Picture 2">
            <a:extLst>
              <a:ext uri="{FF2B5EF4-FFF2-40B4-BE49-F238E27FC236}">
                <a16:creationId xmlns:a16="http://schemas.microsoft.com/office/drawing/2014/main" id="{B40EEC1A-E8E5-438B-9439-242021B5420B}"/>
              </a:ext>
            </a:extLst>
          </p:cNvPr>
          <p:cNvPicPr>
            <a:picLocks noChangeAspect="1"/>
          </p:cNvPicPr>
          <p:nvPr/>
        </p:nvPicPr>
        <p:blipFill>
          <a:blip r:embed="rId4"/>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19497005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318052" y="978195"/>
            <a:ext cx="10253849" cy="5775946"/>
          </a:xfrm>
          <a:ln w="57150">
            <a:solidFill>
              <a:srgbClr val="002060"/>
            </a:solidFill>
          </a:ln>
          <a:effectLst>
            <a:outerShdw blurRad="63500" sx="102000" sy="102000" algn="ctr" rotWithShape="0">
              <a:prstClr val="black">
                <a:alpha val="40000"/>
              </a:prstClr>
            </a:outerShdw>
          </a:effectLst>
        </p:spPr>
        <p:txBody>
          <a:bodyPr anchor="t">
            <a:normAutofit/>
          </a:bodyPr>
          <a:lstStyle/>
          <a:p>
            <a:pPr algn="l"/>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endParaRPr lang="en-US" sz="2400" b="1" dirty="0">
              <a:solidFill>
                <a:schemeClr val="accent1">
                  <a:lumMod val="75000"/>
                </a:schemeClr>
              </a:solidFill>
              <a:latin typeface="Calibri Light (Headings)"/>
            </a:endParaRPr>
          </a:p>
        </p:txBody>
      </p:sp>
      <p:sp>
        <p:nvSpPr>
          <p:cNvPr id="5" name="TextBox 4">
            <a:extLst>
              <a:ext uri="{FF2B5EF4-FFF2-40B4-BE49-F238E27FC236}">
                <a16:creationId xmlns:a16="http://schemas.microsoft.com/office/drawing/2014/main" id="{CDF02E1A-0984-44C5-8F07-B9938161E20A}"/>
              </a:ext>
            </a:extLst>
          </p:cNvPr>
          <p:cNvSpPr txBox="1"/>
          <p:nvPr/>
        </p:nvSpPr>
        <p:spPr>
          <a:xfrm>
            <a:off x="318052" y="278297"/>
            <a:ext cx="10046370" cy="6643357"/>
          </a:xfrm>
          <a:prstGeom prst="rect">
            <a:avLst/>
          </a:prstGeom>
          <a:noFill/>
        </p:spPr>
        <p:txBody>
          <a:bodyPr wrap="square" rtlCol="0">
            <a:spAutoFit/>
          </a:bodyPr>
          <a:lstStyle/>
          <a:p>
            <a:endParaRPr lang="en-US" sz="2700" b="1" dirty="0">
              <a:solidFill>
                <a:srgbClr val="FF0000"/>
              </a:solidFill>
              <a:latin typeface="Calibri Light (Headings)"/>
              <a:ea typeface="+mj-ea"/>
              <a:cs typeface="+mj-cs"/>
            </a:endParaRPr>
          </a:p>
          <a:p>
            <a:endParaRPr lang="en-US" sz="2700" b="1" dirty="0">
              <a:solidFill>
                <a:srgbClr val="FF0000"/>
              </a:solidFill>
              <a:latin typeface="Calibri Light (Headings)"/>
              <a:ea typeface="+mj-ea"/>
              <a:cs typeface="+mj-cs"/>
            </a:endParaRPr>
          </a:p>
          <a:p>
            <a:r>
              <a:rPr lang="ka-GE" sz="2700" b="1" dirty="0">
                <a:solidFill>
                  <a:srgbClr val="FF0000"/>
                </a:solidFill>
                <a:latin typeface="Calibri Light (Headings)"/>
                <a:ea typeface="+mj-ea"/>
                <a:cs typeface="+mj-cs"/>
              </a:rPr>
              <a:t>14. მასობრივი ბალანსი</a:t>
            </a:r>
          </a:p>
          <a:p>
            <a:pPr>
              <a:lnSpc>
                <a:spcPct val="150000"/>
              </a:lnSpc>
            </a:pPr>
            <a:r>
              <a:rPr lang="ka-GE" sz="2400" b="1" dirty="0">
                <a:solidFill>
                  <a:srgbClr val="4472C4">
                    <a:lumMod val="75000"/>
                  </a:srgbClr>
                </a:solidFill>
                <a:latin typeface="Calibri Light (Headings)"/>
                <a:ea typeface="+mj-ea"/>
                <a:cs typeface="+mj-cs"/>
              </a:rPr>
              <a:t>მწარმოებელი ვალდებულია შეიმუშაოს სტანდარტული პროცედურა პროდუქციის ყიდვა / გაყიდვის შესახებ.</a:t>
            </a:r>
          </a:p>
          <a:p>
            <a:pPr>
              <a:lnSpc>
                <a:spcPct val="150000"/>
              </a:lnSpc>
            </a:pPr>
            <a:endParaRPr lang="ka-GE" sz="2400" b="1" dirty="0">
              <a:solidFill>
                <a:srgbClr val="4472C4">
                  <a:lumMod val="75000"/>
                </a:srgbClr>
              </a:solidFill>
              <a:latin typeface="Calibri Light (Headings)"/>
              <a:ea typeface="+mj-ea"/>
              <a:cs typeface="+mj-cs"/>
            </a:endParaRPr>
          </a:p>
          <a:p>
            <a:pPr>
              <a:lnSpc>
                <a:spcPct val="150000"/>
              </a:lnSpc>
            </a:pPr>
            <a:r>
              <a:rPr lang="ka-GE" sz="2400" b="1" dirty="0">
                <a:solidFill>
                  <a:srgbClr val="4472C4">
                    <a:lumMod val="75000"/>
                  </a:srgbClr>
                </a:solidFill>
                <a:latin typeface="Calibri Light (Headings)"/>
                <a:ea typeface="+mj-ea"/>
                <a:cs typeface="+mj-cs"/>
              </a:rPr>
              <a:t>ეს ჩანაწერები უნდა შეიცავდნენ ინფორმაციას გამოყენებული </a:t>
            </a:r>
            <a:r>
              <a:rPr lang="en-US" sz="2400" b="1" dirty="0">
                <a:solidFill>
                  <a:srgbClr val="4472C4">
                    <a:lumMod val="75000"/>
                  </a:srgbClr>
                </a:solidFill>
                <a:latin typeface="Franklin Gothic Medium"/>
                <a:ea typeface="+mj-ea"/>
                <a:cs typeface="+mj-cs"/>
              </a:rPr>
              <a:t>Global Gap-</a:t>
            </a:r>
            <a:r>
              <a:rPr lang="ka-GE" sz="2400" b="1" dirty="0">
                <a:solidFill>
                  <a:srgbClr val="4472C4">
                    <a:lumMod val="75000"/>
                  </a:srgbClr>
                </a:solidFill>
                <a:latin typeface="Calibri Light (Headings)"/>
                <a:ea typeface="+mj-ea"/>
                <a:cs typeface="+mj-cs"/>
              </a:rPr>
              <a:t>ის სერტიფიცირებული პროდუქტის და არასერტიფიცირებული პროდუქტების წარმომავლობის შესახებ; ასევე ამ პროდუქტების ბრუნვის დეტალურ ჩანაწერებს. </a:t>
            </a:r>
          </a:p>
          <a:p>
            <a:pPr>
              <a:lnSpc>
                <a:spcPct val="150000"/>
              </a:lnSpc>
            </a:pPr>
            <a:endParaRPr lang="ka-GE" sz="2400" b="1" dirty="0">
              <a:solidFill>
                <a:srgbClr val="4472C4">
                  <a:lumMod val="75000"/>
                </a:srgbClr>
              </a:solidFill>
              <a:latin typeface="Calibri Light (Headings)"/>
              <a:ea typeface="+mj-ea"/>
              <a:cs typeface="+mj-cs"/>
            </a:endParaRPr>
          </a:p>
          <a:p>
            <a:pPr>
              <a:lnSpc>
                <a:spcPct val="150000"/>
              </a:lnSpc>
            </a:pPr>
            <a:br>
              <a:rPr lang="en-US" sz="2200" dirty="0">
                <a:solidFill>
                  <a:prstClr val="black"/>
                </a:solidFill>
                <a:latin typeface="Franklin Gothic Medium"/>
                <a:ea typeface="+mj-ea"/>
                <a:cs typeface="+mj-cs"/>
              </a:rPr>
            </a:br>
            <a:endParaRPr lang="en-US" dirty="0"/>
          </a:p>
        </p:txBody>
      </p:sp>
      <p:sp>
        <p:nvSpPr>
          <p:cNvPr id="18" name="Rectangle 17">
            <a:extLst>
              <a:ext uri="{FF2B5EF4-FFF2-40B4-BE49-F238E27FC236}">
                <a16:creationId xmlns:a16="http://schemas.microsoft.com/office/drawing/2014/main" id="{52669818-C6AC-4C2E-910E-36097DBF3BB8}"/>
              </a:ext>
            </a:extLst>
          </p:cNvPr>
          <p:cNvSpPr/>
          <p:nvPr/>
        </p:nvSpPr>
        <p:spPr>
          <a:xfrm>
            <a:off x="490329" y="5761006"/>
            <a:ext cx="1563757"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a-GE" dirty="0"/>
              <a:t>ფერმერი</a:t>
            </a:r>
          </a:p>
          <a:p>
            <a:pPr algn="ctr"/>
            <a:r>
              <a:rPr lang="en-US" dirty="0"/>
              <a:t>Global GAP</a:t>
            </a:r>
          </a:p>
        </p:txBody>
      </p:sp>
      <p:sp>
        <p:nvSpPr>
          <p:cNvPr id="19" name="Rectangle 18">
            <a:extLst>
              <a:ext uri="{FF2B5EF4-FFF2-40B4-BE49-F238E27FC236}">
                <a16:creationId xmlns:a16="http://schemas.microsoft.com/office/drawing/2014/main" id="{2BB25C14-6E11-464A-B050-B55E57CB6837}"/>
              </a:ext>
            </a:extLst>
          </p:cNvPr>
          <p:cNvSpPr/>
          <p:nvPr/>
        </p:nvSpPr>
        <p:spPr>
          <a:xfrm>
            <a:off x="2409823" y="5776825"/>
            <a:ext cx="1804367"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a-GE" dirty="0"/>
              <a:t>შემფუთველ</a:t>
            </a:r>
          </a:p>
          <a:p>
            <a:pPr algn="ctr"/>
            <a:r>
              <a:rPr lang="ka-GE" dirty="0"/>
              <a:t>დამფასოებელი</a:t>
            </a:r>
            <a:endParaRPr lang="en-US" dirty="0"/>
          </a:p>
          <a:p>
            <a:pPr algn="ctr"/>
            <a:r>
              <a:rPr lang="en-US" dirty="0"/>
              <a:t>Global GAP</a:t>
            </a:r>
          </a:p>
        </p:txBody>
      </p:sp>
      <p:sp>
        <p:nvSpPr>
          <p:cNvPr id="20" name="Rectangle 19">
            <a:extLst>
              <a:ext uri="{FF2B5EF4-FFF2-40B4-BE49-F238E27FC236}">
                <a16:creationId xmlns:a16="http://schemas.microsoft.com/office/drawing/2014/main" id="{FA2A1768-743F-4080-9B2F-AB8268977022}"/>
              </a:ext>
            </a:extLst>
          </p:cNvPr>
          <p:cNvSpPr/>
          <p:nvPr/>
        </p:nvSpPr>
        <p:spPr>
          <a:xfrm>
            <a:off x="4569926" y="5745083"/>
            <a:ext cx="1858597"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a-GE" dirty="0"/>
              <a:t>გადამყიდველი</a:t>
            </a:r>
          </a:p>
          <a:p>
            <a:pPr algn="ctr"/>
            <a:r>
              <a:rPr lang="ka-GE" dirty="0"/>
              <a:t>ან</a:t>
            </a:r>
          </a:p>
          <a:p>
            <a:pPr algn="ctr"/>
            <a:r>
              <a:rPr lang="ka-GE" dirty="0"/>
              <a:t>შემსყიდველი</a:t>
            </a:r>
            <a:endParaRPr lang="en-US" dirty="0"/>
          </a:p>
        </p:txBody>
      </p:sp>
      <p:sp>
        <p:nvSpPr>
          <p:cNvPr id="21" name="Rectangle 20">
            <a:extLst>
              <a:ext uri="{FF2B5EF4-FFF2-40B4-BE49-F238E27FC236}">
                <a16:creationId xmlns:a16="http://schemas.microsoft.com/office/drawing/2014/main" id="{2C88C8C6-7B3B-4EFF-AA1E-CD3B72707E22}"/>
              </a:ext>
            </a:extLst>
          </p:cNvPr>
          <p:cNvSpPr/>
          <p:nvPr/>
        </p:nvSpPr>
        <p:spPr>
          <a:xfrm>
            <a:off x="6716778" y="5745083"/>
            <a:ext cx="1858597" cy="8984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a-GE" dirty="0"/>
              <a:t>საბოლოო მომხმარებელი</a:t>
            </a:r>
            <a:endParaRPr lang="en-US" dirty="0"/>
          </a:p>
        </p:txBody>
      </p:sp>
      <p:sp>
        <p:nvSpPr>
          <p:cNvPr id="23" name="Arrow: Curved Down 22">
            <a:extLst>
              <a:ext uri="{FF2B5EF4-FFF2-40B4-BE49-F238E27FC236}">
                <a16:creationId xmlns:a16="http://schemas.microsoft.com/office/drawing/2014/main" id="{0F3E5314-8213-4209-95F7-4B9C8E463E63}"/>
              </a:ext>
            </a:extLst>
          </p:cNvPr>
          <p:cNvSpPr/>
          <p:nvPr/>
        </p:nvSpPr>
        <p:spPr>
          <a:xfrm>
            <a:off x="1073426" y="5370066"/>
            <a:ext cx="2249576" cy="375017"/>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Arrow: Curved Down 23">
            <a:extLst>
              <a:ext uri="{FF2B5EF4-FFF2-40B4-BE49-F238E27FC236}">
                <a16:creationId xmlns:a16="http://schemas.microsoft.com/office/drawing/2014/main" id="{4262FF8B-4F42-4B00-AC5F-014A9E0A577D}"/>
              </a:ext>
            </a:extLst>
          </p:cNvPr>
          <p:cNvSpPr/>
          <p:nvPr/>
        </p:nvSpPr>
        <p:spPr>
          <a:xfrm>
            <a:off x="3323002" y="5322400"/>
            <a:ext cx="2249576" cy="40675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Arrow: Curved Down 26">
            <a:extLst>
              <a:ext uri="{FF2B5EF4-FFF2-40B4-BE49-F238E27FC236}">
                <a16:creationId xmlns:a16="http://schemas.microsoft.com/office/drawing/2014/main" id="{BD64E6E3-9368-4F35-B456-DEDC86F6130B}"/>
              </a:ext>
            </a:extLst>
          </p:cNvPr>
          <p:cNvSpPr/>
          <p:nvPr/>
        </p:nvSpPr>
        <p:spPr>
          <a:xfrm>
            <a:off x="5572578" y="5354143"/>
            <a:ext cx="2076077" cy="375016"/>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5" name="Picture 3">
            <a:extLst>
              <a:ext uri="{FF2B5EF4-FFF2-40B4-BE49-F238E27FC236}">
                <a16:creationId xmlns:a16="http://schemas.microsoft.com/office/drawing/2014/main" id="{2E4A0442-FFF1-40CE-9299-232ACE042555}"/>
              </a:ext>
            </a:extLst>
          </p:cNvPr>
          <p:cNvPicPr>
            <a:picLocks noChangeAspect="1"/>
          </p:cNvPicPr>
          <p:nvPr/>
        </p:nvPicPr>
        <p:blipFill>
          <a:blip r:embed="rId2"/>
          <a:stretch>
            <a:fillRect/>
          </a:stretch>
        </p:blipFill>
        <p:spPr>
          <a:xfrm>
            <a:off x="10279978" y="63148"/>
            <a:ext cx="1806372" cy="672040"/>
          </a:xfrm>
          <a:prstGeom prst="rect">
            <a:avLst/>
          </a:prstGeom>
        </p:spPr>
      </p:pic>
      <p:pic>
        <p:nvPicPr>
          <p:cNvPr id="16" name="Picture 1">
            <a:extLst>
              <a:ext uri="{FF2B5EF4-FFF2-40B4-BE49-F238E27FC236}">
                <a16:creationId xmlns:a16="http://schemas.microsoft.com/office/drawing/2014/main" id="{53FCCA1D-9DD0-448E-93C6-7D44ED912ACF}"/>
              </a:ext>
            </a:extLst>
          </p:cNvPr>
          <p:cNvPicPr>
            <a:picLocks noChangeAspect="1"/>
          </p:cNvPicPr>
          <p:nvPr/>
        </p:nvPicPr>
        <p:blipFill>
          <a:blip r:embed="rId3"/>
          <a:stretch>
            <a:fillRect/>
          </a:stretch>
        </p:blipFill>
        <p:spPr>
          <a:xfrm>
            <a:off x="74539" y="53839"/>
            <a:ext cx="1692876" cy="653901"/>
          </a:xfrm>
          <a:prstGeom prst="rect">
            <a:avLst/>
          </a:prstGeom>
        </p:spPr>
      </p:pic>
      <p:pic>
        <p:nvPicPr>
          <p:cNvPr id="17" name="Picture 2">
            <a:extLst>
              <a:ext uri="{FF2B5EF4-FFF2-40B4-BE49-F238E27FC236}">
                <a16:creationId xmlns:a16="http://schemas.microsoft.com/office/drawing/2014/main" id="{DADA1BA7-4985-4BD8-85B0-19F579F10283}"/>
              </a:ext>
            </a:extLst>
          </p:cNvPr>
          <p:cNvPicPr>
            <a:picLocks noChangeAspect="1"/>
          </p:cNvPicPr>
          <p:nvPr/>
        </p:nvPicPr>
        <p:blipFill>
          <a:blip r:embed="rId4"/>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39598163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212033" y="744279"/>
            <a:ext cx="11157106" cy="5954696"/>
          </a:xfrm>
          <a:ln w="57150">
            <a:solidFill>
              <a:srgbClr val="002060"/>
            </a:solidFill>
          </a:ln>
          <a:effectLst>
            <a:outerShdw blurRad="63500" sx="102000" sy="102000" algn="ctr" rotWithShape="0">
              <a:prstClr val="black">
                <a:alpha val="40000"/>
              </a:prstClr>
            </a:outerShdw>
          </a:effectLst>
        </p:spPr>
        <p:txBody>
          <a:bodyPr anchor="t">
            <a:normAutofit/>
          </a:bodyPr>
          <a:lstStyle/>
          <a:p>
            <a:pPr algn="l"/>
            <a:br>
              <a:rPr lang="ka-GE" sz="2400" b="1" dirty="0">
                <a:solidFill>
                  <a:schemeClr val="accent1">
                    <a:lumMod val="75000"/>
                  </a:schemeClr>
                </a:solidFill>
                <a:latin typeface="Calibri Light (Headings)"/>
              </a:rPr>
            </a:br>
            <a:endParaRPr lang="en-US" sz="2400" b="1" dirty="0">
              <a:solidFill>
                <a:schemeClr val="accent1">
                  <a:lumMod val="75000"/>
                </a:schemeClr>
              </a:solidFill>
              <a:latin typeface="Calibri Light (Headings)"/>
            </a:endParaRPr>
          </a:p>
        </p:txBody>
      </p:sp>
      <p:sp>
        <p:nvSpPr>
          <p:cNvPr id="4" name="Rectangle 3">
            <a:extLst>
              <a:ext uri="{FF2B5EF4-FFF2-40B4-BE49-F238E27FC236}">
                <a16:creationId xmlns:a16="http://schemas.microsoft.com/office/drawing/2014/main" id="{DEF4483D-63B7-42BF-92D6-2E2D80743A5A}"/>
              </a:ext>
            </a:extLst>
          </p:cNvPr>
          <p:cNvSpPr/>
          <p:nvPr/>
        </p:nvSpPr>
        <p:spPr>
          <a:xfrm>
            <a:off x="186268" y="744279"/>
            <a:ext cx="10967286" cy="6093976"/>
          </a:xfrm>
          <a:prstGeom prst="rect">
            <a:avLst/>
          </a:prstGeom>
        </p:spPr>
        <p:txBody>
          <a:bodyPr wrap="square">
            <a:spAutoFit/>
          </a:bodyPr>
          <a:lstStyle/>
          <a:p>
            <a:r>
              <a:rPr lang="ka-GE" sz="2700" b="1" dirty="0">
                <a:solidFill>
                  <a:srgbClr val="FF0000"/>
                </a:solidFill>
                <a:latin typeface="Calibri Light (Headings)"/>
                <a:ea typeface="+mj-ea"/>
                <a:cs typeface="+mj-cs"/>
              </a:rPr>
              <a:t>15. საკვები პროდუქტების უვნებლობის დეკლარაცია;</a:t>
            </a:r>
          </a:p>
          <a:p>
            <a:r>
              <a:rPr lang="ka-GE" sz="2400" b="1" dirty="0">
                <a:solidFill>
                  <a:srgbClr val="4472C4">
                    <a:lumMod val="75000"/>
                  </a:srgbClr>
                </a:solidFill>
                <a:latin typeface="Calibri Light (Headings)"/>
                <a:ea typeface="+mj-ea"/>
                <a:cs typeface="+mj-cs"/>
              </a:rPr>
              <a:t>საკვები პროდუქტების უვნებლობის დეკლარაცია ნიშნავს რომ მწარმოებელი პასუხს აგებს წარმოებულიპროდუქტის უვნებლობაზე.</a:t>
            </a:r>
          </a:p>
          <a:p>
            <a:r>
              <a:rPr lang="ka-GE" sz="2400" b="1" dirty="0">
                <a:solidFill>
                  <a:schemeClr val="accent1">
                    <a:lumMod val="75000"/>
                  </a:schemeClr>
                </a:solidFill>
                <a:ea typeface="+mj-ea"/>
                <a:cs typeface="+mj-cs"/>
              </a:rPr>
              <a:t>პროდუქციის მწარმოებელმა უნდა წარადგინოს დასრულებული და ხელმოწერილი </a:t>
            </a:r>
            <a:r>
              <a:rPr lang="ka-GE" sz="2400" b="1" dirty="0">
                <a:solidFill>
                  <a:srgbClr val="4472C4">
                    <a:lumMod val="75000"/>
                  </a:srgbClr>
                </a:solidFill>
                <a:latin typeface="Calibri Light (Headings)"/>
              </a:rPr>
              <a:t>საკვები პროდუქტების უვნებლობის დეკლარაცია, რომელიც</a:t>
            </a:r>
            <a:r>
              <a:rPr lang="ka-GE" sz="2400" b="1" dirty="0">
                <a:solidFill>
                  <a:schemeClr val="accent1">
                    <a:lumMod val="75000"/>
                  </a:schemeClr>
                </a:solidFill>
                <a:ea typeface="+mj-ea"/>
                <a:cs typeface="+mj-cs"/>
              </a:rPr>
              <a:t> </a:t>
            </a:r>
            <a:r>
              <a:rPr lang="ka-GE" sz="2400" b="1" dirty="0">
                <a:solidFill>
                  <a:srgbClr val="FF0000"/>
                </a:solidFill>
                <a:ea typeface="+mj-ea"/>
                <a:cs typeface="+mj-cs"/>
              </a:rPr>
              <a:t>ინტეგრირებული მეურნეობის უზრუნველყოფის  „</a:t>
            </a:r>
            <a:r>
              <a:rPr lang="en-US" sz="2400" b="1" dirty="0">
                <a:solidFill>
                  <a:srgbClr val="FF0000"/>
                </a:solidFill>
                <a:latin typeface="Franklin Gothic Medium"/>
                <a:ea typeface="+mj-ea"/>
                <a:cs typeface="+mj-cs"/>
              </a:rPr>
              <a:t>IFA</a:t>
            </a:r>
            <a:r>
              <a:rPr lang="ka-GE" sz="2400" b="1" dirty="0">
                <a:solidFill>
                  <a:srgbClr val="FF0000"/>
                </a:solidFill>
                <a:latin typeface="Franklin Gothic Medium"/>
                <a:ea typeface="+mj-ea"/>
                <a:cs typeface="+mj-cs"/>
              </a:rPr>
              <a:t>“  </a:t>
            </a:r>
            <a:r>
              <a:rPr lang="ka-GE" sz="2400" b="1" dirty="0">
                <a:solidFill>
                  <a:schemeClr val="accent1">
                    <a:lumMod val="75000"/>
                  </a:schemeClr>
                </a:solidFill>
                <a:latin typeface="Franklin Gothic Medium"/>
                <a:ea typeface="+mj-ea"/>
                <a:cs typeface="+mj-cs"/>
              </a:rPr>
              <a:t>შესამოწმებელ სიაშია განთავსებული.</a:t>
            </a:r>
            <a:endParaRPr lang="ka-GE" sz="2400" b="1" dirty="0">
              <a:solidFill>
                <a:schemeClr val="accent1">
                  <a:lumMod val="75000"/>
                </a:schemeClr>
              </a:solidFill>
              <a:latin typeface="Calibri Light (Headings)"/>
              <a:ea typeface="+mj-ea"/>
              <a:cs typeface="+mj-cs"/>
            </a:endParaRPr>
          </a:p>
          <a:p>
            <a:endParaRPr lang="ka-GE" sz="2400" b="1" dirty="0">
              <a:solidFill>
                <a:srgbClr val="4472C4">
                  <a:lumMod val="75000"/>
                </a:srgbClr>
              </a:solidFill>
              <a:latin typeface="Calibri Light (Headings)"/>
              <a:ea typeface="+mj-ea"/>
              <a:cs typeface="+mj-cs"/>
            </a:endParaRPr>
          </a:p>
          <a:p>
            <a:r>
              <a:rPr lang="ka-GE" sz="2700" b="1" dirty="0">
                <a:solidFill>
                  <a:srgbClr val="FF0000"/>
                </a:solidFill>
                <a:latin typeface="Calibri Light (Headings)"/>
                <a:ea typeface="+mj-ea"/>
                <a:cs typeface="+mj-cs"/>
              </a:rPr>
              <a:t>1</a:t>
            </a:r>
            <a:r>
              <a:rPr lang="en-US" sz="2700" b="1" dirty="0">
                <a:solidFill>
                  <a:srgbClr val="FF0000"/>
                </a:solidFill>
                <a:latin typeface="Calibri Light (Headings)"/>
                <a:ea typeface="+mj-ea"/>
                <a:cs typeface="+mj-cs"/>
              </a:rPr>
              <a:t>6.</a:t>
            </a:r>
            <a:r>
              <a:rPr lang="ka-GE" sz="2700" b="1" dirty="0">
                <a:solidFill>
                  <a:srgbClr val="FF0000"/>
                </a:solidFill>
                <a:latin typeface="Calibri Light (Headings)"/>
                <a:ea typeface="+mj-ea"/>
                <a:cs typeface="+mj-cs"/>
              </a:rPr>
              <a:t> საკვებთან დაკავშირებული თაღლითობასთან ბრძოლა </a:t>
            </a:r>
          </a:p>
          <a:p>
            <a:r>
              <a:rPr lang="ka-GE" sz="2400" b="1" dirty="0">
                <a:solidFill>
                  <a:srgbClr val="4472C4">
                    <a:lumMod val="75000"/>
                  </a:srgbClr>
                </a:solidFill>
                <a:latin typeface="Calibri Light (Headings)"/>
                <a:ea typeface="+mj-ea"/>
                <a:cs typeface="+mj-cs"/>
              </a:rPr>
              <a:t>მწარმოებელმა უნდა შეიმუშაოს სტანდარტი, რომელიც უზრუნველყოფს საკვებ პროდუქტებთან დაკავშირებულ თაღლითობის გამოაშკარავებასა და აღმოხვრას. ასეთ შემთხვევებს ძირითადად ადგილი აქვს უვარგისი ნედლეულის შესყიდვისას. რამაც შეიძლება მომხმარებელთა მასიური დაავადება ან სიკვდილი გამოიწვიოს. </a:t>
            </a:r>
          </a:p>
          <a:p>
            <a:r>
              <a:rPr lang="ka-GE" sz="2400" b="1" dirty="0">
                <a:solidFill>
                  <a:srgbClr val="4472C4">
                    <a:lumMod val="75000"/>
                  </a:srgbClr>
                </a:solidFill>
                <a:latin typeface="Calibri Light (Headings)"/>
                <a:ea typeface="+mj-ea"/>
                <a:cs typeface="+mj-cs"/>
              </a:rPr>
              <a:t>სტანდარტის შემუშავება ხელს შეუწყობს რისკის შემცირებას ანდ თავიდან აცილებას.   </a:t>
            </a:r>
            <a:endParaRPr lang="en-US" dirty="0"/>
          </a:p>
        </p:txBody>
      </p:sp>
      <p:pic>
        <p:nvPicPr>
          <p:cNvPr id="8" name="Picture 3">
            <a:extLst>
              <a:ext uri="{FF2B5EF4-FFF2-40B4-BE49-F238E27FC236}">
                <a16:creationId xmlns:a16="http://schemas.microsoft.com/office/drawing/2014/main" id="{F48101FB-D509-4DBF-8E74-A3D9462C4725}"/>
              </a:ext>
            </a:extLst>
          </p:cNvPr>
          <p:cNvPicPr>
            <a:picLocks noChangeAspect="1"/>
          </p:cNvPicPr>
          <p:nvPr/>
        </p:nvPicPr>
        <p:blipFill>
          <a:blip r:embed="rId2"/>
          <a:stretch>
            <a:fillRect/>
          </a:stretch>
        </p:blipFill>
        <p:spPr>
          <a:xfrm>
            <a:off x="10279978" y="63148"/>
            <a:ext cx="1806372" cy="672040"/>
          </a:xfrm>
          <a:prstGeom prst="rect">
            <a:avLst/>
          </a:prstGeom>
        </p:spPr>
      </p:pic>
      <p:pic>
        <p:nvPicPr>
          <p:cNvPr id="9" name="Picture 1">
            <a:extLst>
              <a:ext uri="{FF2B5EF4-FFF2-40B4-BE49-F238E27FC236}">
                <a16:creationId xmlns:a16="http://schemas.microsoft.com/office/drawing/2014/main" id="{5E40D9A9-3C0C-4435-A613-B3C28E3B3284}"/>
              </a:ext>
            </a:extLst>
          </p:cNvPr>
          <p:cNvPicPr>
            <a:picLocks noChangeAspect="1"/>
          </p:cNvPicPr>
          <p:nvPr/>
        </p:nvPicPr>
        <p:blipFill>
          <a:blip r:embed="rId3"/>
          <a:stretch>
            <a:fillRect/>
          </a:stretch>
        </p:blipFill>
        <p:spPr>
          <a:xfrm>
            <a:off x="74539" y="53839"/>
            <a:ext cx="1692876" cy="653901"/>
          </a:xfrm>
          <a:prstGeom prst="rect">
            <a:avLst/>
          </a:prstGeom>
        </p:spPr>
      </p:pic>
      <p:pic>
        <p:nvPicPr>
          <p:cNvPr id="10" name="Picture 2">
            <a:extLst>
              <a:ext uri="{FF2B5EF4-FFF2-40B4-BE49-F238E27FC236}">
                <a16:creationId xmlns:a16="http://schemas.microsoft.com/office/drawing/2014/main" id="{7273960B-784A-4CCC-A6CE-3BBACE2288FE}"/>
              </a:ext>
            </a:extLst>
          </p:cNvPr>
          <p:cNvPicPr>
            <a:picLocks noChangeAspect="1"/>
          </p:cNvPicPr>
          <p:nvPr/>
        </p:nvPicPr>
        <p:blipFill>
          <a:blip r:embed="rId4"/>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11085603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a-GE" dirty="0"/>
              <a:t>რის</a:t>
            </a:r>
            <a:endParaRPr lang="en-US" dirty="0"/>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179828" y="839971"/>
            <a:ext cx="10893288" cy="5923601"/>
          </a:xfrm>
          <a:ln w="57150">
            <a:solidFill>
              <a:srgbClr val="002060"/>
            </a:solidFill>
          </a:ln>
          <a:effectLst>
            <a:outerShdw blurRad="63500" sx="102000" sy="102000" algn="ctr" rotWithShape="0">
              <a:prstClr val="black">
                <a:alpha val="40000"/>
              </a:prstClr>
            </a:outerShdw>
          </a:effectLst>
        </p:spPr>
        <p:txBody>
          <a:bodyPr anchor="t">
            <a:normAutofit fontScale="90000"/>
          </a:bodyPr>
          <a:lstStyle/>
          <a:p>
            <a:pPr algn="l">
              <a:lnSpc>
                <a:spcPct val="150000"/>
              </a:lnSpc>
            </a:pPr>
            <a:r>
              <a:rPr lang="ka-GE" sz="3000" b="1" dirty="0">
                <a:solidFill>
                  <a:srgbClr val="FF0000"/>
                </a:solidFill>
                <a:latin typeface="Calibri Light (Headings)"/>
                <a:ea typeface="+mn-ea"/>
                <a:cs typeface="+mn-cs"/>
              </a:rPr>
              <a:t>დანართი: </a:t>
            </a:r>
            <a:r>
              <a:rPr lang="en-US" sz="3000" b="1" dirty="0">
                <a:solidFill>
                  <a:srgbClr val="FF0000"/>
                </a:solidFill>
                <a:latin typeface="Calibri Light (Headings)"/>
                <a:ea typeface="+mn-ea"/>
                <a:cs typeface="+mn-cs"/>
              </a:rPr>
              <a:t>Global GAP</a:t>
            </a:r>
            <a:r>
              <a:rPr lang="ka-GE" sz="3000" b="1" dirty="0">
                <a:solidFill>
                  <a:srgbClr val="FF0000"/>
                </a:solidFill>
                <a:latin typeface="Calibri Light (Headings)"/>
                <a:ea typeface="+mn-ea"/>
                <a:cs typeface="+mn-cs"/>
              </a:rPr>
              <a:t>-ის სახელმძღვანელო / რისკის შეფასება</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რისკის შეფასება ძალიან მნიშვნელოვანი ნაბიჯია თანამშრომლების, წარმოებული პროდუქციის და თქვენი საქმიანობის დასაცავად.</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როგორ შევაფასოთ არსებული ან შესაძლო რისკი ჩვენს მეურნეობაში / საწარმოში????</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5 ეტაპი რისკის შესაფასებლად:</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	1. გამოავლინეთ</a:t>
            </a:r>
            <a:r>
              <a:rPr lang="en-US" sz="2400" b="1" dirty="0">
                <a:solidFill>
                  <a:schemeClr val="accent1">
                    <a:lumMod val="75000"/>
                  </a:schemeClr>
                </a:solidFill>
                <a:latin typeface="Calibri Light (Headings)"/>
              </a:rPr>
              <a:t> </a:t>
            </a:r>
            <a:r>
              <a:rPr lang="ka-GE" sz="2400" b="1" dirty="0">
                <a:solidFill>
                  <a:schemeClr val="accent1">
                    <a:lumMod val="75000"/>
                  </a:schemeClr>
                </a:solidFill>
                <a:latin typeface="Calibri Light (Headings)"/>
              </a:rPr>
              <a:t>საფრთხე;</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	2. განსაზღვრეთ ვინ/რა შეიძლება დაშავდეს (მაგ. კრეფის დროს);</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	3. შეაფასეთ რისკი (საფრთხის თავიდან აცილება ან შემცირება);</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	4. სამუშაო გეგმის შემუშავება და ჩანაწერების გაკეთება;</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	5. გადახედეთ რისკის შეფასების დოკუმენტს და გააუმჯობესეთ საჭიროების მიხედვით.</a:t>
            </a:r>
            <a:br>
              <a:rPr lang="ka-GE" sz="27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endParaRPr lang="en-US" sz="2400" b="1" dirty="0">
              <a:solidFill>
                <a:schemeClr val="accent1">
                  <a:lumMod val="75000"/>
                </a:schemeClr>
              </a:solidFill>
              <a:latin typeface="Calibri Light (Headings)"/>
            </a:endParaRPr>
          </a:p>
        </p:txBody>
      </p:sp>
      <p:pic>
        <p:nvPicPr>
          <p:cNvPr id="7" name="Picture 3">
            <a:extLst>
              <a:ext uri="{FF2B5EF4-FFF2-40B4-BE49-F238E27FC236}">
                <a16:creationId xmlns:a16="http://schemas.microsoft.com/office/drawing/2014/main" id="{F1C398DC-9D2A-4BEA-AF2D-084F3777865C}"/>
              </a:ext>
            </a:extLst>
          </p:cNvPr>
          <p:cNvPicPr>
            <a:picLocks noChangeAspect="1"/>
          </p:cNvPicPr>
          <p:nvPr/>
        </p:nvPicPr>
        <p:blipFill>
          <a:blip r:embed="rId2"/>
          <a:stretch>
            <a:fillRect/>
          </a:stretch>
        </p:blipFill>
        <p:spPr>
          <a:xfrm>
            <a:off x="10279978" y="63148"/>
            <a:ext cx="1806372" cy="672040"/>
          </a:xfrm>
          <a:prstGeom prst="rect">
            <a:avLst/>
          </a:prstGeom>
        </p:spPr>
      </p:pic>
      <p:pic>
        <p:nvPicPr>
          <p:cNvPr id="8" name="Picture 1">
            <a:extLst>
              <a:ext uri="{FF2B5EF4-FFF2-40B4-BE49-F238E27FC236}">
                <a16:creationId xmlns:a16="http://schemas.microsoft.com/office/drawing/2014/main" id="{284158E1-6B52-4C66-A6CE-62E7A9E96D69}"/>
              </a:ext>
            </a:extLst>
          </p:cNvPr>
          <p:cNvPicPr>
            <a:picLocks noChangeAspect="1"/>
          </p:cNvPicPr>
          <p:nvPr/>
        </p:nvPicPr>
        <p:blipFill>
          <a:blip r:embed="rId3"/>
          <a:stretch>
            <a:fillRect/>
          </a:stretch>
        </p:blipFill>
        <p:spPr>
          <a:xfrm>
            <a:off x="74539" y="53839"/>
            <a:ext cx="1692876" cy="653901"/>
          </a:xfrm>
          <a:prstGeom prst="rect">
            <a:avLst/>
          </a:prstGeom>
        </p:spPr>
      </p:pic>
      <p:pic>
        <p:nvPicPr>
          <p:cNvPr id="9" name="Picture 2">
            <a:extLst>
              <a:ext uri="{FF2B5EF4-FFF2-40B4-BE49-F238E27FC236}">
                <a16:creationId xmlns:a16="http://schemas.microsoft.com/office/drawing/2014/main" id="{F03A98D9-7D94-4CAD-8C8F-93A6D405573D}"/>
              </a:ext>
            </a:extLst>
          </p:cNvPr>
          <p:cNvPicPr>
            <a:picLocks noChangeAspect="1"/>
          </p:cNvPicPr>
          <p:nvPr/>
        </p:nvPicPr>
        <p:blipFill>
          <a:blip r:embed="rId4"/>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35924369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2">
            <a:tint val="95000"/>
            <a:satMod val="170000"/>
          </a:schemeClr>
        </a:solidFill>
        <a:effectLst/>
      </p:bgPr>
    </p:bg>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344557" y="371062"/>
            <a:ext cx="9994098" cy="6334538"/>
          </a:xfrm>
          <a:ln w="57150">
            <a:solidFill>
              <a:srgbClr val="002060"/>
            </a:solidFill>
          </a:ln>
          <a:effectLst>
            <a:outerShdw blurRad="63500" sx="102000" sy="102000" algn="ctr" rotWithShape="0">
              <a:prstClr val="black">
                <a:alpha val="40000"/>
              </a:prstClr>
            </a:outerShdw>
          </a:effectLst>
        </p:spPr>
        <p:txBody>
          <a:bodyPr anchor="t">
            <a:normAutofit fontScale="90000"/>
          </a:bodyPr>
          <a:lstStyle/>
          <a:p>
            <a:pPr algn="l">
              <a:lnSpc>
                <a:spcPct val="100000"/>
              </a:lnSpc>
            </a:pPr>
            <a:br>
              <a:rPr lang="en-US" sz="2400" b="1" dirty="0">
                <a:solidFill>
                  <a:srgbClr val="FF0000"/>
                </a:solidFill>
              </a:rPr>
            </a:br>
            <a:r>
              <a:rPr lang="en-US" sz="2400" b="1" dirty="0">
                <a:solidFill>
                  <a:srgbClr val="FF0000"/>
                </a:solidFill>
              </a:rPr>
              <a:t>GLOBALG.A.P.</a:t>
            </a:r>
            <a:r>
              <a:rPr lang="ka-GE" sz="2400" b="1" dirty="0">
                <a:solidFill>
                  <a:srgbClr val="FF0000"/>
                </a:solidFill>
              </a:rPr>
              <a:t>-ის ისტორია</a:t>
            </a:r>
            <a:br>
              <a:rPr lang="ka-GE" sz="2400" b="1" dirty="0">
                <a:solidFill>
                  <a:schemeClr val="accent1">
                    <a:lumMod val="75000"/>
                  </a:schemeClr>
                </a:solidFill>
              </a:rPr>
            </a:br>
            <a:br>
              <a:rPr lang="en-US" sz="2400" dirty="0">
                <a:solidFill>
                  <a:schemeClr val="accent1">
                    <a:lumMod val="75000"/>
                  </a:schemeClr>
                </a:solidFill>
              </a:rPr>
            </a:br>
            <a:r>
              <a:rPr lang="en-US" sz="2700" b="1" dirty="0">
                <a:solidFill>
                  <a:schemeClr val="accent1">
                    <a:lumMod val="75000"/>
                  </a:schemeClr>
                </a:solidFill>
              </a:rPr>
              <a:t>GLOBALG.A.P.</a:t>
            </a:r>
            <a:r>
              <a:rPr lang="ka-GE" sz="2700" b="1" dirty="0">
                <a:solidFill>
                  <a:schemeClr val="accent1">
                    <a:lumMod val="75000"/>
                  </a:schemeClr>
                </a:solidFill>
              </a:rPr>
              <a:t>-ს</a:t>
            </a:r>
            <a:r>
              <a:rPr lang="en-US" sz="2700" b="1" dirty="0">
                <a:solidFill>
                  <a:schemeClr val="accent1">
                    <a:lumMod val="75000"/>
                  </a:schemeClr>
                </a:solidFill>
              </a:rPr>
              <a:t> </a:t>
            </a:r>
            <a:r>
              <a:rPr lang="ka-GE" sz="2700" b="1" dirty="0">
                <a:solidFill>
                  <a:schemeClr val="accent1">
                    <a:lumMod val="75000"/>
                  </a:schemeClr>
                </a:solidFill>
              </a:rPr>
              <a:t>საფუძველი ჩაეყარა 1997 წელს სახელწოდებით „</a:t>
            </a:r>
            <a:r>
              <a:rPr lang="en-US" sz="2700" b="1" dirty="0">
                <a:solidFill>
                  <a:schemeClr val="accent1">
                    <a:lumMod val="75000"/>
                  </a:schemeClr>
                </a:solidFill>
              </a:rPr>
              <a:t>EUREPGAP</a:t>
            </a:r>
            <a:r>
              <a:rPr lang="ka-GE" sz="2700" b="1" dirty="0">
                <a:solidFill>
                  <a:schemeClr val="accent1">
                    <a:lumMod val="75000"/>
                  </a:schemeClr>
                </a:solidFill>
              </a:rPr>
              <a:t>“ (</a:t>
            </a:r>
            <a:r>
              <a:rPr lang="en-US" sz="2700" b="1" dirty="0">
                <a:solidFill>
                  <a:schemeClr val="accent1">
                    <a:lumMod val="75000"/>
                  </a:schemeClr>
                </a:solidFill>
              </a:rPr>
              <a:t>an initiative by retailers belonging to the Euro-Retailer Produce Working Group</a:t>
            </a:r>
            <a:r>
              <a:rPr lang="ka-GE" sz="2700" b="1" dirty="0">
                <a:solidFill>
                  <a:schemeClr val="accent1">
                    <a:lumMod val="75000"/>
                  </a:schemeClr>
                </a:solidFill>
              </a:rPr>
              <a:t>) ევროპის პროდუქციის გადამყიდველთა სამუშაო ჯგუფის ინიციატივის საფუძველზე. </a:t>
            </a:r>
            <a:br>
              <a:rPr lang="en-US" sz="2700" b="1" dirty="0">
                <a:solidFill>
                  <a:schemeClr val="accent1">
                    <a:lumMod val="75000"/>
                  </a:schemeClr>
                </a:solidFill>
              </a:rPr>
            </a:br>
            <a:br>
              <a:rPr lang="en-US" sz="2700" b="1" dirty="0">
                <a:solidFill>
                  <a:schemeClr val="accent1">
                    <a:lumMod val="75000"/>
                  </a:schemeClr>
                </a:solidFill>
              </a:rPr>
            </a:br>
            <a:r>
              <a:rPr lang="ka-GE" sz="2700" b="1" dirty="0">
                <a:solidFill>
                  <a:schemeClr val="accent1">
                    <a:lumMod val="75000"/>
                  </a:schemeClr>
                </a:solidFill>
              </a:rPr>
              <a:t>ბრიტანელმა გადამყიდველმა კომპანიებმა გაათვითცნობიერეს რომ ევროპის მოსახლეობაში იმატა</a:t>
            </a:r>
            <a:r>
              <a:rPr lang="en-US" sz="2700" b="1" dirty="0">
                <a:solidFill>
                  <a:schemeClr val="accent1">
                    <a:lumMod val="75000"/>
                  </a:schemeClr>
                </a:solidFill>
              </a:rPr>
              <a:t> </a:t>
            </a:r>
            <a:r>
              <a:rPr lang="ka-GE" sz="2700" b="1" dirty="0">
                <a:solidFill>
                  <a:schemeClr val="accent1">
                    <a:lumMod val="75000"/>
                  </a:schemeClr>
                </a:solidFill>
              </a:rPr>
              <a:t>მოთხოვნამ სურსათის უვნებლობის, გარემოზე ზემოქმედების, ჯანმრთელობის, უსაფრთხოებისა და მშრომელთა კეთილდღეობის შესახებ ზრუნვაზე. </a:t>
            </a:r>
            <a:br>
              <a:rPr lang="ka-GE" sz="2700" b="1" dirty="0">
                <a:solidFill>
                  <a:schemeClr val="accent1">
                    <a:lumMod val="75000"/>
                  </a:schemeClr>
                </a:solidFill>
              </a:rPr>
            </a:br>
            <a:br>
              <a:rPr lang="ka-GE" sz="2700" b="1" dirty="0">
                <a:solidFill>
                  <a:schemeClr val="accent1">
                    <a:lumMod val="75000"/>
                  </a:schemeClr>
                </a:solidFill>
              </a:rPr>
            </a:br>
            <a:r>
              <a:rPr lang="ka-GE" sz="2700" b="1" dirty="0">
                <a:solidFill>
                  <a:schemeClr val="accent1">
                    <a:lumMod val="75000"/>
                  </a:schemeClr>
                </a:solidFill>
              </a:rPr>
              <a:t>მოთხოვნიდან გამომდინარე, გადაწყვეტილება იქნა მიღებული სტანდარტებისა და პროცედურების ჰარმონიზირების თაობაზე და დამოუკიდებელი მასერტიფიცირებელი სისტემის  (კარგი სასოფლო-სამეურნეო პრაქტიკის  </a:t>
            </a:r>
            <a:r>
              <a:rPr lang="en-US" sz="2700" b="1" dirty="0">
                <a:solidFill>
                  <a:schemeClr val="accent1">
                    <a:lumMod val="75000"/>
                  </a:schemeClr>
                </a:solidFill>
              </a:rPr>
              <a:t>G.A.P.</a:t>
            </a:r>
            <a:r>
              <a:rPr lang="ka-GE" sz="2700" b="1" dirty="0">
                <a:solidFill>
                  <a:schemeClr val="accent1">
                    <a:lumMod val="75000"/>
                  </a:schemeClr>
                </a:solidFill>
              </a:rPr>
              <a:t>) დანერგვაზე. </a:t>
            </a:r>
            <a:br>
              <a:rPr lang="ka-GE" sz="2700" b="1" dirty="0">
                <a:solidFill>
                  <a:schemeClr val="accent1">
                    <a:lumMod val="75000"/>
                  </a:schemeClr>
                </a:solidFill>
              </a:rPr>
            </a:br>
            <a:br>
              <a:rPr lang="ka-GE" sz="2000" b="1" dirty="0">
                <a:solidFill>
                  <a:schemeClr val="accent1">
                    <a:lumMod val="75000"/>
                  </a:schemeClr>
                </a:solidFill>
              </a:rPr>
            </a:br>
            <a:br>
              <a:rPr lang="en-US" sz="5400" dirty="0">
                <a:solidFill>
                  <a:schemeClr val="accent1">
                    <a:lumMod val="75000"/>
                  </a:schemeClr>
                </a:solidFill>
              </a:rPr>
            </a:br>
            <a:endParaRPr lang="en-US" sz="5400" dirty="0">
              <a:solidFill>
                <a:schemeClr val="accent1">
                  <a:lumMod val="75000"/>
                </a:schemeClr>
              </a:solidFill>
            </a:endParaRPr>
          </a:p>
        </p:txBody>
      </p:sp>
      <p:pic>
        <p:nvPicPr>
          <p:cNvPr id="3" name="Picture 2">
            <a:extLst>
              <a:ext uri="{FF2B5EF4-FFF2-40B4-BE49-F238E27FC236}">
                <a16:creationId xmlns:a16="http://schemas.microsoft.com/office/drawing/2014/main" id="{A08D9458-8DDE-49E8-9F7D-FA53428337DF}"/>
              </a:ext>
            </a:extLst>
          </p:cNvPr>
          <p:cNvPicPr>
            <a:picLocks noChangeAspect="1"/>
          </p:cNvPicPr>
          <p:nvPr/>
        </p:nvPicPr>
        <p:blipFill>
          <a:blip r:embed="rId2"/>
          <a:stretch>
            <a:fillRect/>
          </a:stretch>
        </p:blipFill>
        <p:spPr>
          <a:xfrm>
            <a:off x="10314350" y="5222505"/>
            <a:ext cx="1853345" cy="1591194"/>
          </a:xfrm>
          <a:prstGeom prst="rect">
            <a:avLst/>
          </a:prstGeom>
        </p:spPr>
      </p:pic>
      <p:pic>
        <p:nvPicPr>
          <p:cNvPr id="9" name="Picture 3">
            <a:extLst>
              <a:ext uri="{FF2B5EF4-FFF2-40B4-BE49-F238E27FC236}">
                <a16:creationId xmlns:a16="http://schemas.microsoft.com/office/drawing/2014/main" id="{9AC5783D-5D48-4558-8A4B-B440FEBABBE4}"/>
              </a:ext>
            </a:extLst>
          </p:cNvPr>
          <p:cNvPicPr>
            <a:picLocks noChangeAspect="1"/>
          </p:cNvPicPr>
          <p:nvPr/>
        </p:nvPicPr>
        <p:blipFill>
          <a:blip r:embed="rId3"/>
          <a:stretch>
            <a:fillRect/>
          </a:stretch>
        </p:blipFill>
        <p:spPr>
          <a:xfrm>
            <a:off x="10279978" y="63148"/>
            <a:ext cx="1806372" cy="672040"/>
          </a:xfrm>
          <a:prstGeom prst="rect">
            <a:avLst/>
          </a:prstGeom>
        </p:spPr>
      </p:pic>
      <p:pic>
        <p:nvPicPr>
          <p:cNvPr id="10" name="Picture 1">
            <a:extLst>
              <a:ext uri="{FF2B5EF4-FFF2-40B4-BE49-F238E27FC236}">
                <a16:creationId xmlns:a16="http://schemas.microsoft.com/office/drawing/2014/main" id="{A305E0A4-DC1C-42E5-B5C0-3DB6FEA9EE2E}"/>
              </a:ext>
            </a:extLst>
          </p:cNvPr>
          <p:cNvPicPr>
            <a:picLocks noChangeAspect="1"/>
          </p:cNvPicPr>
          <p:nvPr/>
        </p:nvPicPr>
        <p:blipFill>
          <a:blip r:embed="rId4"/>
          <a:stretch>
            <a:fillRect/>
          </a:stretch>
        </p:blipFill>
        <p:spPr>
          <a:xfrm>
            <a:off x="74539" y="53839"/>
            <a:ext cx="1692876" cy="653901"/>
          </a:xfrm>
          <a:prstGeom prst="rect">
            <a:avLst/>
          </a:prstGeom>
        </p:spPr>
      </p:pic>
    </p:spTree>
    <p:extLst>
      <p:ext uri="{BB962C8B-B14F-4D97-AF65-F5344CB8AC3E}">
        <p14:creationId xmlns:p14="http://schemas.microsoft.com/office/powerpoint/2010/main" val="1057852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243620" y="861248"/>
            <a:ext cx="10253849" cy="5861004"/>
          </a:xfrm>
          <a:ln w="57150">
            <a:solidFill>
              <a:srgbClr val="002060"/>
            </a:solidFill>
          </a:ln>
          <a:effectLst>
            <a:outerShdw blurRad="63500" sx="102000" sy="102000" algn="ctr" rotWithShape="0">
              <a:prstClr val="black">
                <a:alpha val="40000"/>
              </a:prstClr>
            </a:outerShdw>
          </a:effectLst>
        </p:spPr>
        <p:txBody>
          <a:bodyPr anchor="t">
            <a:normAutofit/>
          </a:bodyPr>
          <a:lstStyle/>
          <a:p>
            <a:pPr algn="l"/>
            <a:r>
              <a:rPr lang="en-US" sz="2400" b="1" dirty="0">
                <a:solidFill>
                  <a:srgbClr val="FF0000"/>
                </a:solidFill>
                <a:latin typeface="Calibri Light (Headings)"/>
              </a:rPr>
              <a:t>CB - </a:t>
            </a:r>
            <a:r>
              <a:rPr lang="ka-GE" sz="2400" b="1" dirty="0">
                <a:solidFill>
                  <a:srgbClr val="FF0000"/>
                </a:solidFill>
                <a:latin typeface="Calibri Light (Headings)"/>
              </a:rPr>
              <a:t>კულტურაზე დაფუძნებული მოდული</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1. მიკვლევადობა</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2. მცენარის გამოსაყვანი მასალა (ჩითილები, ნერგები)</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3. ნიადაგის დამუშავება/მართვა და დაცვა</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4. სასუქების შეტანა</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5. წყლის მართვა</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6. ინტეგრირებული პესტ მენეჯმენტი </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7. მცენარეთა დაცვის საშუალებები</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8. მანქანა-დანადგარები</a:t>
            </a:r>
            <a:br>
              <a:rPr lang="ka-GE" sz="2400" b="1" dirty="0">
                <a:solidFill>
                  <a:schemeClr val="accent1">
                    <a:lumMod val="75000"/>
                  </a:schemeClr>
                </a:solidFill>
                <a:latin typeface="Calibri Light (Headings)"/>
              </a:rPr>
            </a:br>
            <a:br>
              <a:rPr lang="en-US" sz="2400" b="1" dirty="0">
                <a:solidFill>
                  <a:schemeClr val="accent1">
                    <a:lumMod val="75000"/>
                  </a:schemeClr>
                </a:solidFill>
                <a:latin typeface="Calibri Light (Headings)"/>
              </a:rPr>
            </a:br>
            <a:r>
              <a:rPr lang="ka-GE" sz="2200" b="1" dirty="0">
                <a:solidFill>
                  <a:schemeClr val="accent1">
                    <a:lumMod val="75000"/>
                  </a:schemeClr>
                </a:solidFill>
                <a:latin typeface="Calibri Light (Headings)"/>
              </a:rPr>
              <a:t>დანართი 1: სახელმძღვანელო წყლის რესურსების მდგრადი მართვისთვის;</a:t>
            </a:r>
            <a:br>
              <a:rPr lang="ka-GE" sz="2200" b="1" dirty="0">
                <a:solidFill>
                  <a:schemeClr val="accent1">
                    <a:lumMod val="75000"/>
                  </a:schemeClr>
                </a:solidFill>
                <a:latin typeface="Calibri Light (Headings)"/>
              </a:rPr>
            </a:br>
            <a:r>
              <a:rPr lang="ka-GE" sz="2200" b="1" dirty="0">
                <a:solidFill>
                  <a:schemeClr val="accent1">
                    <a:lumMod val="75000"/>
                  </a:schemeClr>
                </a:solidFill>
                <a:latin typeface="Calibri Light (Headings)"/>
              </a:rPr>
              <a:t>დანართი 2: სახელმძღვანელო ინტეგრირებული პესტ მენეჯმენტისთვის;</a:t>
            </a:r>
            <a:br>
              <a:rPr lang="ka-GE" sz="2200" b="1" dirty="0">
                <a:solidFill>
                  <a:schemeClr val="accent1">
                    <a:lumMod val="75000"/>
                  </a:schemeClr>
                </a:solidFill>
                <a:latin typeface="Calibri Light (Headings)"/>
              </a:rPr>
            </a:br>
            <a:r>
              <a:rPr lang="ka-GE" sz="2200" b="1" dirty="0">
                <a:solidFill>
                  <a:schemeClr val="accent1">
                    <a:lumMod val="75000"/>
                  </a:schemeClr>
                </a:solidFill>
                <a:latin typeface="Calibri Light (Headings)"/>
              </a:rPr>
              <a:t>დანართი 3: სახელმძღვანელო პროდუქტში პესტიციდის ნარჩენების ანალიზისთვის;</a:t>
            </a:r>
            <a:br>
              <a:rPr lang="ka-GE" sz="2200" b="1" dirty="0">
                <a:solidFill>
                  <a:schemeClr val="accent1">
                    <a:lumMod val="75000"/>
                  </a:schemeClr>
                </a:solidFill>
                <a:latin typeface="Calibri Light (Headings)"/>
              </a:rPr>
            </a:br>
            <a:r>
              <a:rPr lang="ka-GE" sz="2200" b="1" dirty="0">
                <a:solidFill>
                  <a:schemeClr val="accent1">
                    <a:lumMod val="75000"/>
                  </a:schemeClr>
                </a:solidFill>
                <a:latin typeface="Calibri Light (Headings)"/>
              </a:rPr>
              <a:t>დანართი 4:  სახელმძღვანელო ჭარბი პესტიციდის ნარჩენების მაქსიმალური დასაშვები რაოდენობის რისკის შეფასებისთვის;</a:t>
            </a:r>
            <a:br>
              <a:rPr lang="ka-GE" sz="2200" b="1" dirty="0">
                <a:solidFill>
                  <a:schemeClr val="accent1">
                    <a:lumMod val="75000"/>
                  </a:schemeClr>
                </a:solidFill>
                <a:latin typeface="Calibri Light (Headings)"/>
              </a:rPr>
            </a:br>
            <a:r>
              <a:rPr lang="ka-GE" sz="2200" b="1" dirty="0">
                <a:solidFill>
                  <a:schemeClr val="accent1">
                    <a:lumMod val="75000"/>
                  </a:schemeClr>
                </a:solidFill>
                <a:latin typeface="Calibri Light (Headings)"/>
              </a:rPr>
              <a:t>დანართი 5: სახელმძღვანელო -ვიზუალური დათვალიერება და შესასხურებელი მოწყობილობის გამოცდა;</a:t>
            </a:r>
            <a:endParaRPr lang="en-US" sz="2200" b="1" dirty="0">
              <a:solidFill>
                <a:schemeClr val="accent1">
                  <a:lumMod val="75000"/>
                </a:schemeClr>
              </a:solidFill>
              <a:latin typeface="Calibri Light (Headings)"/>
            </a:endParaRPr>
          </a:p>
        </p:txBody>
      </p:sp>
      <p:pic>
        <p:nvPicPr>
          <p:cNvPr id="7" name="Picture 3">
            <a:extLst>
              <a:ext uri="{FF2B5EF4-FFF2-40B4-BE49-F238E27FC236}">
                <a16:creationId xmlns:a16="http://schemas.microsoft.com/office/drawing/2014/main" id="{FB7B8FDA-53EB-46E3-9E73-AFBB453B729E}"/>
              </a:ext>
            </a:extLst>
          </p:cNvPr>
          <p:cNvPicPr>
            <a:picLocks noChangeAspect="1"/>
          </p:cNvPicPr>
          <p:nvPr/>
        </p:nvPicPr>
        <p:blipFill>
          <a:blip r:embed="rId2"/>
          <a:stretch>
            <a:fillRect/>
          </a:stretch>
        </p:blipFill>
        <p:spPr>
          <a:xfrm>
            <a:off x="10279978" y="63148"/>
            <a:ext cx="1806372" cy="672040"/>
          </a:xfrm>
          <a:prstGeom prst="rect">
            <a:avLst/>
          </a:prstGeom>
        </p:spPr>
      </p:pic>
      <p:pic>
        <p:nvPicPr>
          <p:cNvPr id="8" name="Picture 1">
            <a:extLst>
              <a:ext uri="{FF2B5EF4-FFF2-40B4-BE49-F238E27FC236}">
                <a16:creationId xmlns:a16="http://schemas.microsoft.com/office/drawing/2014/main" id="{DAD2B512-B114-4D91-9605-360BB033BD79}"/>
              </a:ext>
            </a:extLst>
          </p:cNvPr>
          <p:cNvPicPr>
            <a:picLocks noChangeAspect="1"/>
          </p:cNvPicPr>
          <p:nvPr/>
        </p:nvPicPr>
        <p:blipFill>
          <a:blip r:embed="rId3"/>
          <a:stretch>
            <a:fillRect/>
          </a:stretch>
        </p:blipFill>
        <p:spPr>
          <a:xfrm>
            <a:off x="74539" y="53839"/>
            <a:ext cx="1692876" cy="653901"/>
          </a:xfrm>
          <a:prstGeom prst="rect">
            <a:avLst/>
          </a:prstGeom>
        </p:spPr>
      </p:pic>
      <p:pic>
        <p:nvPicPr>
          <p:cNvPr id="9" name="Picture 2">
            <a:extLst>
              <a:ext uri="{FF2B5EF4-FFF2-40B4-BE49-F238E27FC236}">
                <a16:creationId xmlns:a16="http://schemas.microsoft.com/office/drawing/2014/main" id="{7B5D2147-C488-4E07-ABA9-FD95FAAE74F5}"/>
              </a:ext>
            </a:extLst>
          </p:cNvPr>
          <p:cNvPicPr>
            <a:picLocks noChangeAspect="1"/>
          </p:cNvPicPr>
          <p:nvPr/>
        </p:nvPicPr>
        <p:blipFill>
          <a:blip r:embed="rId4"/>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38619122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318051" y="1222744"/>
            <a:ext cx="10253849" cy="5244316"/>
          </a:xfrm>
          <a:ln w="57150">
            <a:solidFill>
              <a:srgbClr val="002060"/>
            </a:solidFill>
          </a:ln>
          <a:effectLst>
            <a:outerShdw blurRad="63500" sx="102000" sy="102000" algn="ctr" rotWithShape="0">
              <a:prstClr val="black">
                <a:alpha val="40000"/>
              </a:prstClr>
            </a:outerShdw>
          </a:effectLst>
        </p:spPr>
        <p:txBody>
          <a:bodyPr anchor="t">
            <a:normAutofit fontScale="90000"/>
          </a:bodyPr>
          <a:lstStyle/>
          <a:p>
            <a:pPr algn="l"/>
            <a:r>
              <a:rPr lang="ka-GE" sz="3000" b="1" dirty="0">
                <a:solidFill>
                  <a:srgbClr val="FF0000"/>
                </a:solidFill>
                <a:latin typeface="Calibri Light (Headings)"/>
              </a:rPr>
              <a:t>წყალი და წყლის რესურსები</a:t>
            </a:r>
            <a:br>
              <a:rPr lang="ka-GE" sz="2400" b="1" dirty="0">
                <a:solidFill>
                  <a:srgbClr val="FF0000"/>
                </a:solidFill>
                <a:latin typeface="Calibri Light (Headings)"/>
              </a:rPr>
            </a:br>
            <a:r>
              <a:rPr lang="ka-GE" sz="2400" b="1" dirty="0">
                <a:solidFill>
                  <a:schemeClr val="accent1">
                    <a:lumMod val="75000"/>
                  </a:schemeClr>
                </a:solidFill>
                <a:latin typeface="Calibri Light (Headings)"/>
              </a:rPr>
              <a:t>წყლის დაბინძურების სამი წყარო არსებობს: ქიმიური (ნიტრატების, ფოსფატები და სხვა სას. სამ. ნივთიერებები), ფიზიკური (ნიადაგი, ქვები, შუშა), და მიკრობული.</a:t>
            </a:r>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დაბინძურების რისკის შეფასება და სტანდარტების შემუშავება მნიშვნელოვნად შეამცირებს წყლის დაბინძურების შესაძლებლობას.</a:t>
            </a:r>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1. განისაზღვროს რა ტიპის წყალი გამოიყენება სარწყავად: ზედაპირული, ნიადაგქვეშა თუ წყლის რეზერვუარი;</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2. განისაზღვროს რამ შეიძლება გამოიწვიოს წყლის დაბინძურება? </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3. ირიგაციის მეთოდები: ზედაპირული მორწყვა, წვეთოვანი მორწყვა, დაწვიმების მორწვა.</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3. წყლის ანალიზი: სტანდარტები და პროცედურები მოსარწყავად უვარგისი წყლის შემთხვევაში.</a:t>
            </a:r>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 </a:t>
            </a:r>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br>
              <a:rPr lang="ka-GE" sz="2400" b="1" dirty="0">
                <a:solidFill>
                  <a:srgbClr val="FF0000"/>
                </a:solidFill>
                <a:latin typeface="Calibri Light (Headings)"/>
              </a:rPr>
            </a:br>
            <a:endParaRPr lang="en-US" sz="2200" b="1" dirty="0">
              <a:solidFill>
                <a:schemeClr val="accent1">
                  <a:lumMod val="75000"/>
                </a:schemeClr>
              </a:solidFill>
              <a:latin typeface="Calibri Light (Headings)"/>
            </a:endParaRPr>
          </a:p>
        </p:txBody>
      </p:sp>
      <p:pic>
        <p:nvPicPr>
          <p:cNvPr id="7" name="Picture 3">
            <a:extLst>
              <a:ext uri="{FF2B5EF4-FFF2-40B4-BE49-F238E27FC236}">
                <a16:creationId xmlns:a16="http://schemas.microsoft.com/office/drawing/2014/main" id="{D48E0C8D-44F2-44D2-B5AF-E18F3FF516B1}"/>
              </a:ext>
            </a:extLst>
          </p:cNvPr>
          <p:cNvPicPr>
            <a:picLocks noChangeAspect="1"/>
          </p:cNvPicPr>
          <p:nvPr/>
        </p:nvPicPr>
        <p:blipFill>
          <a:blip r:embed="rId2"/>
          <a:stretch>
            <a:fillRect/>
          </a:stretch>
        </p:blipFill>
        <p:spPr>
          <a:xfrm>
            <a:off x="10279978" y="63148"/>
            <a:ext cx="1806372" cy="672040"/>
          </a:xfrm>
          <a:prstGeom prst="rect">
            <a:avLst/>
          </a:prstGeom>
        </p:spPr>
      </p:pic>
      <p:pic>
        <p:nvPicPr>
          <p:cNvPr id="8" name="Picture 1">
            <a:extLst>
              <a:ext uri="{FF2B5EF4-FFF2-40B4-BE49-F238E27FC236}">
                <a16:creationId xmlns:a16="http://schemas.microsoft.com/office/drawing/2014/main" id="{4C7DEBF9-7CE7-4713-BDF8-1F0E4DF5B722}"/>
              </a:ext>
            </a:extLst>
          </p:cNvPr>
          <p:cNvPicPr>
            <a:picLocks noChangeAspect="1"/>
          </p:cNvPicPr>
          <p:nvPr/>
        </p:nvPicPr>
        <p:blipFill>
          <a:blip r:embed="rId3"/>
          <a:stretch>
            <a:fillRect/>
          </a:stretch>
        </p:blipFill>
        <p:spPr>
          <a:xfrm>
            <a:off x="74539" y="53839"/>
            <a:ext cx="1692876" cy="653901"/>
          </a:xfrm>
          <a:prstGeom prst="rect">
            <a:avLst/>
          </a:prstGeom>
        </p:spPr>
      </p:pic>
      <p:pic>
        <p:nvPicPr>
          <p:cNvPr id="9" name="Picture 2">
            <a:extLst>
              <a:ext uri="{FF2B5EF4-FFF2-40B4-BE49-F238E27FC236}">
                <a16:creationId xmlns:a16="http://schemas.microsoft.com/office/drawing/2014/main" id="{C5FE9525-A2BA-4EBC-9433-0645A0FB500B}"/>
              </a:ext>
            </a:extLst>
          </p:cNvPr>
          <p:cNvPicPr>
            <a:picLocks noChangeAspect="1"/>
          </p:cNvPicPr>
          <p:nvPr/>
        </p:nvPicPr>
        <p:blipFill>
          <a:blip r:embed="rId4"/>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3361486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318051" y="946298"/>
            <a:ext cx="10253849" cy="5520762"/>
          </a:xfrm>
          <a:ln w="57150">
            <a:solidFill>
              <a:srgbClr val="002060"/>
            </a:solidFill>
          </a:ln>
          <a:effectLst>
            <a:outerShdw blurRad="63500" sx="102000" sy="102000" algn="ctr" rotWithShape="0">
              <a:prstClr val="black">
                <a:alpha val="40000"/>
              </a:prstClr>
            </a:outerShdw>
          </a:effectLst>
        </p:spPr>
        <p:txBody>
          <a:bodyPr anchor="t">
            <a:normAutofit/>
          </a:bodyPr>
          <a:lstStyle/>
          <a:p>
            <a:pPr algn="l"/>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endParaRPr lang="en-US" sz="2400" b="1" dirty="0">
              <a:solidFill>
                <a:schemeClr val="accent1">
                  <a:lumMod val="75000"/>
                </a:schemeClr>
              </a:solidFill>
              <a:latin typeface="Calibri Light (Headings)"/>
            </a:endParaRPr>
          </a:p>
        </p:txBody>
      </p:sp>
      <p:pic>
        <p:nvPicPr>
          <p:cNvPr id="4" name="Picture 3">
            <a:extLst>
              <a:ext uri="{FF2B5EF4-FFF2-40B4-BE49-F238E27FC236}">
                <a16:creationId xmlns:a16="http://schemas.microsoft.com/office/drawing/2014/main" id="{57D440A3-AAC4-4978-B459-C639B51CE46E}"/>
              </a:ext>
            </a:extLst>
          </p:cNvPr>
          <p:cNvPicPr>
            <a:picLocks noChangeAspect="1"/>
          </p:cNvPicPr>
          <p:nvPr/>
        </p:nvPicPr>
        <p:blipFill>
          <a:blip r:embed="rId2"/>
          <a:stretch>
            <a:fillRect/>
          </a:stretch>
        </p:blipFill>
        <p:spPr>
          <a:xfrm>
            <a:off x="4741817" y="472211"/>
            <a:ext cx="5622604" cy="6132794"/>
          </a:xfrm>
          <a:prstGeom prst="rect">
            <a:avLst/>
          </a:prstGeom>
        </p:spPr>
      </p:pic>
      <p:sp>
        <p:nvSpPr>
          <p:cNvPr id="5" name="TextBox 4">
            <a:extLst>
              <a:ext uri="{FF2B5EF4-FFF2-40B4-BE49-F238E27FC236}">
                <a16:creationId xmlns:a16="http://schemas.microsoft.com/office/drawing/2014/main" id="{0B6B7E44-F960-4FC5-A6CD-D2896143BFDD}"/>
              </a:ext>
            </a:extLst>
          </p:cNvPr>
          <p:cNvSpPr txBox="1"/>
          <p:nvPr/>
        </p:nvSpPr>
        <p:spPr>
          <a:xfrm>
            <a:off x="442314" y="1159112"/>
            <a:ext cx="4615366" cy="1600438"/>
          </a:xfrm>
          <a:prstGeom prst="rect">
            <a:avLst/>
          </a:prstGeom>
          <a:noFill/>
        </p:spPr>
        <p:txBody>
          <a:bodyPr wrap="none" rtlCol="0">
            <a:spAutoFit/>
          </a:bodyPr>
          <a:lstStyle/>
          <a:p>
            <a:r>
              <a:rPr lang="ka-GE" sz="2700" b="1" dirty="0">
                <a:solidFill>
                  <a:srgbClr val="FF0000"/>
                </a:solidFill>
              </a:rPr>
              <a:t>წყლის გამოყენების </a:t>
            </a:r>
          </a:p>
          <a:p>
            <a:r>
              <a:rPr lang="ka-GE" sz="2700" b="1" dirty="0">
                <a:solidFill>
                  <a:srgbClr val="FF0000"/>
                </a:solidFill>
              </a:rPr>
              <a:t>სტანდარტული პროცედურა</a:t>
            </a:r>
          </a:p>
          <a:p>
            <a:endParaRPr lang="ka-GE" sz="2200" b="1" dirty="0">
              <a:solidFill>
                <a:schemeClr val="accent1">
                  <a:lumMod val="75000"/>
                </a:schemeClr>
              </a:solidFill>
            </a:endParaRPr>
          </a:p>
          <a:p>
            <a:r>
              <a:rPr lang="ka-GE" sz="2200" b="1" dirty="0">
                <a:solidFill>
                  <a:schemeClr val="accent1">
                    <a:lumMod val="75000"/>
                  </a:schemeClr>
                </a:solidFill>
              </a:rPr>
              <a:t>მაგალითი:</a:t>
            </a:r>
            <a:endParaRPr lang="en-US" sz="2200" b="1" dirty="0">
              <a:solidFill>
                <a:schemeClr val="accent1">
                  <a:lumMod val="75000"/>
                </a:schemeClr>
              </a:solidFill>
            </a:endParaRPr>
          </a:p>
        </p:txBody>
      </p:sp>
      <p:pic>
        <p:nvPicPr>
          <p:cNvPr id="9" name="Picture 3">
            <a:extLst>
              <a:ext uri="{FF2B5EF4-FFF2-40B4-BE49-F238E27FC236}">
                <a16:creationId xmlns:a16="http://schemas.microsoft.com/office/drawing/2014/main" id="{42B2D413-98CA-4BC0-8B4F-6BB8AB61181C}"/>
              </a:ext>
            </a:extLst>
          </p:cNvPr>
          <p:cNvPicPr>
            <a:picLocks noChangeAspect="1"/>
          </p:cNvPicPr>
          <p:nvPr/>
        </p:nvPicPr>
        <p:blipFill>
          <a:blip r:embed="rId3"/>
          <a:stretch>
            <a:fillRect/>
          </a:stretch>
        </p:blipFill>
        <p:spPr>
          <a:xfrm>
            <a:off x="10279978" y="63148"/>
            <a:ext cx="1806372" cy="672040"/>
          </a:xfrm>
          <a:prstGeom prst="rect">
            <a:avLst/>
          </a:prstGeom>
        </p:spPr>
      </p:pic>
      <p:pic>
        <p:nvPicPr>
          <p:cNvPr id="10" name="Picture 1">
            <a:extLst>
              <a:ext uri="{FF2B5EF4-FFF2-40B4-BE49-F238E27FC236}">
                <a16:creationId xmlns:a16="http://schemas.microsoft.com/office/drawing/2014/main" id="{FEEC3699-F7FA-4BAD-9545-6D331E7DB143}"/>
              </a:ext>
            </a:extLst>
          </p:cNvPr>
          <p:cNvPicPr>
            <a:picLocks noChangeAspect="1"/>
          </p:cNvPicPr>
          <p:nvPr/>
        </p:nvPicPr>
        <p:blipFill>
          <a:blip r:embed="rId4"/>
          <a:stretch>
            <a:fillRect/>
          </a:stretch>
        </p:blipFill>
        <p:spPr>
          <a:xfrm>
            <a:off x="74539" y="53839"/>
            <a:ext cx="1692876" cy="653901"/>
          </a:xfrm>
          <a:prstGeom prst="rect">
            <a:avLst/>
          </a:prstGeom>
        </p:spPr>
      </p:pic>
      <p:pic>
        <p:nvPicPr>
          <p:cNvPr id="11" name="Picture 2">
            <a:extLst>
              <a:ext uri="{FF2B5EF4-FFF2-40B4-BE49-F238E27FC236}">
                <a16:creationId xmlns:a16="http://schemas.microsoft.com/office/drawing/2014/main" id="{7BD4D83A-6097-4BC2-99EB-22360854B5CA}"/>
              </a:ext>
            </a:extLst>
          </p:cNvPr>
          <p:cNvPicPr>
            <a:picLocks noChangeAspect="1"/>
          </p:cNvPicPr>
          <p:nvPr/>
        </p:nvPicPr>
        <p:blipFill>
          <a:blip r:embed="rId5"/>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13494456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325464" y="978195"/>
            <a:ext cx="11005145" cy="5780414"/>
          </a:xfrm>
          <a:ln w="57150">
            <a:solidFill>
              <a:srgbClr val="002060"/>
            </a:solidFill>
          </a:ln>
          <a:effectLst>
            <a:outerShdw blurRad="63500" sx="102000" sy="102000" algn="ctr" rotWithShape="0">
              <a:prstClr val="black">
                <a:alpha val="40000"/>
              </a:prstClr>
            </a:outerShdw>
          </a:effectLst>
        </p:spPr>
        <p:txBody>
          <a:bodyPr anchor="t">
            <a:normAutofit fontScale="90000"/>
          </a:bodyPr>
          <a:lstStyle/>
          <a:p>
            <a:pPr algn="l">
              <a:lnSpc>
                <a:spcPct val="150000"/>
              </a:lnSpc>
            </a:pPr>
            <a:r>
              <a:rPr lang="ka-GE" sz="2700" b="1" dirty="0">
                <a:solidFill>
                  <a:srgbClr val="FF0000"/>
                </a:solidFill>
                <a:latin typeface="Calibri Light (Headings)"/>
              </a:rPr>
              <a:t>ინტეგრირებული პესტ მენეჯმენტი</a:t>
            </a:r>
            <a:br>
              <a:rPr lang="en-US" sz="2400" b="1" dirty="0">
                <a:solidFill>
                  <a:srgbClr val="FF0000"/>
                </a:solidFill>
                <a:latin typeface="Calibri Light (Headings)"/>
              </a:rPr>
            </a:br>
            <a:r>
              <a:rPr lang="ka-GE" sz="2400" b="1" dirty="0">
                <a:solidFill>
                  <a:srgbClr val="FF0000"/>
                </a:solidFill>
                <a:latin typeface="Calibri Light (Headings)"/>
              </a:rPr>
              <a:t>1. პრევენცია </a:t>
            </a:r>
            <a:r>
              <a:rPr lang="ka-GE" sz="2400" b="1" dirty="0">
                <a:solidFill>
                  <a:schemeClr val="accent1">
                    <a:lumMod val="75000"/>
                  </a:schemeClr>
                </a:solidFill>
                <a:latin typeface="Calibri Light (Headings)"/>
              </a:rPr>
              <a:t>(ფერმერმა უნდა წარადგინოს ქმედებების ნუსხა რომელიც დაავადებების, მავნებლების და სარეველების თავიდან აცილებისთვის გამოიყენა. მაგ. ნარგავების გასხვლა, წვეთოვანი სარწყავი სისტემის გამოყენება, მულჩირება, და ა.შ)</a:t>
            </a:r>
            <a:br>
              <a:rPr lang="ka-GE" sz="2400" b="1" dirty="0">
                <a:solidFill>
                  <a:schemeClr val="accent1">
                    <a:lumMod val="75000"/>
                  </a:schemeClr>
                </a:solidFill>
                <a:latin typeface="Calibri Light (Headings)"/>
              </a:rPr>
            </a:br>
            <a:r>
              <a:rPr lang="ka-GE" sz="2400" b="1" dirty="0">
                <a:solidFill>
                  <a:srgbClr val="FF0000"/>
                </a:solidFill>
                <a:latin typeface="Calibri Light (Headings)"/>
              </a:rPr>
              <a:t>2. მონიტორინგი და სკაუტინგი </a:t>
            </a:r>
            <a:r>
              <a:rPr lang="ka-GE" sz="2400" b="1" dirty="0">
                <a:solidFill>
                  <a:schemeClr val="accent1">
                    <a:lumMod val="75000"/>
                  </a:schemeClr>
                </a:solidFill>
                <a:latin typeface="Calibri Light (Headings)"/>
              </a:rPr>
              <a:t>(ფერმერმა უნდა წარადგინოს ანგარიში მინდვრების რეგულარული  შემოწმებისა მავნებლების, დაავადებების და სარეველების გამოსავლენად)</a:t>
            </a:r>
            <a:br>
              <a:rPr lang="ka-GE" sz="2400" b="1" dirty="0">
                <a:solidFill>
                  <a:schemeClr val="accent1">
                    <a:lumMod val="75000"/>
                  </a:schemeClr>
                </a:solidFill>
                <a:latin typeface="Calibri Light (Headings)"/>
              </a:rPr>
            </a:br>
            <a:r>
              <a:rPr lang="ka-GE" sz="2400" b="1" dirty="0">
                <a:solidFill>
                  <a:srgbClr val="FF0000"/>
                </a:solidFill>
                <a:latin typeface="Calibri Light (Headings)"/>
              </a:rPr>
              <a:t>3. მცენარეთა დაცვის საშუალებების გამოყენება </a:t>
            </a:r>
            <a:r>
              <a:rPr lang="ka-GE" sz="2400" b="1" dirty="0">
                <a:solidFill>
                  <a:schemeClr val="accent1">
                    <a:lumMod val="75000"/>
                  </a:schemeClr>
                </a:solidFill>
                <a:latin typeface="Calibri Light (Headings)"/>
              </a:rPr>
              <a:t>(ინტერვენცია) ფერმერმა უნდა დაასაბუთოს რომ არსებული მავნებელ-დაავადებათა რიცხვი ეკონომიკურ ზარალს გამოიწვევა და აუცილებელი იყო მცენარეთა დაცვის საშუალებების გამოყენება). ფერმერმა უნდა წარადგინოს </a:t>
            </a:r>
            <a:r>
              <a:rPr lang="ka-GE" sz="2400" b="1" dirty="0">
                <a:solidFill>
                  <a:srgbClr val="FF0000"/>
                </a:solidFill>
                <a:latin typeface="Calibri Light (Headings)"/>
              </a:rPr>
              <a:t>შესხურების ანგარიში</a:t>
            </a:r>
            <a:r>
              <a:rPr lang="ka-GE" sz="2400" b="1" dirty="0">
                <a:solidFill>
                  <a:schemeClr val="accent1">
                    <a:lumMod val="75000"/>
                  </a:schemeClr>
                </a:solidFill>
                <a:latin typeface="Calibri Light (Headings)"/>
              </a:rPr>
              <a:t>!!!!!</a:t>
            </a:r>
            <a:br>
              <a:rPr lang="ka-GE" sz="2700" b="1" dirty="0">
                <a:solidFill>
                  <a:schemeClr val="accent1">
                    <a:lumMod val="75000"/>
                  </a:schemeClr>
                </a:solidFill>
                <a:latin typeface="Calibri Light (Headings)"/>
              </a:rPr>
            </a:br>
            <a:r>
              <a:rPr lang="ka-GE" sz="2700" b="1" dirty="0">
                <a:solidFill>
                  <a:schemeClr val="accent1">
                    <a:lumMod val="75000"/>
                  </a:schemeClr>
                </a:solidFill>
                <a:latin typeface="Calibri Light (Headings)"/>
              </a:rPr>
              <a:t> </a:t>
            </a:r>
            <a:br>
              <a:rPr lang="ka-GE" sz="27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br>
              <a:rPr lang="ka-GE" sz="2400" b="1" dirty="0">
                <a:solidFill>
                  <a:srgbClr val="FF0000"/>
                </a:solidFill>
                <a:latin typeface="Calibri Light (Headings)"/>
              </a:rPr>
            </a:br>
            <a:endParaRPr lang="en-US" sz="2200" b="1" dirty="0">
              <a:solidFill>
                <a:schemeClr val="accent1">
                  <a:lumMod val="75000"/>
                </a:schemeClr>
              </a:solidFill>
              <a:latin typeface="Calibri Light (Headings)"/>
            </a:endParaRPr>
          </a:p>
        </p:txBody>
      </p:sp>
      <p:pic>
        <p:nvPicPr>
          <p:cNvPr id="7" name="Picture 3">
            <a:extLst>
              <a:ext uri="{FF2B5EF4-FFF2-40B4-BE49-F238E27FC236}">
                <a16:creationId xmlns:a16="http://schemas.microsoft.com/office/drawing/2014/main" id="{85D2CB5D-9A0B-44BB-A939-3A4EDE3E0552}"/>
              </a:ext>
            </a:extLst>
          </p:cNvPr>
          <p:cNvPicPr>
            <a:picLocks noChangeAspect="1"/>
          </p:cNvPicPr>
          <p:nvPr/>
        </p:nvPicPr>
        <p:blipFill>
          <a:blip r:embed="rId2"/>
          <a:stretch>
            <a:fillRect/>
          </a:stretch>
        </p:blipFill>
        <p:spPr>
          <a:xfrm>
            <a:off x="10279978" y="63148"/>
            <a:ext cx="1806372" cy="672040"/>
          </a:xfrm>
          <a:prstGeom prst="rect">
            <a:avLst/>
          </a:prstGeom>
        </p:spPr>
      </p:pic>
      <p:pic>
        <p:nvPicPr>
          <p:cNvPr id="8" name="Picture 1">
            <a:extLst>
              <a:ext uri="{FF2B5EF4-FFF2-40B4-BE49-F238E27FC236}">
                <a16:creationId xmlns:a16="http://schemas.microsoft.com/office/drawing/2014/main" id="{6AFE7FC6-0F75-4B0F-B144-718F9AF97CEB}"/>
              </a:ext>
            </a:extLst>
          </p:cNvPr>
          <p:cNvPicPr>
            <a:picLocks noChangeAspect="1"/>
          </p:cNvPicPr>
          <p:nvPr/>
        </p:nvPicPr>
        <p:blipFill>
          <a:blip r:embed="rId3"/>
          <a:stretch>
            <a:fillRect/>
          </a:stretch>
        </p:blipFill>
        <p:spPr>
          <a:xfrm>
            <a:off x="74539" y="53839"/>
            <a:ext cx="1692876" cy="653901"/>
          </a:xfrm>
          <a:prstGeom prst="rect">
            <a:avLst/>
          </a:prstGeom>
        </p:spPr>
      </p:pic>
      <p:pic>
        <p:nvPicPr>
          <p:cNvPr id="9" name="Picture 2">
            <a:extLst>
              <a:ext uri="{FF2B5EF4-FFF2-40B4-BE49-F238E27FC236}">
                <a16:creationId xmlns:a16="http://schemas.microsoft.com/office/drawing/2014/main" id="{7E0F3B0E-5590-46BA-905A-A4BBBED09BF9}"/>
              </a:ext>
            </a:extLst>
          </p:cNvPr>
          <p:cNvPicPr>
            <a:picLocks noChangeAspect="1"/>
          </p:cNvPicPr>
          <p:nvPr/>
        </p:nvPicPr>
        <p:blipFill>
          <a:blip r:embed="rId4"/>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6809556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318050" y="829340"/>
            <a:ext cx="10945075" cy="5967338"/>
          </a:xfrm>
          <a:ln w="57150">
            <a:solidFill>
              <a:srgbClr val="002060"/>
            </a:solidFill>
          </a:ln>
          <a:effectLst>
            <a:outerShdw blurRad="63500" sx="102000" sy="102000" algn="ctr" rotWithShape="0">
              <a:prstClr val="black">
                <a:alpha val="40000"/>
              </a:prstClr>
            </a:outerShdw>
          </a:effectLst>
        </p:spPr>
        <p:txBody>
          <a:bodyPr anchor="t">
            <a:normAutofit/>
          </a:bodyPr>
          <a:lstStyle/>
          <a:p>
            <a:pPr algn="l"/>
            <a:r>
              <a:rPr lang="ka-GE" sz="3000" b="1" dirty="0">
                <a:solidFill>
                  <a:srgbClr val="FF0000"/>
                </a:solidFill>
                <a:latin typeface="Calibri Light (Headings)"/>
              </a:rPr>
              <a:t>ინტეგრირებული პესტ მენეჯმენტი</a:t>
            </a:r>
            <a:br>
              <a:rPr lang="ka-GE" sz="3000" b="1" dirty="0">
                <a:solidFill>
                  <a:srgbClr val="FF0000"/>
                </a:solidFill>
                <a:latin typeface="Calibri Light (Headings)"/>
              </a:rPr>
            </a:br>
            <a:r>
              <a:rPr lang="ka-GE" sz="2400" b="1" dirty="0">
                <a:solidFill>
                  <a:schemeClr val="accent1">
                    <a:lumMod val="75000"/>
                  </a:schemeClr>
                </a:solidFill>
                <a:latin typeface="Calibri Light (Headings)"/>
              </a:rPr>
              <a:t> მცენარეთა დაცვის საშუალებების გამოყენება</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შესხურების ანგარიში</a:t>
            </a:r>
            <a:br>
              <a:rPr lang="ka-GE" sz="2400" b="1" dirty="0">
                <a:solidFill>
                  <a:schemeClr val="accent1">
                    <a:lumMod val="75000"/>
                  </a:schemeClr>
                </a:solidFill>
                <a:latin typeface="Calibri Light (Headings)"/>
              </a:rPr>
            </a:br>
            <a:endParaRPr lang="en-US" sz="2200" b="1" dirty="0">
              <a:solidFill>
                <a:schemeClr val="accent1">
                  <a:lumMod val="75000"/>
                </a:schemeClr>
              </a:solidFill>
              <a:latin typeface="Calibri Light (Headings)"/>
            </a:endParaRPr>
          </a:p>
        </p:txBody>
      </p:sp>
      <p:graphicFrame>
        <p:nvGraphicFramePr>
          <p:cNvPr id="4" name="Table 3">
            <a:extLst>
              <a:ext uri="{FF2B5EF4-FFF2-40B4-BE49-F238E27FC236}">
                <a16:creationId xmlns:a16="http://schemas.microsoft.com/office/drawing/2014/main" id="{41C1D064-FA51-41BE-9D5C-1F10546A1FBB}"/>
              </a:ext>
            </a:extLst>
          </p:cNvPr>
          <p:cNvGraphicFramePr>
            <a:graphicFrameLocks noGrp="1"/>
          </p:cNvGraphicFramePr>
          <p:nvPr>
            <p:extLst>
              <p:ext uri="{D42A27DB-BD31-4B8C-83A1-F6EECF244321}">
                <p14:modId xmlns:p14="http://schemas.microsoft.com/office/powerpoint/2010/main" val="2392325036"/>
              </p:ext>
            </p:extLst>
          </p:nvPr>
        </p:nvGraphicFramePr>
        <p:xfrm>
          <a:off x="490330" y="2049006"/>
          <a:ext cx="10654749" cy="4641654"/>
        </p:xfrm>
        <a:graphic>
          <a:graphicData uri="http://schemas.openxmlformats.org/drawingml/2006/table">
            <a:tbl>
              <a:tblPr/>
              <a:tblGrid>
                <a:gridCol w="526650">
                  <a:extLst>
                    <a:ext uri="{9D8B030D-6E8A-4147-A177-3AD203B41FA5}">
                      <a16:colId xmlns:a16="http://schemas.microsoft.com/office/drawing/2014/main" val="4103823673"/>
                    </a:ext>
                  </a:extLst>
                </a:gridCol>
                <a:gridCol w="758830">
                  <a:extLst>
                    <a:ext uri="{9D8B030D-6E8A-4147-A177-3AD203B41FA5}">
                      <a16:colId xmlns:a16="http://schemas.microsoft.com/office/drawing/2014/main" val="4289177236"/>
                    </a:ext>
                  </a:extLst>
                </a:gridCol>
                <a:gridCol w="634245">
                  <a:extLst>
                    <a:ext uri="{9D8B030D-6E8A-4147-A177-3AD203B41FA5}">
                      <a16:colId xmlns:a16="http://schemas.microsoft.com/office/drawing/2014/main" val="932040433"/>
                    </a:ext>
                  </a:extLst>
                </a:gridCol>
                <a:gridCol w="722020">
                  <a:extLst>
                    <a:ext uri="{9D8B030D-6E8A-4147-A177-3AD203B41FA5}">
                      <a16:colId xmlns:a16="http://schemas.microsoft.com/office/drawing/2014/main" val="1275758437"/>
                    </a:ext>
                  </a:extLst>
                </a:gridCol>
                <a:gridCol w="755997">
                  <a:extLst>
                    <a:ext uri="{9D8B030D-6E8A-4147-A177-3AD203B41FA5}">
                      <a16:colId xmlns:a16="http://schemas.microsoft.com/office/drawing/2014/main" val="3767247170"/>
                    </a:ext>
                  </a:extLst>
                </a:gridCol>
                <a:gridCol w="770154">
                  <a:extLst>
                    <a:ext uri="{9D8B030D-6E8A-4147-A177-3AD203B41FA5}">
                      <a16:colId xmlns:a16="http://schemas.microsoft.com/office/drawing/2014/main" val="2639221124"/>
                    </a:ext>
                  </a:extLst>
                </a:gridCol>
                <a:gridCol w="874917">
                  <a:extLst>
                    <a:ext uri="{9D8B030D-6E8A-4147-A177-3AD203B41FA5}">
                      <a16:colId xmlns:a16="http://schemas.microsoft.com/office/drawing/2014/main" val="3777931601"/>
                    </a:ext>
                  </a:extLst>
                </a:gridCol>
                <a:gridCol w="781481">
                  <a:extLst>
                    <a:ext uri="{9D8B030D-6E8A-4147-A177-3AD203B41FA5}">
                      <a16:colId xmlns:a16="http://schemas.microsoft.com/office/drawing/2014/main" val="2561029605"/>
                    </a:ext>
                  </a:extLst>
                </a:gridCol>
                <a:gridCol w="724851">
                  <a:extLst>
                    <a:ext uri="{9D8B030D-6E8A-4147-A177-3AD203B41FA5}">
                      <a16:colId xmlns:a16="http://schemas.microsoft.com/office/drawing/2014/main" val="345181095"/>
                    </a:ext>
                  </a:extLst>
                </a:gridCol>
                <a:gridCol w="637077">
                  <a:extLst>
                    <a:ext uri="{9D8B030D-6E8A-4147-A177-3AD203B41FA5}">
                      <a16:colId xmlns:a16="http://schemas.microsoft.com/office/drawing/2014/main" val="3398649851"/>
                    </a:ext>
                  </a:extLst>
                </a:gridCol>
                <a:gridCol w="407730">
                  <a:extLst>
                    <a:ext uri="{9D8B030D-6E8A-4147-A177-3AD203B41FA5}">
                      <a16:colId xmlns:a16="http://schemas.microsoft.com/office/drawing/2014/main" val="1937666161"/>
                    </a:ext>
                  </a:extLst>
                </a:gridCol>
                <a:gridCol w="874917">
                  <a:extLst>
                    <a:ext uri="{9D8B030D-6E8A-4147-A177-3AD203B41FA5}">
                      <a16:colId xmlns:a16="http://schemas.microsoft.com/office/drawing/2014/main" val="133323404"/>
                    </a:ext>
                  </a:extLst>
                </a:gridCol>
                <a:gridCol w="373752">
                  <a:extLst>
                    <a:ext uri="{9D8B030D-6E8A-4147-A177-3AD203B41FA5}">
                      <a16:colId xmlns:a16="http://schemas.microsoft.com/office/drawing/2014/main" val="3609061277"/>
                    </a:ext>
                  </a:extLst>
                </a:gridCol>
                <a:gridCol w="996671">
                  <a:extLst>
                    <a:ext uri="{9D8B030D-6E8A-4147-A177-3AD203B41FA5}">
                      <a16:colId xmlns:a16="http://schemas.microsoft.com/office/drawing/2014/main" val="2757454215"/>
                    </a:ext>
                  </a:extLst>
                </a:gridCol>
                <a:gridCol w="815457">
                  <a:extLst>
                    <a:ext uri="{9D8B030D-6E8A-4147-A177-3AD203B41FA5}">
                      <a16:colId xmlns:a16="http://schemas.microsoft.com/office/drawing/2014/main" val="3753969480"/>
                    </a:ext>
                  </a:extLst>
                </a:gridCol>
              </a:tblGrid>
              <a:tr h="402442">
                <a:tc gridSpan="5">
                  <a:txBody>
                    <a:bodyPr/>
                    <a:lstStyle/>
                    <a:p>
                      <a:pPr algn="l" fontAlgn="b"/>
                      <a:r>
                        <a:rPr lang="ka-GE" sz="1100" b="1" i="0" u="sng" strike="noStrike">
                          <a:effectLst/>
                          <a:latin typeface="Arial" panose="020B0604020202020204" pitchFamily="34" charset="0"/>
                        </a:rPr>
                        <a:t>პესტიციდების გამოყენების ჩანაწერი</a:t>
                      </a:r>
                    </a:p>
                  </a:txBody>
                  <a:tcPr marL="8381" marR="8381" marT="8381"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ctr" fontAlgn="b"/>
                      <a:r>
                        <a:rPr lang="ka-GE" sz="1100" b="1" i="0" u="none" strike="noStrike" dirty="0">
                          <a:effectLst/>
                          <a:latin typeface="Arial" panose="020B0604020202020204" pitchFamily="34" charset="0"/>
                        </a:rPr>
                        <a:t>პროდუქტი</a:t>
                      </a:r>
                    </a:p>
                  </a:txBody>
                  <a:tcPr marL="8381" marR="8381" marT="8381"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ka-GE" sz="1100" b="1" i="0" u="none" strike="noStrike">
                          <a:effectLst/>
                          <a:latin typeface="Arial" panose="020B0604020202020204" pitchFamily="34" charset="0"/>
                        </a:rPr>
                        <a:t>ჯოლო</a:t>
                      </a:r>
                    </a:p>
                  </a:txBody>
                  <a:tcPr marL="8381" marR="8381" marT="8381"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100" b="0" i="0" u="none" strike="noStrike">
                          <a:effectLst/>
                          <a:latin typeface="Arial" panose="020B0604020202020204" pitchFamily="34" charset="0"/>
                        </a:rPr>
                        <a:t> </a:t>
                      </a:r>
                    </a:p>
                  </a:txBody>
                  <a:tcPr marL="8381" marR="8381" marT="8381"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100" b="0" i="0" u="none" strike="noStrike">
                          <a:effectLst/>
                          <a:latin typeface="Arial" panose="020B0604020202020204" pitchFamily="34" charset="0"/>
                        </a:rPr>
                        <a:t> </a:t>
                      </a:r>
                    </a:p>
                  </a:txBody>
                  <a:tcPr marL="8381" marR="8381" marT="8381"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100" b="1" i="0" u="none" strike="noStrike">
                          <a:effectLst/>
                          <a:latin typeface="Arial" panose="020B0604020202020204" pitchFamily="34" charset="0"/>
                        </a:rPr>
                        <a:t>2018</a:t>
                      </a:r>
                    </a:p>
                  </a:txBody>
                  <a:tcPr marL="8381" marR="8381" marT="8381"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62909427"/>
                  </a:ext>
                </a:extLst>
              </a:tr>
              <a:tr h="270191">
                <a:tc gridSpan="2">
                  <a:txBody>
                    <a:bodyPr/>
                    <a:lstStyle/>
                    <a:p>
                      <a:pPr algn="l" fontAlgn="b"/>
                      <a:r>
                        <a:rPr lang="ka-GE" sz="1100" b="1" i="0" u="none" strike="noStrike">
                          <a:effectLst/>
                          <a:latin typeface="Arial" panose="020B0604020202020204" pitchFamily="34" charset="0"/>
                        </a:rPr>
                        <a:t>ფერმერი</a:t>
                      </a:r>
                    </a:p>
                  </a:txBody>
                  <a:tcPr marL="8381" marR="8381" marT="8381" marB="0" anchor="b">
                    <a:lnL w="12700" cap="flat" cmpd="sng" algn="ctr">
                      <a:solidFill>
                        <a:srgbClr val="000000"/>
                      </a:solidFill>
                      <a:prstDash val="solid"/>
                      <a:round/>
                      <a:headEnd type="none" w="med" len="med"/>
                      <a:tailEnd type="none" w="med" len="med"/>
                    </a:lnL>
                    <a:lnR>
                      <a:noFill/>
                    </a:lnR>
                    <a:lnT>
                      <a:noFill/>
                    </a:lnT>
                    <a:lnB>
                      <a:noFill/>
                    </a:lnB>
                  </a:tcPr>
                </a:tc>
                <a:tc hMerge="1">
                  <a:txBody>
                    <a:bodyPr/>
                    <a:lstStyle/>
                    <a:p>
                      <a:endParaRPr lang="en-US"/>
                    </a:p>
                  </a:txBody>
                  <a:tcPr/>
                </a:tc>
                <a:tc>
                  <a:txBody>
                    <a:bodyPr/>
                    <a:lstStyle/>
                    <a:p>
                      <a:pPr algn="ctr" fontAlgn="b"/>
                      <a:endParaRPr lang="en-US" sz="1100" b="0" i="0" u="none" strike="noStrike">
                        <a:effectLst/>
                        <a:latin typeface="Arial" panose="020B0604020202020204" pitchFamily="34" charset="0"/>
                      </a:endParaRPr>
                    </a:p>
                  </a:txBody>
                  <a:tcPr marL="8381" marR="8381" marT="8381" marB="0" anchor="b">
                    <a:lnL>
                      <a:noFill/>
                    </a:lnL>
                    <a:lnR>
                      <a:noFill/>
                    </a:lnR>
                    <a:lnT>
                      <a:noFill/>
                    </a:lnT>
                    <a:lnB>
                      <a:noFill/>
                    </a:lnB>
                  </a:tcPr>
                </a:tc>
                <a:tc>
                  <a:txBody>
                    <a:bodyPr/>
                    <a:lstStyle/>
                    <a:p>
                      <a:pPr algn="ctr" fontAlgn="b"/>
                      <a:endParaRPr lang="en-US" sz="1100" b="1" i="0" u="none" strike="noStrike">
                        <a:effectLst/>
                        <a:latin typeface="Arial" panose="020B0604020202020204" pitchFamily="34" charset="0"/>
                      </a:endParaRPr>
                    </a:p>
                  </a:txBody>
                  <a:tcPr marL="8381" marR="8381" marT="8381" marB="0" anchor="b">
                    <a:lnL>
                      <a:noFill/>
                    </a:lnL>
                    <a:lnR>
                      <a:noFill/>
                    </a:lnR>
                    <a:lnT>
                      <a:noFill/>
                    </a:lnT>
                    <a:lnB>
                      <a:noFill/>
                    </a:lnB>
                  </a:tcPr>
                </a:tc>
                <a:tc>
                  <a:txBody>
                    <a:bodyPr/>
                    <a:lstStyle/>
                    <a:p>
                      <a:pPr algn="ctr" fontAlgn="b"/>
                      <a:endParaRPr lang="en-US" sz="1100" b="1" i="0" u="none" strike="noStrike">
                        <a:effectLst/>
                        <a:latin typeface="Arial" panose="020B0604020202020204" pitchFamily="34" charset="0"/>
                      </a:endParaRPr>
                    </a:p>
                  </a:txBody>
                  <a:tcPr marL="8381" marR="8381" marT="8381" marB="0" anchor="b">
                    <a:lnL>
                      <a:noFill/>
                    </a:lnL>
                    <a:lnR>
                      <a:noFill/>
                    </a:lnR>
                    <a:lnT>
                      <a:noFill/>
                    </a:lnT>
                    <a:lnB>
                      <a:noFill/>
                    </a:lnB>
                  </a:tcPr>
                </a:tc>
                <a:tc>
                  <a:txBody>
                    <a:bodyPr/>
                    <a:lstStyle/>
                    <a:p>
                      <a:pPr algn="ctr" fontAlgn="b"/>
                      <a:endParaRPr lang="en-US" sz="1100" b="0" i="0" u="none" strike="noStrike">
                        <a:effectLst/>
                        <a:latin typeface="Arial" panose="020B0604020202020204" pitchFamily="34" charset="0"/>
                      </a:endParaRPr>
                    </a:p>
                  </a:txBody>
                  <a:tcPr marL="8381" marR="8381" marT="8381" marB="0" anchor="b">
                    <a:lnL>
                      <a:noFill/>
                    </a:lnL>
                    <a:lnR>
                      <a:noFill/>
                    </a:lnR>
                    <a:lnT>
                      <a:noFill/>
                    </a:lnT>
                    <a:lnB>
                      <a:noFill/>
                    </a:lnB>
                  </a:tcPr>
                </a:tc>
                <a:tc>
                  <a:txBody>
                    <a:bodyPr/>
                    <a:lstStyle/>
                    <a:p>
                      <a:pPr algn="ctr" fontAlgn="b"/>
                      <a:endParaRPr lang="en-US" sz="1100" b="0" i="0" u="none" strike="noStrike">
                        <a:effectLst/>
                        <a:latin typeface="Arial" panose="020B0604020202020204" pitchFamily="34" charset="0"/>
                      </a:endParaRPr>
                    </a:p>
                  </a:txBody>
                  <a:tcPr marL="8381" marR="8381" marT="8381" marB="0" anchor="b">
                    <a:lnL>
                      <a:noFill/>
                    </a:lnL>
                    <a:lnR>
                      <a:noFill/>
                    </a:lnR>
                    <a:lnT>
                      <a:noFill/>
                    </a:lnT>
                    <a:lnB>
                      <a:noFill/>
                    </a:lnB>
                  </a:tcPr>
                </a:tc>
                <a:tc>
                  <a:txBody>
                    <a:bodyPr/>
                    <a:lstStyle/>
                    <a:p>
                      <a:pPr algn="ctr" fontAlgn="b"/>
                      <a:endParaRPr lang="en-US" sz="1100" b="0" i="0" u="none" strike="noStrike">
                        <a:effectLst/>
                        <a:latin typeface="Arial" panose="020B0604020202020204" pitchFamily="34" charset="0"/>
                      </a:endParaRPr>
                    </a:p>
                  </a:txBody>
                  <a:tcPr marL="8381" marR="8381" marT="8381" marB="0" anchor="b">
                    <a:lnL>
                      <a:noFill/>
                    </a:lnL>
                    <a:lnR>
                      <a:noFill/>
                    </a:lnR>
                    <a:lnT>
                      <a:noFill/>
                    </a:lnT>
                    <a:lnB>
                      <a:noFill/>
                    </a:lnB>
                  </a:tcPr>
                </a:tc>
                <a:tc>
                  <a:txBody>
                    <a:bodyPr/>
                    <a:lstStyle/>
                    <a:p>
                      <a:pPr algn="ctr" fontAlgn="b"/>
                      <a:endParaRPr lang="en-US" sz="1100" b="0" i="0" u="none" strike="noStrike">
                        <a:effectLst/>
                        <a:latin typeface="Arial" panose="020B0604020202020204" pitchFamily="34" charset="0"/>
                      </a:endParaRPr>
                    </a:p>
                  </a:txBody>
                  <a:tcPr marL="8381" marR="8381" marT="8381" marB="0" anchor="b">
                    <a:lnL>
                      <a:noFill/>
                    </a:lnL>
                    <a:lnR>
                      <a:noFill/>
                    </a:lnR>
                    <a:lnT>
                      <a:noFill/>
                    </a:lnT>
                    <a:lnB>
                      <a:noFill/>
                    </a:lnB>
                  </a:tcPr>
                </a:tc>
                <a:tc>
                  <a:txBody>
                    <a:bodyPr/>
                    <a:lstStyle/>
                    <a:p>
                      <a:pPr algn="ctr" fontAlgn="b"/>
                      <a:endParaRPr lang="en-US" sz="1100" b="0" i="0" u="none" strike="noStrike">
                        <a:effectLst/>
                        <a:latin typeface="Arial" panose="020B0604020202020204" pitchFamily="34" charset="0"/>
                      </a:endParaRPr>
                    </a:p>
                  </a:txBody>
                  <a:tcPr marL="8381" marR="8381" marT="8381" marB="0" anchor="b">
                    <a:lnL>
                      <a:noFill/>
                    </a:lnL>
                    <a:lnR>
                      <a:noFill/>
                    </a:lnR>
                    <a:lnT>
                      <a:noFill/>
                    </a:lnT>
                    <a:lnB>
                      <a:noFill/>
                    </a:lnB>
                  </a:tcPr>
                </a:tc>
                <a:tc>
                  <a:txBody>
                    <a:bodyPr/>
                    <a:lstStyle/>
                    <a:p>
                      <a:pPr algn="ctr" fontAlgn="b"/>
                      <a:endParaRPr lang="en-US" sz="900" b="0" i="0" u="none" strike="noStrike">
                        <a:effectLst/>
                        <a:latin typeface="Arial" panose="020B0604020202020204" pitchFamily="34" charset="0"/>
                      </a:endParaRPr>
                    </a:p>
                  </a:txBody>
                  <a:tcPr marL="8381" marR="8381" marT="8381" marB="0" anchor="b">
                    <a:lnL>
                      <a:noFill/>
                    </a:lnL>
                    <a:lnR>
                      <a:noFill/>
                    </a:lnR>
                    <a:lnT>
                      <a:noFill/>
                    </a:lnT>
                    <a:lnB>
                      <a:noFill/>
                    </a:lnB>
                  </a:tcPr>
                </a:tc>
                <a:tc>
                  <a:txBody>
                    <a:bodyPr/>
                    <a:lstStyle/>
                    <a:p>
                      <a:pPr algn="ctr" fontAlgn="b"/>
                      <a:endParaRPr lang="en-US" sz="900" b="0" i="0" u="none" strike="noStrike">
                        <a:effectLst/>
                        <a:latin typeface="Arial" panose="020B0604020202020204" pitchFamily="34" charset="0"/>
                      </a:endParaRPr>
                    </a:p>
                  </a:txBody>
                  <a:tcPr marL="8381" marR="8381" marT="8381" marB="0" anchor="b">
                    <a:lnL>
                      <a:noFill/>
                    </a:lnL>
                    <a:lnR>
                      <a:noFill/>
                    </a:lnR>
                    <a:lnT>
                      <a:noFill/>
                    </a:lnT>
                    <a:lnB>
                      <a:noFill/>
                    </a:lnB>
                  </a:tcPr>
                </a:tc>
                <a:tc>
                  <a:txBody>
                    <a:bodyPr/>
                    <a:lstStyle/>
                    <a:p>
                      <a:pPr algn="ctr" fontAlgn="b"/>
                      <a:endParaRPr lang="en-US" sz="900" b="0" i="0" u="none" strike="noStrike">
                        <a:effectLst/>
                        <a:latin typeface="Arial" panose="020B0604020202020204" pitchFamily="34" charset="0"/>
                      </a:endParaRPr>
                    </a:p>
                  </a:txBody>
                  <a:tcPr marL="8381" marR="8381" marT="8381" marB="0" anchor="b">
                    <a:lnL>
                      <a:noFill/>
                    </a:lnL>
                    <a:lnR>
                      <a:noFill/>
                    </a:lnR>
                    <a:lnT>
                      <a:noFill/>
                    </a:lnT>
                    <a:lnB>
                      <a:noFill/>
                    </a:lnB>
                  </a:tcPr>
                </a:tc>
                <a:tc>
                  <a:txBody>
                    <a:bodyPr/>
                    <a:lstStyle/>
                    <a:p>
                      <a:pPr algn="ctr" fontAlgn="b"/>
                      <a:endParaRPr lang="en-US" sz="900" b="0" i="0" u="none" strike="noStrike">
                        <a:effectLst/>
                        <a:latin typeface="Arial" panose="020B0604020202020204" pitchFamily="34" charset="0"/>
                      </a:endParaRPr>
                    </a:p>
                  </a:txBody>
                  <a:tcPr marL="8381" marR="8381" marT="8381" marB="0" anchor="b">
                    <a:lnL>
                      <a:noFill/>
                    </a:lnL>
                    <a:lnR>
                      <a:noFill/>
                    </a:lnR>
                    <a:lnT>
                      <a:noFill/>
                    </a:lnT>
                    <a:lnB>
                      <a:noFill/>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74267206"/>
                  </a:ext>
                </a:extLst>
              </a:tr>
              <a:tr h="307457">
                <a:tc gridSpan="3">
                  <a:txBody>
                    <a:bodyPr/>
                    <a:lstStyle/>
                    <a:p>
                      <a:pPr algn="l" fontAlgn="b"/>
                      <a:r>
                        <a:rPr lang="ka-GE" sz="1100" b="1" i="0" u="none" strike="noStrike">
                          <a:effectLst/>
                          <a:latin typeface="Arial" panose="020B0604020202020204" pitchFamily="34" charset="0"/>
                        </a:rPr>
                        <a:t>მეურნეობის დასახელება</a:t>
                      </a:r>
                    </a:p>
                  </a:txBody>
                  <a:tcPr marL="8381" marR="8381" marT="8381"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l" fontAlgn="b"/>
                      <a:endParaRPr lang="en-US" sz="1100" b="1" i="0" u="none" strike="noStrike">
                        <a:effectLst/>
                        <a:latin typeface="Arial" panose="020B0604020202020204" pitchFamily="34" charset="0"/>
                      </a:endParaRPr>
                    </a:p>
                  </a:txBody>
                  <a:tcPr marL="8381" marR="8381" marT="8381"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100" b="1" i="0" u="none" strike="noStrike">
                        <a:effectLst/>
                        <a:latin typeface="Arial" panose="020B0604020202020204" pitchFamily="34" charset="0"/>
                      </a:endParaRPr>
                    </a:p>
                  </a:txBody>
                  <a:tcPr marL="8381" marR="8381" marT="8381"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100" b="1" i="0" u="none" strike="noStrike">
                        <a:effectLst/>
                        <a:latin typeface="Arial" panose="020B0604020202020204" pitchFamily="34" charset="0"/>
                      </a:endParaRPr>
                    </a:p>
                  </a:txBody>
                  <a:tcPr marL="8381" marR="8381" marT="8381"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100" b="1" i="0" u="none" strike="noStrike">
                        <a:effectLst/>
                        <a:latin typeface="Arial" panose="020B0604020202020204" pitchFamily="34" charset="0"/>
                      </a:endParaRPr>
                    </a:p>
                  </a:txBody>
                  <a:tcPr marL="8381" marR="8381" marT="8381"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100" b="1" i="0" u="none" strike="noStrike">
                        <a:effectLst/>
                        <a:latin typeface="Arial" panose="020B0604020202020204" pitchFamily="34" charset="0"/>
                      </a:endParaRPr>
                    </a:p>
                  </a:txBody>
                  <a:tcPr marL="8381" marR="8381" marT="8381"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100" b="1" i="0" u="none" strike="noStrike">
                        <a:effectLst/>
                        <a:latin typeface="Arial" panose="020B0604020202020204" pitchFamily="34" charset="0"/>
                      </a:endParaRPr>
                    </a:p>
                  </a:txBody>
                  <a:tcPr marL="8381" marR="8381" marT="8381"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100" b="1" i="0" u="none" strike="noStrike">
                        <a:effectLst/>
                        <a:latin typeface="Arial" panose="020B0604020202020204" pitchFamily="34" charset="0"/>
                      </a:endParaRPr>
                    </a:p>
                  </a:txBody>
                  <a:tcPr marL="8381" marR="8381" marT="8381"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1" i="0" u="none" strike="noStrike">
                        <a:effectLst/>
                        <a:latin typeface="Arial" panose="020B0604020202020204" pitchFamily="34" charset="0"/>
                      </a:endParaRPr>
                    </a:p>
                  </a:txBody>
                  <a:tcPr marL="8381" marR="8381" marT="8381"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1" i="0" u="none" strike="noStrike">
                        <a:effectLst/>
                        <a:latin typeface="Arial" panose="020B0604020202020204" pitchFamily="34" charset="0"/>
                      </a:endParaRPr>
                    </a:p>
                  </a:txBody>
                  <a:tcPr marL="8381" marR="8381" marT="8381"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1" i="0" u="none" strike="noStrike">
                        <a:effectLst/>
                        <a:latin typeface="Arial" panose="020B0604020202020204" pitchFamily="34" charset="0"/>
                      </a:endParaRPr>
                    </a:p>
                  </a:txBody>
                  <a:tcPr marL="8381" marR="8381" marT="8381"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1" i="0" u="none" strike="noStrike">
                        <a:effectLst/>
                        <a:latin typeface="Arial" panose="020B0604020202020204" pitchFamily="34" charset="0"/>
                      </a:endParaRPr>
                    </a:p>
                  </a:txBody>
                  <a:tcPr marL="8381" marR="8381" marT="8381"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en-US" sz="900" b="1" i="0" u="none" strike="noStrike">
                          <a:effectLst/>
                          <a:latin typeface="Arial" panose="020B0604020202020204" pitchFamily="34" charset="0"/>
                        </a:rPr>
                        <a:t> </a:t>
                      </a:r>
                    </a:p>
                  </a:txBody>
                  <a:tcPr marL="8381" marR="8381" marT="8381"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3220329"/>
                  </a:ext>
                </a:extLst>
              </a:tr>
              <a:tr h="232923">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ka-GE" sz="900" b="1" i="0" u="none" strike="noStrike">
                          <a:effectLst/>
                          <a:latin typeface="Arial" panose="020B0604020202020204" pitchFamily="34" charset="0"/>
                        </a:rPr>
                        <a:t>პრეპარატის</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ka-GE" sz="900" b="1" i="0" u="none" strike="noStrike">
                          <a:effectLst/>
                          <a:latin typeface="Arial" panose="020B0604020202020204" pitchFamily="34" charset="0"/>
                        </a:rPr>
                        <a:t>აქტიური</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ka-GE" sz="900" b="1" i="0" u="none" strike="noStrike">
                          <a:effectLst/>
                          <a:latin typeface="Arial" panose="020B0604020202020204" pitchFamily="34" charset="0"/>
                        </a:rPr>
                        <a:t>პრეპარატის</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ka-GE" sz="900" b="1" i="0" u="none" strike="noStrike">
                          <a:effectLst/>
                          <a:latin typeface="Arial" panose="020B0604020202020204" pitchFamily="34" charset="0"/>
                        </a:rPr>
                        <a:t>გამოყენების</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ka-GE" sz="900" b="1" i="0" u="none" strike="noStrike">
                          <a:effectLst/>
                          <a:latin typeface="Arial" panose="020B0604020202020204" pitchFamily="34" charset="0"/>
                        </a:rPr>
                        <a:t>ჰა-ის</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ka-GE" sz="900" b="1" i="0" u="none" strike="noStrike">
                          <a:effectLst/>
                          <a:latin typeface="Arial" panose="020B0604020202020204" pitchFamily="34" charset="0"/>
                        </a:rPr>
                        <a:t>ლოდინის</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1" i="0" u="none" strike="noStrike">
                          <a:effectLst/>
                          <a:latin typeface="Arial" panose="020B0604020202020204" pitchFamily="34" charset="0"/>
                        </a:rPr>
                        <a:t>REI</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ka-GE" sz="900" b="1" i="0" u="none" strike="noStrike">
                          <a:effectLst/>
                          <a:latin typeface="Arial" panose="020B0604020202020204" pitchFamily="34" charset="0"/>
                        </a:rPr>
                        <a:t>ტემპერატურა</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ka-GE" sz="900" b="1" i="0" u="none" strike="noStrike">
                          <a:effectLst/>
                          <a:latin typeface="Arial" panose="020B0604020202020204" pitchFamily="34" charset="0"/>
                        </a:rPr>
                        <a:t>ქარი</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ka-GE" sz="900" b="1" i="0" u="none" strike="noStrike">
                          <a:effectLst/>
                          <a:latin typeface="Arial" panose="020B0604020202020204" pitchFamily="34" charset="0"/>
                        </a:rPr>
                        <a:t>შემსხურებლის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ka-GE" sz="900" b="1" i="0" u="none" strike="noStrike">
                          <a:effectLst/>
                          <a:latin typeface="Arial" panose="020B0604020202020204" pitchFamily="34" charset="0"/>
                        </a:rPr>
                        <a:t>ლიცენზიის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81647529"/>
                  </a:ext>
                </a:extLst>
              </a:tr>
              <a:tr h="279508">
                <a:tc>
                  <a:txBody>
                    <a:bodyPr/>
                    <a:lstStyle/>
                    <a:p>
                      <a:pPr algn="ctr" fontAlgn="b"/>
                      <a:r>
                        <a:rPr lang="ka-GE" sz="900" b="1" i="0" u="none" strike="noStrike">
                          <a:effectLst/>
                          <a:latin typeface="Arial" panose="020B0604020202020204" pitchFamily="34" charset="0"/>
                        </a:rPr>
                        <a:t>თარიღი</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ka-GE" sz="900" b="1" i="0" u="none" strike="noStrike">
                          <a:effectLst/>
                          <a:latin typeface="Arial" panose="020B0604020202020204" pitchFamily="34" charset="0"/>
                        </a:rPr>
                        <a:t>მინდვრის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ka-GE" sz="900" b="1" i="0" u="none" strike="noStrike">
                          <a:effectLst/>
                          <a:latin typeface="Times New Roman" panose="02020603050405020304" pitchFamily="18" charset="0"/>
                        </a:rPr>
                        <a:t>ჯიში</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ka-GE" sz="900" b="1" i="0" u="none" strike="noStrike">
                          <a:effectLst/>
                          <a:latin typeface="Arial" panose="020B0604020202020204" pitchFamily="34" charset="0"/>
                        </a:rPr>
                        <a:t>დასახელება</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ka-GE" sz="900" b="1" i="0" u="none" strike="noStrike">
                          <a:effectLst/>
                          <a:latin typeface="Arial" panose="020B0604020202020204" pitchFamily="34" charset="0"/>
                        </a:rPr>
                        <a:t>ნივთიერება</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ka-GE" sz="900" b="1" i="0" u="none" strike="noStrike">
                          <a:effectLst/>
                          <a:latin typeface="Arial" panose="020B0604020202020204" pitchFamily="34" charset="0"/>
                        </a:rPr>
                        <a:t>ნომერი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ka-GE" sz="900" b="1" i="0" u="none" strike="noStrike">
                          <a:effectLst/>
                          <a:latin typeface="Arial" panose="020B0604020202020204" pitchFamily="34" charset="0"/>
                        </a:rPr>
                        <a:t>დანიშნულება</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ka-GE" sz="900" b="1" i="0" u="none" strike="noStrike">
                          <a:effectLst/>
                          <a:latin typeface="Arial" panose="020B0604020202020204" pitchFamily="34" charset="0"/>
                        </a:rPr>
                        <a:t>ნორმა/ჰა</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ka-GE" sz="900" b="1" i="0" u="none" strike="noStrike">
                          <a:effectLst/>
                          <a:latin typeface="Arial" panose="020B0604020202020204" pitchFamily="34" charset="0"/>
                        </a:rPr>
                        <a:t>რაოდენობა</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ka-GE" sz="900" b="1" i="0" u="none" strike="noStrike">
                          <a:effectLst/>
                          <a:latin typeface="Arial" panose="020B0604020202020204" pitchFamily="34" charset="0"/>
                        </a:rPr>
                        <a:t>პერიოდი</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ka-GE" sz="900" b="1" i="0" u="none" strike="noStrike">
                          <a:effectLst/>
                          <a:latin typeface="Arial" panose="020B0604020202020204" pitchFamily="34" charset="0"/>
                        </a:rPr>
                        <a:t>სახელი/გვარი</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ka-GE" sz="900" b="1" i="0" u="none" strike="noStrike">
                          <a:effectLst/>
                          <a:latin typeface="Arial" panose="020B0604020202020204" pitchFamily="34" charset="0"/>
                        </a:rPr>
                        <a:t>ნომერი</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6379884"/>
                  </a:ext>
                </a:extLst>
              </a:tr>
              <a:tr h="242241">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dirty="0">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9616047"/>
                  </a:ext>
                </a:extLst>
              </a:tr>
              <a:tr h="242241">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827709"/>
                  </a:ext>
                </a:extLst>
              </a:tr>
              <a:tr h="242241">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8593460"/>
                  </a:ext>
                </a:extLst>
              </a:tr>
              <a:tr h="242241">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34159722"/>
                  </a:ext>
                </a:extLst>
              </a:tr>
              <a:tr h="242241">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30762505"/>
                  </a:ext>
                </a:extLst>
              </a:tr>
              <a:tr h="242241">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94833382"/>
                  </a:ext>
                </a:extLst>
              </a:tr>
              <a:tr h="242241">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178753"/>
                  </a:ext>
                </a:extLst>
              </a:tr>
              <a:tr h="242241">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2116862"/>
                  </a:ext>
                </a:extLst>
              </a:tr>
              <a:tr h="242241">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1062669"/>
                  </a:ext>
                </a:extLst>
              </a:tr>
              <a:tr h="242241">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9908353"/>
                  </a:ext>
                </a:extLst>
              </a:tr>
              <a:tr h="242241">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46409755"/>
                  </a:ext>
                </a:extLst>
              </a:tr>
              <a:tr h="242241">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577411"/>
                  </a:ext>
                </a:extLst>
              </a:tr>
              <a:tr h="242241">
                <a:tc>
                  <a:txBody>
                    <a:bodyPr/>
                    <a:lstStyle/>
                    <a:p>
                      <a:pPr algn="l"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1"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0" i="0" u="none" strike="noStrike" dirty="0">
                          <a:effectLst/>
                          <a:latin typeface="Arial" panose="020B0604020202020204" pitchFamily="34" charset="0"/>
                        </a:rPr>
                        <a:t> </a:t>
                      </a:r>
                    </a:p>
                  </a:txBody>
                  <a:tcPr marL="8381" marR="8381" marT="8381"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6627887"/>
                  </a:ext>
                </a:extLst>
              </a:tr>
            </a:tbl>
          </a:graphicData>
        </a:graphic>
      </p:graphicFrame>
      <p:pic>
        <p:nvPicPr>
          <p:cNvPr id="8" name="Picture 3">
            <a:extLst>
              <a:ext uri="{FF2B5EF4-FFF2-40B4-BE49-F238E27FC236}">
                <a16:creationId xmlns:a16="http://schemas.microsoft.com/office/drawing/2014/main" id="{5D1A03DB-53DF-4413-91E5-3B815544E889}"/>
              </a:ext>
            </a:extLst>
          </p:cNvPr>
          <p:cNvPicPr>
            <a:picLocks noChangeAspect="1"/>
          </p:cNvPicPr>
          <p:nvPr/>
        </p:nvPicPr>
        <p:blipFill>
          <a:blip r:embed="rId2"/>
          <a:stretch>
            <a:fillRect/>
          </a:stretch>
        </p:blipFill>
        <p:spPr>
          <a:xfrm>
            <a:off x="10279978" y="63148"/>
            <a:ext cx="1806372" cy="672040"/>
          </a:xfrm>
          <a:prstGeom prst="rect">
            <a:avLst/>
          </a:prstGeom>
        </p:spPr>
      </p:pic>
      <p:pic>
        <p:nvPicPr>
          <p:cNvPr id="9" name="Picture 1">
            <a:extLst>
              <a:ext uri="{FF2B5EF4-FFF2-40B4-BE49-F238E27FC236}">
                <a16:creationId xmlns:a16="http://schemas.microsoft.com/office/drawing/2014/main" id="{8D48EEEA-2CE3-450D-98AC-E889E0F41BE6}"/>
              </a:ext>
            </a:extLst>
          </p:cNvPr>
          <p:cNvPicPr>
            <a:picLocks noChangeAspect="1"/>
          </p:cNvPicPr>
          <p:nvPr/>
        </p:nvPicPr>
        <p:blipFill>
          <a:blip r:embed="rId3"/>
          <a:stretch>
            <a:fillRect/>
          </a:stretch>
        </p:blipFill>
        <p:spPr>
          <a:xfrm>
            <a:off x="74539" y="53839"/>
            <a:ext cx="1692876" cy="653901"/>
          </a:xfrm>
          <a:prstGeom prst="rect">
            <a:avLst/>
          </a:prstGeom>
        </p:spPr>
      </p:pic>
      <p:pic>
        <p:nvPicPr>
          <p:cNvPr id="10" name="Picture 2">
            <a:extLst>
              <a:ext uri="{FF2B5EF4-FFF2-40B4-BE49-F238E27FC236}">
                <a16:creationId xmlns:a16="http://schemas.microsoft.com/office/drawing/2014/main" id="{B05439D7-E7D3-44F1-A4B3-B9F1D66BA379}"/>
              </a:ext>
            </a:extLst>
          </p:cNvPr>
          <p:cNvPicPr>
            <a:picLocks noChangeAspect="1"/>
          </p:cNvPicPr>
          <p:nvPr/>
        </p:nvPicPr>
        <p:blipFill>
          <a:blip r:embed="rId4"/>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22447437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318051" y="744279"/>
            <a:ext cx="10253849" cy="6041771"/>
          </a:xfrm>
          <a:ln w="57150">
            <a:solidFill>
              <a:srgbClr val="002060"/>
            </a:solidFill>
          </a:ln>
          <a:effectLst>
            <a:outerShdw blurRad="63500" sx="102000" sy="102000" algn="ctr" rotWithShape="0">
              <a:prstClr val="black">
                <a:alpha val="40000"/>
              </a:prstClr>
            </a:outerShdw>
          </a:effectLst>
        </p:spPr>
        <p:txBody>
          <a:bodyPr anchor="t">
            <a:normAutofit/>
          </a:bodyPr>
          <a:lstStyle/>
          <a:p>
            <a:pPr algn="l"/>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endParaRPr lang="en-US" sz="2400" b="1" dirty="0">
              <a:solidFill>
                <a:schemeClr val="accent1">
                  <a:lumMod val="75000"/>
                </a:schemeClr>
              </a:solidFill>
              <a:latin typeface="Calibri Light (Headings)"/>
            </a:endParaRPr>
          </a:p>
        </p:txBody>
      </p:sp>
      <p:pic>
        <p:nvPicPr>
          <p:cNvPr id="5" name="Online Media 4">
            <a:hlinkClick r:id="" action="ppaction://media"/>
            <a:extLst>
              <a:ext uri="{FF2B5EF4-FFF2-40B4-BE49-F238E27FC236}">
                <a16:creationId xmlns:a16="http://schemas.microsoft.com/office/drawing/2014/main" id="{B435383E-3B02-4F0F-A823-58519C3437D0}"/>
              </a:ext>
            </a:extLst>
          </p:cNvPr>
          <p:cNvPicPr>
            <a:picLocks noRot="1" noChangeAspect="1"/>
          </p:cNvPicPr>
          <p:nvPr>
            <a:videoFile r:link="rId1"/>
          </p:nvPr>
        </p:nvPicPr>
        <p:blipFill>
          <a:blip r:embed="rId3"/>
          <a:stretch>
            <a:fillRect/>
          </a:stretch>
        </p:blipFill>
        <p:spPr>
          <a:xfrm>
            <a:off x="356958" y="818735"/>
            <a:ext cx="9981697" cy="5946518"/>
          </a:xfrm>
          <a:prstGeom prst="rect">
            <a:avLst/>
          </a:prstGeom>
        </p:spPr>
      </p:pic>
      <p:pic>
        <p:nvPicPr>
          <p:cNvPr id="8" name="Picture 3">
            <a:extLst>
              <a:ext uri="{FF2B5EF4-FFF2-40B4-BE49-F238E27FC236}">
                <a16:creationId xmlns:a16="http://schemas.microsoft.com/office/drawing/2014/main" id="{C1471F18-78BF-4DA5-8C22-D48BF74D0FE6}"/>
              </a:ext>
            </a:extLst>
          </p:cNvPr>
          <p:cNvPicPr>
            <a:picLocks noChangeAspect="1"/>
          </p:cNvPicPr>
          <p:nvPr/>
        </p:nvPicPr>
        <p:blipFill>
          <a:blip r:embed="rId4"/>
          <a:stretch>
            <a:fillRect/>
          </a:stretch>
        </p:blipFill>
        <p:spPr>
          <a:xfrm>
            <a:off x="10279978" y="63148"/>
            <a:ext cx="1806372" cy="672040"/>
          </a:xfrm>
          <a:prstGeom prst="rect">
            <a:avLst/>
          </a:prstGeom>
        </p:spPr>
      </p:pic>
      <p:pic>
        <p:nvPicPr>
          <p:cNvPr id="9" name="Picture 1">
            <a:extLst>
              <a:ext uri="{FF2B5EF4-FFF2-40B4-BE49-F238E27FC236}">
                <a16:creationId xmlns:a16="http://schemas.microsoft.com/office/drawing/2014/main" id="{8EE28B35-E5C5-4F06-B3AA-FDC00991ED3E}"/>
              </a:ext>
            </a:extLst>
          </p:cNvPr>
          <p:cNvPicPr>
            <a:picLocks noChangeAspect="1"/>
          </p:cNvPicPr>
          <p:nvPr/>
        </p:nvPicPr>
        <p:blipFill>
          <a:blip r:embed="rId5"/>
          <a:stretch>
            <a:fillRect/>
          </a:stretch>
        </p:blipFill>
        <p:spPr>
          <a:xfrm>
            <a:off x="74539" y="53839"/>
            <a:ext cx="1692876" cy="653901"/>
          </a:xfrm>
          <a:prstGeom prst="rect">
            <a:avLst/>
          </a:prstGeom>
        </p:spPr>
      </p:pic>
      <p:pic>
        <p:nvPicPr>
          <p:cNvPr id="10" name="Picture 2">
            <a:extLst>
              <a:ext uri="{FF2B5EF4-FFF2-40B4-BE49-F238E27FC236}">
                <a16:creationId xmlns:a16="http://schemas.microsoft.com/office/drawing/2014/main" id="{EC527E26-568E-435D-BBC5-60687C9CC6E1}"/>
              </a:ext>
            </a:extLst>
          </p:cNvPr>
          <p:cNvPicPr>
            <a:picLocks noChangeAspect="1"/>
          </p:cNvPicPr>
          <p:nvPr/>
        </p:nvPicPr>
        <p:blipFill>
          <a:blip r:embed="rId6"/>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305550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137290" y="589583"/>
            <a:ext cx="10627024" cy="6281531"/>
          </a:xfrm>
          <a:ln w="57150">
            <a:solidFill>
              <a:srgbClr val="002060"/>
            </a:solidFill>
          </a:ln>
          <a:effectLst>
            <a:outerShdw blurRad="63500" sx="102000" sy="102000" algn="ctr" rotWithShape="0">
              <a:prstClr val="black">
                <a:alpha val="40000"/>
              </a:prstClr>
            </a:outerShdw>
          </a:effectLst>
        </p:spPr>
        <p:txBody>
          <a:bodyPr anchor="t">
            <a:normAutofit/>
          </a:bodyPr>
          <a:lstStyle/>
          <a:p>
            <a:pPr lvl="0" algn="l">
              <a:lnSpc>
                <a:spcPct val="100000"/>
              </a:lnSpc>
              <a:spcBef>
                <a:spcPts val="0"/>
              </a:spcBef>
            </a:pPr>
            <a:r>
              <a:rPr lang="en-US" sz="2400" b="1" dirty="0">
                <a:solidFill>
                  <a:srgbClr val="FF0000"/>
                </a:solidFill>
                <a:latin typeface="Calibri Light (Headings)"/>
                <a:ea typeface="+mn-ea"/>
                <a:cs typeface="+mn-cs"/>
              </a:rPr>
              <a:t>                           </a:t>
            </a:r>
            <a:r>
              <a:rPr lang="ka-GE" sz="2400" b="1" dirty="0">
                <a:solidFill>
                  <a:srgbClr val="FF0000"/>
                </a:solidFill>
                <a:latin typeface="Calibri Light (Headings)"/>
                <a:ea typeface="+mn-ea"/>
                <a:cs typeface="+mn-cs"/>
              </a:rPr>
              <a:t>პესტიციდების მაქსიმალური დასაშვები დონე</a:t>
            </a:r>
            <a:br>
              <a:rPr lang="ka-GE" sz="2400" b="1" dirty="0">
                <a:solidFill>
                  <a:srgbClr val="FF0000"/>
                </a:solidFill>
                <a:latin typeface="Calibri Light (Headings)"/>
                <a:ea typeface="+mn-ea"/>
                <a:cs typeface="+mn-cs"/>
              </a:rPr>
            </a:br>
            <a:r>
              <a:rPr lang="ka-GE" sz="2200" b="1" dirty="0">
                <a:solidFill>
                  <a:srgbClr val="4472C4">
                    <a:lumMod val="75000"/>
                  </a:srgbClr>
                </a:solidFill>
                <a:latin typeface="Calibri Light (Headings)"/>
                <a:ea typeface="+mn-ea"/>
                <a:cs typeface="+mn-cs"/>
              </a:rPr>
              <a:t>ფერმერმა უნდა წარადგინოს საბუთი რომ პესტიციდის მაქსიმალური დასაშვები დონე არ აღემატება საბაზრო ქვეყნის მაქსიმალურ დასაშვებ დონეს. ფერმერმა უნდა ცარადგინოს პროდუქტის ლაბორატორიული ანალიზის შედეგი. </a:t>
            </a:r>
            <a:br>
              <a:rPr lang="ka-GE" sz="2400" b="1" dirty="0">
                <a:solidFill>
                  <a:srgbClr val="4472C4">
                    <a:lumMod val="75000"/>
                  </a:srgbClr>
                </a:solidFill>
                <a:latin typeface="Calibri Light (Headings)"/>
                <a:ea typeface="+mn-ea"/>
                <a:cs typeface="+mn-cs"/>
              </a:rPr>
            </a:br>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endParaRPr lang="en-US" sz="2400" b="1" dirty="0">
              <a:solidFill>
                <a:schemeClr val="accent1">
                  <a:lumMod val="75000"/>
                </a:schemeClr>
              </a:solidFill>
              <a:latin typeface="Calibri Light (Headings)"/>
            </a:endParaRPr>
          </a:p>
        </p:txBody>
      </p:sp>
      <p:graphicFrame>
        <p:nvGraphicFramePr>
          <p:cNvPr id="4" name="Table 3">
            <a:extLst>
              <a:ext uri="{FF2B5EF4-FFF2-40B4-BE49-F238E27FC236}">
                <a16:creationId xmlns:a16="http://schemas.microsoft.com/office/drawing/2014/main" id="{8FAA9513-1E2D-4F3B-B6F2-CD9D95DF02CD}"/>
              </a:ext>
            </a:extLst>
          </p:cNvPr>
          <p:cNvGraphicFramePr>
            <a:graphicFrameLocks noGrp="1"/>
          </p:cNvGraphicFramePr>
          <p:nvPr>
            <p:extLst>
              <p:ext uri="{D42A27DB-BD31-4B8C-83A1-F6EECF244321}">
                <p14:modId xmlns:p14="http://schemas.microsoft.com/office/powerpoint/2010/main" val="1320286480"/>
              </p:ext>
            </p:extLst>
          </p:nvPr>
        </p:nvGraphicFramePr>
        <p:xfrm>
          <a:off x="137286" y="2123441"/>
          <a:ext cx="10627019" cy="4655296"/>
        </p:xfrm>
        <a:graphic>
          <a:graphicData uri="http://schemas.openxmlformats.org/drawingml/2006/table">
            <a:tbl>
              <a:tblPr/>
              <a:tblGrid>
                <a:gridCol w="1069475">
                  <a:extLst>
                    <a:ext uri="{9D8B030D-6E8A-4147-A177-3AD203B41FA5}">
                      <a16:colId xmlns:a16="http://schemas.microsoft.com/office/drawing/2014/main" val="3514521265"/>
                    </a:ext>
                  </a:extLst>
                </a:gridCol>
                <a:gridCol w="1682642">
                  <a:extLst>
                    <a:ext uri="{9D8B030D-6E8A-4147-A177-3AD203B41FA5}">
                      <a16:colId xmlns:a16="http://schemas.microsoft.com/office/drawing/2014/main" val="2604507648"/>
                    </a:ext>
                  </a:extLst>
                </a:gridCol>
                <a:gridCol w="545433">
                  <a:extLst>
                    <a:ext uri="{9D8B030D-6E8A-4147-A177-3AD203B41FA5}">
                      <a16:colId xmlns:a16="http://schemas.microsoft.com/office/drawing/2014/main" val="3717145348"/>
                    </a:ext>
                  </a:extLst>
                </a:gridCol>
                <a:gridCol w="399271">
                  <a:extLst>
                    <a:ext uri="{9D8B030D-6E8A-4147-A177-3AD203B41FA5}">
                      <a16:colId xmlns:a16="http://schemas.microsoft.com/office/drawing/2014/main" val="1313872721"/>
                    </a:ext>
                  </a:extLst>
                </a:gridCol>
                <a:gridCol w="427790">
                  <a:extLst>
                    <a:ext uri="{9D8B030D-6E8A-4147-A177-3AD203B41FA5}">
                      <a16:colId xmlns:a16="http://schemas.microsoft.com/office/drawing/2014/main" val="1934413538"/>
                    </a:ext>
                  </a:extLst>
                </a:gridCol>
                <a:gridCol w="427790">
                  <a:extLst>
                    <a:ext uri="{9D8B030D-6E8A-4147-A177-3AD203B41FA5}">
                      <a16:colId xmlns:a16="http://schemas.microsoft.com/office/drawing/2014/main" val="3468209411"/>
                    </a:ext>
                  </a:extLst>
                </a:gridCol>
                <a:gridCol w="427790">
                  <a:extLst>
                    <a:ext uri="{9D8B030D-6E8A-4147-A177-3AD203B41FA5}">
                      <a16:colId xmlns:a16="http://schemas.microsoft.com/office/drawing/2014/main" val="1428644307"/>
                    </a:ext>
                  </a:extLst>
                </a:gridCol>
                <a:gridCol w="427790">
                  <a:extLst>
                    <a:ext uri="{9D8B030D-6E8A-4147-A177-3AD203B41FA5}">
                      <a16:colId xmlns:a16="http://schemas.microsoft.com/office/drawing/2014/main" val="3487142189"/>
                    </a:ext>
                  </a:extLst>
                </a:gridCol>
                <a:gridCol w="427790">
                  <a:extLst>
                    <a:ext uri="{9D8B030D-6E8A-4147-A177-3AD203B41FA5}">
                      <a16:colId xmlns:a16="http://schemas.microsoft.com/office/drawing/2014/main" val="1883520106"/>
                    </a:ext>
                  </a:extLst>
                </a:gridCol>
                <a:gridCol w="427790">
                  <a:extLst>
                    <a:ext uri="{9D8B030D-6E8A-4147-A177-3AD203B41FA5}">
                      <a16:colId xmlns:a16="http://schemas.microsoft.com/office/drawing/2014/main" val="2193704817"/>
                    </a:ext>
                  </a:extLst>
                </a:gridCol>
                <a:gridCol w="427790">
                  <a:extLst>
                    <a:ext uri="{9D8B030D-6E8A-4147-A177-3AD203B41FA5}">
                      <a16:colId xmlns:a16="http://schemas.microsoft.com/office/drawing/2014/main" val="942772693"/>
                    </a:ext>
                  </a:extLst>
                </a:gridCol>
                <a:gridCol w="427790">
                  <a:extLst>
                    <a:ext uri="{9D8B030D-6E8A-4147-A177-3AD203B41FA5}">
                      <a16:colId xmlns:a16="http://schemas.microsoft.com/office/drawing/2014/main" val="2811626204"/>
                    </a:ext>
                  </a:extLst>
                </a:gridCol>
                <a:gridCol w="427790">
                  <a:extLst>
                    <a:ext uri="{9D8B030D-6E8A-4147-A177-3AD203B41FA5}">
                      <a16:colId xmlns:a16="http://schemas.microsoft.com/office/drawing/2014/main" val="3172317013"/>
                    </a:ext>
                  </a:extLst>
                </a:gridCol>
                <a:gridCol w="427790">
                  <a:extLst>
                    <a:ext uri="{9D8B030D-6E8A-4147-A177-3AD203B41FA5}">
                      <a16:colId xmlns:a16="http://schemas.microsoft.com/office/drawing/2014/main" val="444937705"/>
                    </a:ext>
                  </a:extLst>
                </a:gridCol>
                <a:gridCol w="427790">
                  <a:extLst>
                    <a:ext uri="{9D8B030D-6E8A-4147-A177-3AD203B41FA5}">
                      <a16:colId xmlns:a16="http://schemas.microsoft.com/office/drawing/2014/main" val="4184876140"/>
                    </a:ext>
                  </a:extLst>
                </a:gridCol>
                <a:gridCol w="427790">
                  <a:extLst>
                    <a:ext uri="{9D8B030D-6E8A-4147-A177-3AD203B41FA5}">
                      <a16:colId xmlns:a16="http://schemas.microsoft.com/office/drawing/2014/main" val="1870484151"/>
                    </a:ext>
                  </a:extLst>
                </a:gridCol>
                <a:gridCol w="427790">
                  <a:extLst>
                    <a:ext uri="{9D8B030D-6E8A-4147-A177-3AD203B41FA5}">
                      <a16:colId xmlns:a16="http://schemas.microsoft.com/office/drawing/2014/main" val="3028910950"/>
                    </a:ext>
                  </a:extLst>
                </a:gridCol>
                <a:gridCol w="427790">
                  <a:extLst>
                    <a:ext uri="{9D8B030D-6E8A-4147-A177-3AD203B41FA5}">
                      <a16:colId xmlns:a16="http://schemas.microsoft.com/office/drawing/2014/main" val="230770393"/>
                    </a:ext>
                  </a:extLst>
                </a:gridCol>
                <a:gridCol w="427790">
                  <a:extLst>
                    <a:ext uri="{9D8B030D-6E8A-4147-A177-3AD203B41FA5}">
                      <a16:colId xmlns:a16="http://schemas.microsoft.com/office/drawing/2014/main" val="4110138346"/>
                    </a:ext>
                  </a:extLst>
                </a:gridCol>
                <a:gridCol w="513348">
                  <a:extLst>
                    <a:ext uri="{9D8B030D-6E8A-4147-A177-3AD203B41FA5}">
                      <a16:colId xmlns:a16="http://schemas.microsoft.com/office/drawing/2014/main" val="3543194538"/>
                    </a:ext>
                  </a:extLst>
                </a:gridCol>
              </a:tblGrid>
              <a:tr h="334010">
                <a:tc>
                  <a:txBody>
                    <a:bodyPr/>
                    <a:lstStyle/>
                    <a:p>
                      <a:pPr algn="l" fontAlgn="b"/>
                      <a:r>
                        <a:rPr lang="en-US" sz="1200" b="1" i="0" u="none" strike="noStrike">
                          <a:solidFill>
                            <a:srgbClr val="FF0000"/>
                          </a:solidFill>
                          <a:effectLst/>
                          <a:latin typeface="Calibri" panose="020F0502020204030204" pitchFamily="34" charset="0"/>
                        </a:rPr>
                        <a:t>INSECTICIDES</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1" i="0" u="none" strike="noStrike">
                          <a:solidFill>
                            <a:srgbClr val="000000"/>
                          </a:solidFill>
                          <a:effectLst/>
                          <a:latin typeface="Calibri" panose="020F050202020403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panose="020F0502020204030204" pitchFamily="34" charset="0"/>
                        </a:rPr>
                        <a:t>PHI</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panose="020F0502020204030204" pitchFamily="34" charset="0"/>
                        </a:rPr>
                        <a:t>Class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panose="020F0502020204030204" pitchFamily="34" charset="0"/>
                        </a:rPr>
                        <a:t>US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panose="020F0502020204030204" pitchFamily="34" charset="0"/>
                        </a:rPr>
                        <a:t>Australia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panose="020F0502020204030204" pitchFamily="34" charset="0"/>
                        </a:rPr>
                        <a:t>Canada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panose="020F0502020204030204" pitchFamily="34" charset="0"/>
                        </a:rPr>
                        <a:t>China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panose="020F0502020204030204" pitchFamily="34" charset="0"/>
                        </a:rPr>
                        <a:t>EU</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panose="020F0502020204030204" pitchFamily="34" charset="0"/>
                        </a:rPr>
                        <a:t>HK</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panose="020F0502020204030204" pitchFamily="34" charset="0"/>
                        </a:rPr>
                        <a:t>India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panose="020F0502020204030204" pitchFamily="34" charset="0"/>
                        </a:rPr>
                        <a:t>Indonesia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panose="020F0502020204030204" pitchFamily="34" charset="0"/>
                        </a:rPr>
                        <a:t>Japan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panose="020F0502020204030204" pitchFamily="34" charset="0"/>
                        </a:rPr>
                        <a:t>Korea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panose="020F0502020204030204" pitchFamily="34" charset="0"/>
                        </a:rPr>
                        <a:t>New Zeland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panose="020F0502020204030204" pitchFamily="34" charset="0"/>
                        </a:rPr>
                        <a:t>Philippins</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panose="020F0502020204030204" pitchFamily="34" charset="0"/>
                        </a:rPr>
                        <a:t>Singapore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panose="020F0502020204030204" pitchFamily="34" charset="0"/>
                        </a:rPr>
                        <a:t>Taiwan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panose="020F0502020204030204" pitchFamily="34" charset="0"/>
                        </a:rPr>
                        <a:t>Vietnam</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a:solidFill>
                            <a:srgbClr val="000000"/>
                          </a:solidFill>
                          <a:effectLst/>
                          <a:latin typeface="Calibri" panose="020F0502020204030204" pitchFamily="34" charset="0"/>
                        </a:rPr>
                        <a:t>Thailand</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9697486"/>
                  </a:ext>
                </a:extLst>
              </a:tr>
              <a:tr h="187882">
                <a:tc>
                  <a:txBody>
                    <a:bodyPr/>
                    <a:lstStyle/>
                    <a:p>
                      <a:pPr algn="l" fontAlgn="b"/>
                      <a:r>
                        <a:rPr lang="en-US" sz="1000" b="0" i="0" u="none" strike="noStrike">
                          <a:solidFill>
                            <a:srgbClr val="000000"/>
                          </a:solidFill>
                          <a:effectLst/>
                          <a:latin typeface="Calibri" panose="020F0502020204030204" pitchFamily="34" charset="0"/>
                        </a:rPr>
                        <a:t>Actara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Thiamethoxam</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4A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1343435"/>
                  </a:ext>
                </a:extLst>
              </a:tr>
              <a:tr h="187882">
                <a:tc>
                  <a:txBody>
                    <a:bodyPr/>
                    <a:lstStyle/>
                    <a:p>
                      <a:pPr algn="l" fontAlgn="b"/>
                      <a:r>
                        <a:rPr lang="en-US" sz="1000" b="0" i="0" u="none" strike="noStrike">
                          <a:solidFill>
                            <a:srgbClr val="000000"/>
                          </a:solidFill>
                          <a:effectLst/>
                          <a:latin typeface="Calibri" panose="020F0502020204030204" pitchFamily="34" charset="0"/>
                        </a:rPr>
                        <a:t>Admire Pro</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Imidacloprid</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4A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5</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1936564"/>
                  </a:ext>
                </a:extLst>
              </a:tr>
              <a:tr h="187882">
                <a:tc>
                  <a:txBody>
                    <a:bodyPr/>
                    <a:lstStyle/>
                    <a:p>
                      <a:pPr algn="l" fontAlgn="b"/>
                      <a:r>
                        <a:rPr lang="en-US" sz="1000" b="0" i="0" u="none" strike="noStrike">
                          <a:solidFill>
                            <a:srgbClr val="000000"/>
                          </a:solidFill>
                          <a:effectLst/>
                          <a:latin typeface="Calibri" panose="020F0502020204030204" pitchFamily="34" charset="0"/>
                        </a:rPr>
                        <a:t>Altacor</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Chlorantraniliprole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1215477"/>
                  </a:ext>
                </a:extLst>
              </a:tr>
              <a:tr h="187882">
                <a:tc>
                  <a:txBody>
                    <a:bodyPr/>
                    <a:lstStyle/>
                    <a:p>
                      <a:pPr algn="l" fontAlgn="b"/>
                      <a:r>
                        <a:rPr lang="en-US" sz="1000" b="0" i="0" u="none" strike="noStrike">
                          <a:solidFill>
                            <a:srgbClr val="000000"/>
                          </a:solidFill>
                          <a:effectLst/>
                          <a:latin typeface="Calibri" panose="020F0502020204030204" pitchFamily="34" charset="0"/>
                        </a:rPr>
                        <a:t>Asana XL</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Esfenvalerate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14</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3A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90865444"/>
                  </a:ext>
                </a:extLst>
              </a:tr>
              <a:tr h="187882">
                <a:tc>
                  <a:txBody>
                    <a:bodyPr/>
                    <a:lstStyle/>
                    <a:p>
                      <a:pPr algn="l" fontAlgn="b"/>
                      <a:r>
                        <a:rPr lang="en-US" sz="1000" b="0" i="0" u="none" strike="noStrike">
                          <a:solidFill>
                            <a:srgbClr val="000000"/>
                          </a:solidFill>
                          <a:effectLst/>
                          <a:latin typeface="Calibri" panose="020F0502020204030204" pitchFamily="34" charset="0"/>
                        </a:rPr>
                        <a:t>Assail</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Calibri" panose="020F0502020204030204" pitchFamily="34" charset="0"/>
                        </a:rPr>
                        <a:t>Acetamiprid</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4A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48973288"/>
                  </a:ext>
                </a:extLst>
              </a:tr>
              <a:tr h="187882">
                <a:tc>
                  <a:txBody>
                    <a:bodyPr/>
                    <a:lstStyle/>
                    <a:p>
                      <a:pPr algn="l" fontAlgn="b"/>
                      <a:r>
                        <a:rPr lang="en-US" sz="1000" b="0" i="0" u="none" strike="noStrike">
                          <a:solidFill>
                            <a:srgbClr val="000000"/>
                          </a:solidFill>
                          <a:effectLst/>
                          <a:latin typeface="Calibri" panose="020F0502020204030204" pitchFamily="34" charset="0"/>
                        </a:rPr>
                        <a:t>Avaunt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Calibri" panose="020F0502020204030204" pitchFamily="34" charset="0"/>
                        </a:rPr>
                        <a:t>Indoxacarb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7</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22A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3226552"/>
                  </a:ext>
                </a:extLst>
              </a:tr>
              <a:tr h="187882">
                <a:tc>
                  <a:txBody>
                    <a:bodyPr/>
                    <a:lstStyle/>
                    <a:p>
                      <a:pPr algn="l" fontAlgn="b"/>
                      <a:r>
                        <a:rPr lang="en-US" sz="1000" b="0" i="0" u="none" strike="noStrike" dirty="0">
                          <a:solidFill>
                            <a:srgbClr val="000000"/>
                          </a:solidFill>
                          <a:effectLst/>
                          <a:latin typeface="Calibri" panose="020F0502020204030204" pitchFamily="34" charset="0"/>
                        </a:rPr>
                        <a:t>Brigade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Calibri" panose="020F0502020204030204" pitchFamily="34" charset="0"/>
                        </a:rPr>
                        <a:t>Bifenthrin</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3A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1.8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871628"/>
                  </a:ext>
                </a:extLst>
              </a:tr>
              <a:tr h="187882">
                <a:tc>
                  <a:txBody>
                    <a:bodyPr/>
                    <a:lstStyle/>
                    <a:p>
                      <a:pPr algn="l" fontAlgn="b"/>
                      <a:r>
                        <a:rPr lang="en-US" sz="1000" b="0" i="0" u="none" strike="noStrike">
                          <a:solidFill>
                            <a:srgbClr val="000000"/>
                          </a:solidFill>
                          <a:effectLst/>
                          <a:latin typeface="Calibri" panose="020F0502020204030204" pitchFamily="34" charset="0"/>
                        </a:rPr>
                        <a:t>Confirm</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Tebufenozide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14</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18A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0312615"/>
                  </a:ext>
                </a:extLst>
              </a:tr>
              <a:tr h="187882">
                <a:tc>
                  <a:txBody>
                    <a:bodyPr/>
                    <a:lstStyle/>
                    <a:p>
                      <a:pPr algn="l" fontAlgn="b"/>
                      <a:r>
                        <a:rPr lang="en-US" sz="1000" b="0" i="0" u="none" strike="noStrike">
                          <a:solidFill>
                            <a:srgbClr val="000000"/>
                          </a:solidFill>
                          <a:effectLst/>
                          <a:latin typeface="Calibri" panose="020F0502020204030204" pitchFamily="34" charset="0"/>
                        </a:rPr>
                        <a:t>Danitol</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Fenpropathrin</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3A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dirty="0">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8826701"/>
                  </a:ext>
                </a:extLst>
              </a:tr>
              <a:tr h="187882">
                <a:tc>
                  <a:txBody>
                    <a:bodyPr/>
                    <a:lstStyle/>
                    <a:p>
                      <a:pPr algn="l" fontAlgn="b"/>
                      <a:r>
                        <a:rPr lang="en-US" sz="1000" b="0" i="0" u="none" strike="noStrike">
                          <a:solidFill>
                            <a:srgbClr val="000000"/>
                          </a:solidFill>
                          <a:effectLst/>
                          <a:latin typeface="Calibri" panose="020F0502020204030204" pitchFamily="34" charset="0"/>
                        </a:rPr>
                        <a:t>Delegate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Spinetoram</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0.2</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9314049"/>
                  </a:ext>
                </a:extLst>
              </a:tr>
              <a:tr h="187882">
                <a:tc>
                  <a:txBody>
                    <a:bodyPr/>
                    <a:lstStyle/>
                    <a:p>
                      <a:pPr algn="l" fontAlgn="b"/>
                      <a:r>
                        <a:rPr lang="en-US" sz="1000" b="0" i="0" u="none" strike="noStrike">
                          <a:solidFill>
                            <a:srgbClr val="000000"/>
                          </a:solidFill>
                          <a:effectLst/>
                          <a:latin typeface="Calibri" panose="020F0502020204030204" pitchFamily="34" charset="0"/>
                        </a:rPr>
                        <a:t>Diazinon</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Diazinon</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7</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1B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377810"/>
                  </a:ext>
                </a:extLst>
              </a:tr>
              <a:tr h="187882">
                <a:tc>
                  <a:txBody>
                    <a:bodyPr/>
                    <a:lstStyle/>
                    <a:p>
                      <a:pPr algn="l" fontAlgn="b"/>
                      <a:r>
                        <a:rPr lang="en-US" sz="1000" b="0" i="0" u="none" strike="noStrike">
                          <a:solidFill>
                            <a:srgbClr val="000000"/>
                          </a:solidFill>
                          <a:effectLst/>
                          <a:latin typeface="Calibri" panose="020F0502020204030204" pitchFamily="34" charset="0"/>
                        </a:rPr>
                        <a:t>Esteem</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solidFill>
                            <a:srgbClr val="000000"/>
                          </a:solidFill>
                          <a:effectLst/>
                          <a:latin typeface="Calibri" panose="020F0502020204030204" pitchFamily="34" charset="0"/>
                        </a:rPr>
                        <a:t>Pyriproxyfen</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7</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7C</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9558617"/>
                  </a:ext>
                </a:extLst>
              </a:tr>
              <a:tr h="187882">
                <a:tc>
                  <a:txBody>
                    <a:bodyPr/>
                    <a:lstStyle/>
                    <a:p>
                      <a:pPr algn="l" fontAlgn="b"/>
                      <a:r>
                        <a:rPr lang="en-US" sz="1000" b="0" i="0" u="none" strike="noStrike">
                          <a:solidFill>
                            <a:srgbClr val="000000"/>
                          </a:solidFill>
                          <a:effectLst/>
                          <a:latin typeface="Calibri" panose="020F0502020204030204" pitchFamily="34" charset="0"/>
                        </a:rPr>
                        <a:t>Exirel</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Cyantraniliprole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9656092"/>
                  </a:ext>
                </a:extLst>
              </a:tr>
              <a:tr h="187882">
                <a:tc>
                  <a:txBody>
                    <a:bodyPr/>
                    <a:lstStyle/>
                    <a:p>
                      <a:pPr algn="l" fontAlgn="b"/>
                      <a:r>
                        <a:rPr lang="en-US" sz="1000" b="0" i="0" u="none" strike="noStrike">
                          <a:solidFill>
                            <a:srgbClr val="000000"/>
                          </a:solidFill>
                          <a:effectLst/>
                          <a:latin typeface="Calibri" panose="020F0502020204030204" pitchFamily="34" charset="0"/>
                        </a:rPr>
                        <a:t>Imidan</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Phosmet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1B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10</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17474676"/>
                  </a:ext>
                </a:extLst>
              </a:tr>
              <a:tr h="187882">
                <a:tc>
                  <a:txBody>
                    <a:bodyPr/>
                    <a:lstStyle/>
                    <a:p>
                      <a:pPr algn="l" fontAlgn="b"/>
                      <a:r>
                        <a:rPr lang="en-US" sz="1000" b="0" i="0" u="none" strike="noStrike">
                          <a:solidFill>
                            <a:srgbClr val="000000"/>
                          </a:solidFill>
                          <a:effectLst/>
                          <a:latin typeface="Calibri" panose="020F0502020204030204" pitchFamily="34" charset="0"/>
                        </a:rPr>
                        <a:t>Intrepid</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Methoxyfenozide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7</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18A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7680609"/>
                  </a:ext>
                </a:extLst>
              </a:tr>
              <a:tr h="187882">
                <a:tc>
                  <a:txBody>
                    <a:bodyPr/>
                    <a:lstStyle/>
                    <a:p>
                      <a:pPr algn="l" fontAlgn="b"/>
                      <a:r>
                        <a:rPr lang="en-US" sz="1000" b="0" i="0" u="none" strike="noStrike">
                          <a:solidFill>
                            <a:srgbClr val="000000"/>
                          </a:solidFill>
                          <a:effectLst/>
                          <a:latin typeface="Calibri" panose="020F0502020204030204" pitchFamily="34" charset="0"/>
                        </a:rPr>
                        <a:t>Lannate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Methomyl</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1A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51249211"/>
                  </a:ext>
                </a:extLst>
              </a:tr>
              <a:tr h="187882">
                <a:tc>
                  <a:txBody>
                    <a:bodyPr/>
                    <a:lstStyle/>
                    <a:p>
                      <a:pPr algn="l" fontAlgn="b"/>
                      <a:r>
                        <a:rPr lang="en-US" sz="1000" b="0" i="0" u="none" strike="noStrike">
                          <a:solidFill>
                            <a:srgbClr val="000000"/>
                          </a:solidFill>
                          <a:effectLst/>
                          <a:latin typeface="Calibri" panose="020F0502020204030204" pitchFamily="34" charset="0"/>
                        </a:rPr>
                        <a:t>Malathion</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Malathion</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1B</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0.02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10</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0696564"/>
                  </a:ext>
                </a:extLst>
              </a:tr>
              <a:tr h="187882">
                <a:tc>
                  <a:txBody>
                    <a:bodyPr/>
                    <a:lstStyle/>
                    <a:p>
                      <a:pPr algn="l" fontAlgn="b"/>
                      <a:r>
                        <a:rPr lang="en-US" sz="1000" b="0" i="0" u="none" strike="noStrike">
                          <a:solidFill>
                            <a:srgbClr val="000000"/>
                          </a:solidFill>
                          <a:effectLst/>
                          <a:latin typeface="Calibri" panose="020F0502020204030204" pitchFamily="34" charset="0"/>
                        </a:rPr>
                        <a:t>Mustang</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Zeta-Cypermethrin</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3A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0.8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39103"/>
                  </a:ext>
                </a:extLst>
              </a:tr>
              <a:tr h="187882">
                <a:tc>
                  <a:txBody>
                    <a:bodyPr/>
                    <a:lstStyle/>
                    <a:p>
                      <a:pPr algn="l" fontAlgn="b"/>
                      <a:r>
                        <a:rPr lang="en-US" sz="1000" b="0" i="0" u="none" strike="noStrike">
                          <a:solidFill>
                            <a:srgbClr val="000000"/>
                          </a:solidFill>
                          <a:effectLst/>
                          <a:latin typeface="Calibri" panose="020F0502020204030204" pitchFamily="34" charset="0"/>
                        </a:rPr>
                        <a:t>Pygenic</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Pyrethrin</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3A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2863032"/>
                  </a:ext>
                </a:extLst>
              </a:tr>
              <a:tr h="187882">
                <a:tc>
                  <a:txBody>
                    <a:bodyPr/>
                    <a:lstStyle/>
                    <a:p>
                      <a:pPr algn="l" fontAlgn="b"/>
                      <a:r>
                        <a:rPr lang="en-US" sz="1000" b="0" i="0" u="none" strike="noStrike">
                          <a:solidFill>
                            <a:srgbClr val="000000"/>
                          </a:solidFill>
                          <a:effectLst/>
                          <a:latin typeface="Calibri" panose="020F0502020204030204" pitchFamily="34" charset="0"/>
                        </a:rPr>
                        <a:t>Rimon</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Novaluron</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8</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7</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83642360"/>
                  </a:ext>
                </a:extLst>
              </a:tr>
              <a:tr h="187882">
                <a:tc>
                  <a:txBody>
                    <a:bodyPr/>
                    <a:lstStyle/>
                    <a:p>
                      <a:pPr algn="l" fontAlgn="b"/>
                      <a:r>
                        <a:rPr lang="en-US" sz="1000" b="0" i="0" u="none" strike="noStrike">
                          <a:solidFill>
                            <a:srgbClr val="000000"/>
                          </a:solidFill>
                          <a:effectLst/>
                          <a:latin typeface="Calibri" panose="020F0502020204030204" pitchFamily="34" charset="0"/>
                        </a:rPr>
                        <a:t>Sevin</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Carbaryl</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7</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1A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4383854"/>
                  </a:ext>
                </a:extLst>
              </a:tr>
              <a:tr h="187882">
                <a:tc>
                  <a:txBody>
                    <a:bodyPr/>
                    <a:lstStyle/>
                    <a:p>
                      <a:pPr algn="l" fontAlgn="b"/>
                      <a:r>
                        <a:rPr lang="en-US" sz="1000" b="0" i="0" u="none" strike="noStrike">
                          <a:solidFill>
                            <a:srgbClr val="000000"/>
                          </a:solidFill>
                          <a:effectLst/>
                          <a:latin typeface="Calibri" panose="020F0502020204030204" pitchFamily="34" charset="0"/>
                        </a:rPr>
                        <a:t>Sivanto</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solidFill>
                            <a:srgbClr val="000000"/>
                          </a:solidFill>
                          <a:effectLst/>
                          <a:latin typeface="Calibri" panose="020F0502020204030204" pitchFamily="34" charset="0"/>
                        </a:rPr>
                        <a:t>Flupyradifurone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4D</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0.01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4</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15066627"/>
                  </a:ext>
                </a:extLst>
              </a:tr>
              <a:tr h="187882">
                <a:tc>
                  <a:txBody>
                    <a:bodyPr/>
                    <a:lstStyle/>
                    <a:p>
                      <a:pPr algn="l" fontAlgn="b"/>
                      <a:r>
                        <a:rPr lang="en-US" sz="1000" b="0" i="0" u="none" strike="noStrike">
                          <a:solidFill>
                            <a:srgbClr val="000000"/>
                          </a:solidFill>
                          <a:effectLst/>
                          <a:latin typeface="Calibri" panose="020F0502020204030204" pitchFamily="34" charset="0"/>
                        </a:rPr>
                        <a:t>Success, Entrust</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err="1">
                          <a:solidFill>
                            <a:srgbClr val="000000"/>
                          </a:solidFill>
                          <a:effectLst/>
                          <a:latin typeface="Calibri" panose="020F0502020204030204" pitchFamily="34" charset="0"/>
                        </a:rPr>
                        <a:t>Spinosad</a:t>
                      </a:r>
                      <a:endParaRPr lang="en-US" sz="1000" b="0" i="0" u="none" strike="noStrike" dirty="0">
                        <a:solidFill>
                          <a:srgbClr val="000000"/>
                        </a:solidFill>
                        <a:effectLst/>
                        <a:latin typeface="Calibri" panose="020F0502020204030204" pitchFamily="34"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3</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ctr"/>
                      <a:r>
                        <a:rPr lang="en-US" sz="1000" b="0" i="0" u="none" strike="noStrike">
                          <a:solidFill>
                            <a:srgbClr val="000000"/>
                          </a:solidFill>
                          <a:effectLst/>
                          <a:latin typeface="Calibri" panose="020F0502020204030204" pitchFamily="34" charset="0"/>
                        </a:rPr>
                        <a:t>0.4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Calibri" panose="020F0502020204030204" pitchFamily="34" charset="0"/>
                        </a:rPr>
                        <a:t>0.4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Calibri" panose="020F0502020204030204" pitchFamily="34" charset="0"/>
                        </a:rPr>
                        <a:t>0.4</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9025901"/>
                  </a:ext>
                </a:extLst>
              </a:tr>
            </a:tbl>
          </a:graphicData>
        </a:graphic>
      </p:graphicFrame>
      <p:pic>
        <p:nvPicPr>
          <p:cNvPr id="8" name="Picture 3">
            <a:extLst>
              <a:ext uri="{FF2B5EF4-FFF2-40B4-BE49-F238E27FC236}">
                <a16:creationId xmlns:a16="http://schemas.microsoft.com/office/drawing/2014/main" id="{595F2A8E-2049-49A1-9BB3-32300985F2BE}"/>
              </a:ext>
            </a:extLst>
          </p:cNvPr>
          <p:cNvPicPr>
            <a:picLocks noChangeAspect="1"/>
          </p:cNvPicPr>
          <p:nvPr/>
        </p:nvPicPr>
        <p:blipFill>
          <a:blip r:embed="rId2"/>
          <a:stretch>
            <a:fillRect/>
          </a:stretch>
        </p:blipFill>
        <p:spPr>
          <a:xfrm>
            <a:off x="10279978" y="63148"/>
            <a:ext cx="1806372" cy="672040"/>
          </a:xfrm>
          <a:prstGeom prst="rect">
            <a:avLst/>
          </a:prstGeom>
        </p:spPr>
      </p:pic>
      <p:pic>
        <p:nvPicPr>
          <p:cNvPr id="9" name="Picture 1">
            <a:extLst>
              <a:ext uri="{FF2B5EF4-FFF2-40B4-BE49-F238E27FC236}">
                <a16:creationId xmlns:a16="http://schemas.microsoft.com/office/drawing/2014/main" id="{E5CB7C1C-3B32-4833-B178-3E87929C9806}"/>
              </a:ext>
            </a:extLst>
          </p:cNvPr>
          <p:cNvPicPr>
            <a:picLocks noChangeAspect="1"/>
          </p:cNvPicPr>
          <p:nvPr/>
        </p:nvPicPr>
        <p:blipFill>
          <a:blip r:embed="rId3"/>
          <a:stretch>
            <a:fillRect/>
          </a:stretch>
        </p:blipFill>
        <p:spPr>
          <a:xfrm>
            <a:off x="74539" y="53839"/>
            <a:ext cx="1692876" cy="653901"/>
          </a:xfrm>
          <a:prstGeom prst="rect">
            <a:avLst/>
          </a:prstGeom>
        </p:spPr>
      </p:pic>
      <p:pic>
        <p:nvPicPr>
          <p:cNvPr id="10" name="Picture 2">
            <a:extLst>
              <a:ext uri="{FF2B5EF4-FFF2-40B4-BE49-F238E27FC236}">
                <a16:creationId xmlns:a16="http://schemas.microsoft.com/office/drawing/2014/main" id="{8CB160F3-4425-4745-A0E7-89A8FC06FE8B}"/>
              </a:ext>
            </a:extLst>
          </p:cNvPr>
          <p:cNvPicPr>
            <a:picLocks noChangeAspect="1"/>
          </p:cNvPicPr>
          <p:nvPr/>
        </p:nvPicPr>
        <p:blipFill>
          <a:blip r:embed="rId4"/>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17598625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318051" y="914400"/>
            <a:ext cx="10837629" cy="5552660"/>
          </a:xfrm>
          <a:ln w="57150">
            <a:solidFill>
              <a:srgbClr val="002060"/>
            </a:solidFill>
          </a:ln>
          <a:effectLst>
            <a:outerShdw blurRad="63500" sx="102000" sy="102000" algn="ctr" rotWithShape="0">
              <a:prstClr val="black">
                <a:alpha val="40000"/>
              </a:prstClr>
            </a:outerShdw>
          </a:effectLst>
        </p:spPr>
        <p:txBody>
          <a:bodyPr anchor="t">
            <a:normAutofit/>
          </a:bodyPr>
          <a:lstStyle/>
          <a:p>
            <a:pPr algn="l"/>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endParaRPr lang="en-US" sz="2400" b="1" dirty="0">
              <a:solidFill>
                <a:schemeClr val="accent1">
                  <a:lumMod val="75000"/>
                </a:schemeClr>
              </a:solidFill>
              <a:latin typeface="Calibri Light (Headings)"/>
            </a:endParaRPr>
          </a:p>
        </p:txBody>
      </p:sp>
      <p:sp>
        <p:nvSpPr>
          <p:cNvPr id="5" name="Rectangle 4">
            <a:extLst>
              <a:ext uri="{FF2B5EF4-FFF2-40B4-BE49-F238E27FC236}">
                <a16:creationId xmlns:a16="http://schemas.microsoft.com/office/drawing/2014/main" id="{7CEA8E7D-58D0-4951-9C95-639C1B2EC7B9}"/>
              </a:ext>
            </a:extLst>
          </p:cNvPr>
          <p:cNvSpPr/>
          <p:nvPr/>
        </p:nvSpPr>
        <p:spPr>
          <a:xfrm>
            <a:off x="318052" y="185528"/>
            <a:ext cx="10976776" cy="6370975"/>
          </a:xfrm>
          <a:prstGeom prst="rect">
            <a:avLst/>
          </a:prstGeom>
        </p:spPr>
        <p:txBody>
          <a:bodyPr wrap="square">
            <a:spAutoFit/>
          </a:bodyPr>
          <a:lstStyle/>
          <a:p>
            <a:endParaRPr lang="en-US" sz="2400" b="1" dirty="0">
              <a:solidFill>
                <a:srgbClr val="FF0000"/>
              </a:solidFill>
              <a:latin typeface="Calibri Light (Headings)"/>
              <a:ea typeface="+mj-ea"/>
              <a:cs typeface="+mj-cs"/>
            </a:endParaRPr>
          </a:p>
          <a:p>
            <a:endParaRPr lang="en-US" sz="2400" b="1" dirty="0">
              <a:solidFill>
                <a:srgbClr val="FF0000"/>
              </a:solidFill>
              <a:latin typeface="Calibri Light (Headings)"/>
              <a:ea typeface="+mj-ea"/>
              <a:cs typeface="+mj-cs"/>
            </a:endParaRPr>
          </a:p>
          <a:p>
            <a:r>
              <a:rPr lang="en-US" sz="2400" b="1" dirty="0">
                <a:solidFill>
                  <a:srgbClr val="FF0000"/>
                </a:solidFill>
                <a:latin typeface="Calibri Light (Headings)"/>
                <a:ea typeface="+mj-ea"/>
                <a:cs typeface="+mj-cs"/>
              </a:rPr>
              <a:t>FV. </a:t>
            </a:r>
            <a:r>
              <a:rPr lang="ka-GE" sz="2400" b="1" dirty="0">
                <a:solidFill>
                  <a:srgbClr val="FF0000"/>
                </a:solidFill>
                <a:latin typeface="Calibri Light (Headings)"/>
                <a:ea typeface="+mj-ea"/>
                <a:cs typeface="+mj-cs"/>
              </a:rPr>
              <a:t>ხილი და ბოსტნეული</a:t>
            </a:r>
          </a:p>
          <a:p>
            <a:pPr marL="457200" indent="-457200">
              <a:buAutoNum type="arabicPeriod"/>
            </a:pPr>
            <a:r>
              <a:rPr lang="ka-GE" sz="2400" b="1" dirty="0">
                <a:solidFill>
                  <a:schemeClr val="accent1">
                    <a:lumMod val="75000"/>
                  </a:schemeClr>
                </a:solidFill>
                <a:latin typeface="Calibri Light (Headings)"/>
                <a:ea typeface="+mj-ea"/>
                <a:cs typeface="+mj-cs"/>
              </a:rPr>
              <a:t>მეურნეობის ზოგადი მართვა</a:t>
            </a:r>
          </a:p>
          <a:p>
            <a:pPr marL="457200" indent="-457200">
              <a:buAutoNum type="arabicPeriod"/>
            </a:pPr>
            <a:r>
              <a:rPr lang="ka-GE" sz="2400" b="1" dirty="0">
                <a:solidFill>
                  <a:schemeClr val="accent1">
                    <a:lumMod val="75000"/>
                  </a:schemeClr>
                </a:solidFill>
                <a:latin typeface="Calibri Light (Headings)"/>
                <a:ea typeface="+mj-ea"/>
                <a:cs typeface="+mj-cs"/>
              </a:rPr>
              <a:t>ნიადაგის მართვა (მხოლოდ როცა ნიადაგის ფუმიგაცია გამოიყენება)</a:t>
            </a:r>
          </a:p>
          <a:p>
            <a:pPr marL="457200" indent="-457200">
              <a:buAutoNum type="arabicPeriod"/>
            </a:pPr>
            <a:r>
              <a:rPr lang="ka-GE" sz="2400" b="1" dirty="0">
                <a:solidFill>
                  <a:schemeClr val="accent1">
                    <a:lumMod val="75000"/>
                  </a:schemeClr>
                </a:solidFill>
                <a:latin typeface="Calibri Light (Headings)"/>
                <a:ea typeface="+mj-ea"/>
                <a:cs typeface="+mj-cs"/>
              </a:rPr>
              <a:t>სუბსტრატები (მხოლოდ როცა სუბსტრატია გამოყენებული)</a:t>
            </a:r>
          </a:p>
          <a:p>
            <a:pPr marL="457200" indent="-457200">
              <a:buAutoNum type="arabicPeriod"/>
            </a:pPr>
            <a:r>
              <a:rPr lang="ka-GE" sz="2400" b="1" dirty="0">
                <a:solidFill>
                  <a:schemeClr val="accent1">
                    <a:lumMod val="75000"/>
                  </a:schemeClr>
                </a:solidFill>
                <a:latin typeface="Calibri Light (Headings)"/>
                <a:ea typeface="+mj-ea"/>
                <a:cs typeface="+mj-cs"/>
              </a:rPr>
              <a:t>მოსავლის აღებამდე მართვა</a:t>
            </a:r>
          </a:p>
          <a:p>
            <a:pPr marL="457200" indent="-457200">
              <a:buAutoNum type="arabicPeriod"/>
            </a:pPr>
            <a:r>
              <a:rPr lang="ka-GE" sz="2400" b="1" dirty="0">
                <a:solidFill>
                  <a:schemeClr val="accent1">
                    <a:lumMod val="75000"/>
                  </a:schemeClr>
                </a:solidFill>
                <a:latin typeface="Calibri Light (Headings)"/>
                <a:ea typeface="+mj-ea"/>
                <a:cs typeface="+mj-cs"/>
              </a:rPr>
              <a:t>მოსავლის აღება და მოსავლის აღების შემდგომი ქმედებები</a:t>
            </a:r>
          </a:p>
          <a:p>
            <a:pPr marL="457200" indent="-457200">
              <a:buAutoNum type="arabicPeriod"/>
            </a:pPr>
            <a:endParaRPr lang="ka-GE" sz="2400" b="1" dirty="0">
              <a:solidFill>
                <a:schemeClr val="accent1">
                  <a:lumMod val="75000"/>
                </a:schemeClr>
              </a:solidFill>
              <a:latin typeface="Calibri Light (Headings)"/>
              <a:ea typeface="+mj-ea"/>
              <a:cs typeface="+mj-cs"/>
            </a:endParaRPr>
          </a:p>
          <a:p>
            <a:r>
              <a:rPr lang="ka-GE" sz="2400" b="1" dirty="0">
                <a:solidFill>
                  <a:srgbClr val="FF0000"/>
                </a:solidFill>
                <a:latin typeface="Calibri Light (Headings)"/>
                <a:ea typeface="+mj-ea"/>
                <a:cs typeface="+mj-cs"/>
              </a:rPr>
              <a:t>განვიხილოთ მოსავლის აღებასა და მოსავლის აღების შემდგომ ქმედებებთან დაკავშირებული რისკი:</a:t>
            </a:r>
          </a:p>
          <a:p>
            <a:r>
              <a:rPr lang="ka-GE" sz="2400" b="1" dirty="0">
                <a:solidFill>
                  <a:schemeClr val="accent1">
                    <a:lumMod val="75000"/>
                  </a:schemeClr>
                </a:solidFill>
                <a:latin typeface="Calibri Light (Headings)"/>
                <a:ea typeface="+mj-ea"/>
                <a:cs typeface="+mj-cs"/>
              </a:rPr>
              <a:t>ხილისა და ბოსტნეულის უმეტესი ნაწილი ნედლი სახით გამოიყენება.</a:t>
            </a:r>
          </a:p>
          <a:p>
            <a:r>
              <a:rPr lang="en-US" sz="2400" b="1" dirty="0">
                <a:solidFill>
                  <a:schemeClr val="accent1">
                    <a:lumMod val="75000"/>
                  </a:schemeClr>
                </a:solidFill>
                <a:latin typeface="Calibri Light (Headings)"/>
                <a:ea typeface="+mj-ea"/>
                <a:cs typeface="+mj-cs"/>
              </a:rPr>
              <a:t>Global GAP-</a:t>
            </a:r>
            <a:r>
              <a:rPr lang="ka-GE" sz="2400" b="1" dirty="0">
                <a:solidFill>
                  <a:schemeClr val="accent1">
                    <a:lumMod val="75000"/>
                  </a:schemeClr>
                </a:solidFill>
                <a:latin typeface="Calibri Light (Headings)"/>
                <a:ea typeface="+mj-ea"/>
                <a:cs typeface="+mj-cs"/>
              </a:rPr>
              <a:t>ის სტანდარტების მიხედვით აუცილებელია შეფასდეს პროდუქციის დაბინძურების რისკი და შემუშავდეს სტანდარტები დაბინძურების თავიდან აცილების, მნიშვნელოვნად შემცირების ან აღმოფხვრის მექანიზმები (სტანდარტული პროცედურები)</a:t>
            </a:r>
          </a:p>
          <a:p>
            <a:endParaRPr lang="ka-GE" sz="2400" b="1" dirty="0">
              <a:solidFill>
                <a:schemeClr val="accent1">
                  <a:lumMod val="75000"/>
                </a:schemeClr>
              </a:solidFill>
              <a:latin typeface="Calibri Light (Headings)"/>
              <a:ea typeface="+mj-ea"/>
              <a:cs typeface="+mj-cs"/>
            </a:endParaRPr>
          </a:p>
        </p:txBody>
      </p:sp>
      <p:pic>
        <p:nvPicPr>
          <p:cNvPr id="8" name="Picture 3">
            <a:extLst>
              <a:ext uri="{FF2B5EF4-FFF2-40B4-BE49-F238E27FC236}">
                <a16:creationId xmlns:a16="http://schemas.microsoft.com/office/drawing/2014/main" id="{76CC60BD-1961-4EE1-9944-DD69636DA826}"/>
              </a:ext>
            </a:extLst>
          </p:cNvPr>
          <p:cNvPicPr>
            <a:picLocks noChangeAspect="1"/>
          </p:cNvPicPr>
          <p:nvPr/>
        </p:nvPicPr>
        <p:blipFill>
          <a:blip r:embed="rId2"/>
          <a:stretch>
            <a:fillRect/>
          </a:stretch>
        </p:blipFill>
        <p:spPr>
          <a:xfrm>
            <a:off x="10279978" y="63148"/>
            <a:ext cx="1806372" cy="672040"/>
          </a:xfrm>
          <a:prstGeom prst="rect">
            <a:avLst/>
          </a:prstGeom>
        </p:spPr>
      </p:pic>
      <p:pic>
        <p:nvPicPr>
          <p:cNvPr id="9" name="Picture 1">
            <a:extLst>
              <a:ext uri="{FF2B5EF4-FFF2-40B4-BE49-F238E27FC236}">
                <a16:creationId xmlns:a16="http://schemas.microsoft.com/office/drawing/2014/main" id="{5DFB2731-A10A-4ABE-B884-4BF71A1A8473}"/>
              </a:ext>
            </a:extLst>
          </p:cNvPr>
          <p:cNvPicPr>
            <a:picLocks noChangeAspect="1"/>
          </p:cNvPicPr>
          <p:nvPr/>
        </p:nvPicPr>
        <p:blipFill>
          <a:blip r:embed="rId3"/>
          <a:stretch>
            <a:fillRect/>
          </a:stretch>
        </p:blipFill>
        <p:spPr>
          <a:xfrm>
            <a:off x="74539" y="53839"/>
            <a:ext cx="1692876" cy="653901"/>
          </a:xfrm>
          <a:prstGeom prst="rect">
            <a:avLst/>
          </a:prstGeom>
        </p:spPr>
      </p:pic>
      <p:pic>
        <p:nvPicPr>
          <p:cNvPr id="10" name="Picture 2">
            <a:extLst>
              <a:ext uri="{FF2B5EF4-FFF2-40B4-BE49-F238E27FC236}">
                <a16:creationId xmlns:a16="http://schemas.microsoft.com/office/drawing/2014/main" id="{72B6C5B5-020C-45D9-A4E1-C7563977AC36}"/>
              </a:ext>
            </a:extLst>
          </p:cNvPr>
          <p:cNvPicPr>
            <a:picLocks noChangeAspect="1"/>
          </p:cNvPicPr>
          <p:nvPr/>
        </p:nvPicPr>
        <p:blipFill>
          <a:blip r:embed="rId4"/>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1711465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318051" y="765544"/>
            <a:ext cx="10524120" cy="6009873"/>
          </a:xfrm>
          <a:ln w="57150">
            <a:solidFill>
              <a:srgbClr val="002060"/>
            </a:solidFill>
          </a:ln>
          <a:effectLst>
            <a:outerShdw blurRad="63500" sx="102000" sy="102000" algn="ctr" rotWithShape="0">
              <a:prstClr val="black">
                <a:alpha val="40000"/>
              </a:prstClr>
            </a:outerShdw>
          </a:effectLst>
        </p:spPr>
        <p:txBody>
          <a:bodyPr anchor="t">
            <a:normAutofit/>
          </a:bodyPr>
          <a:lstStyle/>
          <a:p>
            <a:pPr algn="l"/>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endParaRPr lang="en-US" sz="2400" b="1" dirty="0">
              <a:solidFill>
                <a:schemeClr val="accent1">
                  <a:lumMod val="75000"/>
                </a:schemeClr>
              </a:solidFill>
              <a:latin typeface="Calibri Light (Headings)"/>
            </a:endParaRPr>
          </a:p>
        </p:txBody>
      </p:sp>
      <p:sp>
        <p:nvSpPr>
          <p:cNvPr id="4" name="Rectangle 3">
            <a:extLst>
              <a:ext uri="{FF2B5EF4-FFF2-40B4-BE49-F238E27FC236}">
                <a16:creationId xmlns:a16="http://schemas.microsoft.com/office/drawing/2014/main" id="{A8410C82-FF82-4090-A640-DD461F8B9AA6}"/>
              </a:ext>
            </a:extLst>
          </p:cNvPr>
          <p:cNvSpPr/>
          <p:nvPr/>
        </p:nvSpPr>
        <p:spPr>
          <a:xfrm>
            <a:off x="364124" y="1026244"/>
            <a:ext cx="10627025" cy="5216813"/>
          </a:xfrm>
          <a:prstGeom prst="rect">
            <a:avLst/>
          </a:prstGeom>
        </p:spPr>
        <p:txBody>
          <a:bodyPr wrap="square">
            <a:spAutoFit/>
          </a:bodyPr>
          <a:lstStyle/>
          <a:p>
            <a:r>
              <a:rPr lang="en-US" sz="2700" b="1" dirty="0">
                <a:solidFill>
                  <a:srgbClr val="FF0000"/>
                </a:solidFill>
                <a:latin typeface="Calibri Light (Headings)"/>
              </a:rPr>
              <a:t>FV. </a:t>
            </a:r>
            <a:r>
              <a:rPr lang="ka-GE" sz="2700" b="1" dirty="0">
                <a:solidFill>
                  <a:srgbClr val="FF0000"/>
                </a:solidFill>
                <a:latin typeface="Calibri Light (Headings)"/>
              </a:rPr>
              <a:t>პროდუქცისს დაბინძურების შესაძლებლობები:</a:t>
            </a:r>
          </a:p>
          <a:p>
            <a:endParaRPr lang="ka-GE" b="1" dirty="0">
              <a:solidFill>
                <a:srgbClr val="FF0000"/>
              </a:solidFill>
              <a:latin typeface="Calibri Light (Headings)"/>
            </a:endParaRPr>
          </a:p>
          <a:p>
            <a:pPr marL="457200" indent="-457200">
              <a:buAutoNum type="arabicPeriod"/>
            </a:pPr>
            <a:endParaRPr lang="ka-GE" b="1" dirty="0">
              <a:solidFill>
                <a:schemeClr val="accent1">
                  <a:lumMod val="75000"/>
                </a:schemeClr>
              </a:solidFill>
              <a:latin typeface="Calibri Light (Headings)"/>
            </a:endParaRPr>
          </a:p>
          <a:p>
            <a:pPr marL="457200" indent="-457200">
              <a:buAutoNum type="arabicPeriod"/>
            </a:pPr>
            <a:endParaRPr lang="ka-GE" b="1" dirty="0">
              <a:solidFill>
                <a:schemeClr val="accent1">
                  <a:lumMod val="75000"/>
                </a:schemeClr>
              </a:solidFill>
              <a:latin typeface="Calibri Light (Headings)"/>
            </a:endParaRPr>
          </a:p>
          <a:p>
            <a:pPr marL="457200" indent="-457200">
              <a:buAutoNum type="arabicPeriod"/>
            </a:pPr>
            <a:endParaRPr lang="ka-GE" b="1" dirty="0">
              <a:solidFill>
                <a:schemeClr val="accent1">
                  <a:lumMod val="75000"/>
                </a:schemeClr>
              </a:solidFill>
              <a:latin typeface="Calibri Light (Headings)"/>
            </a:endParaRPr>
          </a:p>
          <a:p>
            <a:pPr marL="457200" indent="-457200">
              <a:buAutoNum type="arabicPeriod"/>
            </a:pPr>
            <a:endParaRPr lang="ka-GE" b="1" dirty="0">
              <a:solidFill>
                <a:schemeClr val="accent1">
                  <a:lumMod val="75000"/>
                </a:schemeClr>
              </a:solidFill>
              <a:latin typeface="Calibri Light (Headings)"/>
            </a:endParaRPr>
          </a:p>
          <a:p>
            <a:pPr marL="457200" indent="-457200">
              <a:buAutoNum type="arabicPeriod"/>
            </a:pPr>
            <a:endParaRPr lang="ka-GE" b="1" dirty="0">
              <a:solidFill>
                <a:schemeClr val="accent1">
                  <a:lumMod val="75000"/>
                </a:schemeClr>
              </a:solidFill>
              <a:latin typeface="Calibri Light (Headings)"/>
            </a:endParaRPr>
          </a:p>
          <a:p>
            <a:pPr marL="457200" indent="-457200">
              <a:buAutoNum type="arabicPeriod"/>
            </a:pPr>
            <a:endParaRPr lang="ka-GE" b="1" dirty="0">
              <a:solidFill>
                <a:schemeClr val="accent1">
                  <a:lumMod val="75000"/>
                </a:schemeClr>
              </a:solidFill>
              <a:latin typeface="Calibri Light (Headings)"/>
            </a:endParaRPr>
          </a:p>
          <a:p>
            <a:pPr marL="457200" indent="-457200">
              <a:buAutoNum type="arabicPeriod"/>
            </a:pPr>
            <a:endParaRPr lang="ka-GE" b="1" dirty="0">
              <a:solidFill>
                <a:schemeClr val="accent1">
                  <a:lumMod val="75000"/>
                </a:schemeClr>
              </a:solidFill>
              <a:latin typeface="Calibri Light (Headings)"/>
            </a:endParaRPr>
          </a:p>
          <a:p>
            <a:pPr marL="457200" indent="-457200">
              <a:buAutoNum type="arabicPeriod"/>
            </a:pPr>
            <a:endParaRPr lang="ka-GE" b="1" dirty="0">
              <a:solidFill>
                <a:schemeClr val="accent1">
                  <a:lumMod val="75000"/>
                </a:schemeClr>
              </a:solidFill>
              <a:latin typeface="Calibri Light (Headings)"/>
            </a:endParaRPr>
          </a:p>
          <a:p>
            <a:pPr marL="457200" indent="-457200">
              <a:buAutoNum type="arabicPeriod"/>
            </a:pPr>
            <a:endParaRPr lang="ka-GE" b="1" dirty="0">
              <a:solidFill>
                <a:schemeClr val="accent1">
                  <a:lumMod val="75000"/>
                </a:schemeClr>
              </a:solidFill>
              <a:latin typeface="Calibri Light (Headings)"/>
            </a:endParaRPr>
          </a:p>
          <a:p>
            <a:pPr marL="457200" indent="-457200">
              <a:buAutoNum type="arabicPeriod"/>
            </a:pPr>
            <a:endParaRPr lang="ka-GE" b="1" dirty="0">
              <a:solidFill>
                <a:schemeClr val="accent1">
                  <a:lumMod val="75000"/>
                </a:schemeClr>
              </a:solidFill>
              <a:latin typeface="Calibri Light (Headings)"/>
            </a:endParaRPr>
          </a:p>
          <a:p>
            <a:pPr marL="457200" indent="-457200">
              <a:buAutoNum type="arabicPeriod"/>
            </a:pPr>
            <a:endParaRPr lang="ka-GE" b="1" dirty="0">
              <a:solidFill>
                <a:schemeClr val="accent1">
                  <a:lumMod val="75000"/>
                </a:schemeClr>
              </a:solidFill>
              <a:latin typeface="Calibri Light (Headings)"/>
            </a:endParaRPr>
          </a:p>
          <a:p>
            <a:pPr marL="457200" indent="-457200">
              <a:buAutoNum type="arabicPeriod"/>
            </a:pPr>
            <a:endParaRPr lang="ka-GE" b="1" dirty="0">
              <a:solidFill>
                <a:schemeClr val="accent1">
                  <a:lumMod val="75000"/>
                </a:schemeClr>
              </a:solidFill>
              <a:latin typeface="Calibri Light (Headings)"/>
            </a:endParaRPr>
          </a:p>
          <a:p>
            <a:pPr marL="457200" indent="-457200">
              <a:buAutoNum type="arabicPeriod"/>
            </a:pPr>
            <a:endParaRPr lang="ka-GE" b="1" dirty="0">
              <a:solidFill>
                <a:schemeClr val="accent1">
                  <a:lumMod val="75000"/>
                </a:schemeClr>
              </a:solidFill>
              <a:latin typeface="Calibri Light (Headings)"/>
            </a:endParaRPr>
          </a:p>
          <a:p>
            <a:pPr marL="457200" indent="-457200">
              <a:buAutoNum type="arabicPeriod"/>
            </a:pPr>
            <a:endParaRPr lang="ka-GE" b="1" dirty="0">
              <a:solidFill>
                <a:schemeClr val="accent1">
                  <a:lumMod val="75000"/>
                </a:schemeClr>
              </a:solidFill>
              <a:latin typeface="Calibri Light (Headings)"/>
            </a:endParaRPr>
          </a:p>
          <a:p>
            <a:pPr marL="457200" indent="-457200">
              <a:buAutoNum type="arabicPeriod"/>
            </a:pPr>
            <a:endParaRPr lang="ka-GE" b="1" dirty="0">
              <a:solidFill>
                <a:schemeClr val="accent1">
                  <a:lumMod val="75000"/>
                </a:schemeClr>
              </a:solidFill>
              <a:latin typeface="Calibri Light (Headings)"/>
            </a:endParaRPr>
          </a:p>
          <a:p>
            <a:endParaRPr lang="ka-GE" b="1" dirty="0">
              <a:solidFill>
                <a:schemeClr val="accent1">
                  <a:lumMod val="75000"/>
                </a:schemeClr>
              </a:solidFill>
              <a:latin typeface="Calibri Light (Headings)"/>
            </a:endParaRPr>
          </a:p>
        </p:txBody>
      </p:sp>
      <p:sp>
        <p:nvSpPr>
          <p:cNvPr id="5" name="Rectangle 4">
            <a:extLst>
              <a:ext uri="{FF2B5EF4-FFF2-40B4-BE49-F238E27FC236}">
                <a16:creationId xmlns:a16="http://schemas.microsoft.com/office/drawing/2014/main" id="{AC3EC28A-85CC-45C3-B3F7-63F9F0FD1034}"/>
              </a:ext>
            </a:extLst>
          </p:cNvPr>
          <p:cNvSpPr/>
          <p:nvPr/>
        </p:nvSpPr>
        <p:spPr>
          <a:xfrm>
            <a:off x="470263" y="1841735"/>
            <a:ext cx="1410788" cy="1536392"/>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a-GE" b="1" dirty="0">
                <a:solidFill>
                  <a:schemeClr val="tx1"/>
                </a:solidFill>
              </a:rPr>
              <a:t>წყალი</a:t>
            </a:r>
            <a:endParaRPr lang="en-US" b="1" dirty="0">
              <a:solidFill>
                <a:schemeClr val="tx1"/>
              </a:solidFill>
            </a:endParaRPr>
          </a:p>
        </p:txBody>
      </p:sp>
      <p:sp>
        <p:nvSpPr>
          <p:cNvPr id="6" name="Rectangle 5">
            <a:extLst>
              <a:ext uri="{FF2B5EF4-FFF2-40B4-BE49-F238E27FC236}">
                <a16:creationId xmlns:a16="http://schemas.microsoft.com/office/drawing/2014/main" id="{B7CB49CD-7324-4FDB-A595-57F02FC46500}"/>
              </a:ext>
            </a:extLst>
          </p:cNvPr>
          <p:cNvSpPr/>
          <p:nvPr/>
        </p:nvSpPr>
        <p:spPr>
          <a:xfrm>
            <a:off x="2415484" y="1841735"/>
            <a:ext cx="1790756" cy="1536392"/>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a-GE" sz="1600" b="1" dirty="0">
                <a:solidFill>
                  <a:schemeClr val="tx1"/>
                </a:solidFill>
              </a:rPr>
              <a:t>ცხოველები,</a:t>
            </a:r>
          </a:p>
          <a:p>
            <a:pPr algn="ctr"/>
            <a:r>
              <a:rPr lang="ka-GE" sz="1600" b="1" dirty="0">
                <a:solidFill>
                  <a:schemeClr val="tx1"/>
                </a:solidFill>
              </a:rPr>
              <a:t>ფრინველები</a:t>
            </a:r>
          </a:p>
          <a:p>
            <a:pPr algn="ctr"/>
            <a:r>
              <a:rPr lang="ka-GE" sz="1600" b="1" dirty="0">
                <a:solidFill>
                  <a:schemeClr val="tx1"/>
                </a:solidFill>
              </a:rPr>
              <a:t>მღრღნელები, ქვეწარმავლები</a:t>
            </a:r>
            <a:endParaRPr lang="en-US" sz="1600" b="1" dirty="0">
              <a:solidFill>
                <a:schemeClr val="tx1"/>
              </a:solidFill>
            </a:endParaRPr>
          </a:p>
        </p:txBody>
      </p:sp>
      <p:sp>
        <p:nvSpPr>
          <p:cNvPr id="7" name="Rectangle 6">
            <a:extLst>
              <a:ext uri="{FF2B5EF4-FFF2-40B4-BE49-F238E27FC236}">
                <a16:creationId xmlns:a16="http://schemas.microsoft.com/office/drawing/2014/main" id="{D573D18F-230D-4136-9372-80A3D0611B0D}"/>
              </a:ext>
            </a:extLst>
          </p:cNvPr>
          <p:cNvSpPr/>
          <p:nvPr/>
        </p:nvSpPr>
        <p:spPr>
          <a:xfrm>
            <a:off x="4696444" y="1841734"/>
            <a:ext cx="1613174" cy="1536393"/>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a-GE" b="1" dirty="0">
                <a:solidFill>
                  <a:schemeClr val="tx1"/>
                </a:solidFill>
              </a:rPr>
              <a:t>ნაკელი და </a:t>
            </a:r>
            <a:r>
              <a:rPr lang="ka-GE" sz="1600" b="1" dirty="0">
                <a:solidFill>
                  <a:schemeClr val="tx1"/>
                </a:solidFill>
              </a:rPr>
              <a:t>ცხოველური წარმოშობის </a:t>
            </a:r>
            <a:r>
              <a:rPr lang="ka-GE" b="1" dirty="0">
                <a:solidFill>
                  <a:schemeClr val="tx1"/>
                </a:solidFill>
              </a:rPr>
              <a:t>სასუქები</a:t>
            </a:r>
            <a:endParaRPr lang="en-US" b="1" dirty="0">
              <a:solidFill>
                <a:schemeClr val="tx1"/>
              </a:solidFill>
            </a:endParaRPr>
          </a:p>
        </p:txBody>
      </p:sp>
      <p:sp>
        <p:nvSpPr>
          <p:cNvPr id="8" name="Rectangle 7">
            <a:extLst>
              <a:ext uri="{FF2B5EF4-FFF2-40B4-BE49-F238E27FC236}">
                <a16:creationId xmlns:a16="http://schemas.microsoft.com/office/drawing/2014/main" id="{2F81E642-01BD-4912-BC69-4068CC4C5240}"/>
              </a:ext>
            </a:extLst>
          </p:cNvPr>
          <p:cNvSpPr/>
          <p:nvPr/>
        </p:nvSpPr>
        <p:spPr>
          <a:xfrm>
            <a:off x="6910035" y="1841734"/>
            <a:ext cx="1166949" cy="1536393"/>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a-GE" b="1" dirty="0">
                <a:solidFill>
                  <a:schemeClr val="tx1"/>
                </a:solidFill>
              </a:rPr>
              <a:t>პირადი ჰიგიენა</a:t>
            </a:r>
            <a:endParaRPr lang="en-US" b="1" dirty="0">
              <a:solidFill>
                <a:schemeClr val="tx1"/>
              </a:solidFill>
            </a:endParaRPr>
          </a:p>
        </p:txBody>
      </p:sp>
      <p:sp>
        <p:nvSpPr>
          <p:cNvPr id="9" name="Rectangle 8">
            <a:extLst>
              <a:ext uri="{FF2B5EF4-FFF2-40B4-BE49-F238E27FC236}">
                <a16:creationId xmlns:a16="http://schemas.microsoft.com/office/drawing/2014/main" id="{0FD0FFFE-F060-48A9-B1D5-74591360F311}"/>
              </a:ext>
            </a:extLst>
          </p:cNvPr>
          <p:cNvSpPr/>
          <p:nvPr/>
        </p:nvSpPr>
        <p:spPr>
          <a:xfrm>
            <a:off x="8517237" y="1841734"/>
            <a:ext cx="1592138" cy="1536393"/>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a-GE" b="1" dirty="0">
                <a:solidFill>
                  <a:schemeClr val="tx1"/>
                </a:solidFill>
              </a:rPr>
              <a:t>დანადგარები</a:t>
            </a:r>
            <a:endParaRPr lang="en-US" b="1" dirty="0">
              <a:solidFill>
                <a:schemeClr val="tx1"/>
              </a:solidFill>
            </a:endParaRPr>
          </a:p>
        </p:txBody>
      </p:sp>
      <p:sp>
        <p:nvSpPr>
          <p:cNvPr id="10" name="Arrow: Left-Right 9">
            <a:extLst>
              <a:ext uri="{FF2B5EF4-FFF2-40B4-BE49-F238E27FC236}">
                <a16:creationId xmlns:a16="http://schemas.microsoft.com/office/drawing/2014/main" id="{5FD7546A-10B8-4567-83FD-ED977E87A397}"/>
              </a:ext>
            </a:extLst>
          </p:cNvPr>
          <p:cNvSpPr/>
          <p:nvPr/>
        </p:nvSpPr>
        <p:spPr>
          <a:xfrm>
            <a:off x="888275" y="3564134"/>
            <a:ext cx="8436702" cy="754519"/>
          </a:xfrm>
          <a:prstGeom prst="leftRight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a-GE" b="1" dirty="0">
                <a:solidFill>
                  <a:schemeClr val="tx1"/>
                </a:solidFill>
              </a:rPr>
              <a:t>ჯვარედინი დაბინძურება</a:t>
            </a:r>
            <a:endParaRPr lang="en-US" b="1" dirty="0">
              <a:solidFill>
                <a:schemeClr val="tx1"/>
              </a:solidFill>
            </a:endParaRPr>
          </a:p>
        </p:txBody>
      </p:sp>
      <p:sp>
        <p:nvSpPr>
          <p:cNvPr id="11" name="Arrow: Down 10">
            <a:extLst>
              <a:ext uri="{FF2B5EF4-FFF2-40B4-BE49-F238E27FC236}">
                <a16:creationId xmlns:a16="http://schemas.microsoft.com/office/drawing/2014/main" id="{9001D626-CAA0-4AB1-9661-12A9094980C3}"/>
              </a:ext>
            </a:extLst>
          </p:cNvPr>
          <p:cNvSpPr/>
          <p:nvPr/>
        </p:nvSpPr>
        <p:spPr>
          <a:xfrm>
            <a:off x="5267899" y="4318653"/>
            <a:ext cx="470263" cy="849087"/>
          </a:xfrm>
          <a:prstGeom prst="down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9CE5A8A-A176-4EC6-B544-EB87AA2D0F24}"/>
              </a:ext>
            </a:extLst>
          </p:cNvPr>
          <p:cNvSpPr/>
          <p:nvPr/>
        </p:nvSpPr>
        <p:spPr>
          <a:xfrm>
            <a:off x="4751475" y="5533975"/>
            <a:ext cx="1503110" cy="914400"/>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a-GE" b="1" dirty="0">
                <a:solidFill>
                  <a:schemeClr val="tx1"/>
                </a:solidFill>
              </a:rPr>
              <a:t>პროდუქტი</a:t>
            </a:r>
            <a:endParaRPr lang="en-US" b="1" dirty="0">
              <a:solidFill>
                <a:schemeClr val="tx1"/>
              </a:solidFill>
            </a:endParaRPr>
          </a:p>
        </p:txBody>
      </p:sp>
      <p:pic>
        <p:nvPicPr>
          <p:cNvPr id="16" name="Picture 3">
            <a:extLst>
              <a:ext uri="{FF2B5EF4-FFF2-40B4-BE49-F238E27FC236}">
                <a16:creationId xmlns:a16="http://schemas.microsoft.com/office/drawing/2014/main" id="{292FFFB2-094E-427F-AEA6-35DA105FA62E}"/>
              </a:ext>
            </a:extLst>
          </p:cNvPr>
          <p:cNvPicPr>
            <a:picLocks noChangeAspect="1"/>
          </p:cNvPicPr>
          <p:nvPr/>
        </p:nvPicPr>
        <p:blipFill>
          <a:blip r:embed="rId2"/>
          <a:stretch>
            <a:fillRect/>
          </a:stretch>
        </p:blipFill>
        <p:spPr>
          <a:xfrm>
            <a:off x="10279978" y="63148"/>
            <a:ext cx="1806372" cy="672040"/>
          </a:xfrm>
          <a:prstGeom prst="rect">
            <a:avLst/>
          </a:prstGeom>
        </p:spPr>
      </p:pic>
      <p:pic>
        <p:nvPicPr>
          <p:cNvPr id="17" name="Picture 1">
            <a:extLst>
              <a:ext uri="{FF2B5EF4-FFF2-40B4-BE49-F238E27FC236}">
                <a16:creationId xmlns:a16="http://schemas.microsoft.com/office/drawing/2014/main" id="{37236D61-7A50-4F05-BE18-EB1D77FCFD8A}"/>
              </a:ext>
            </a:extLst>
          </p:cNvPr>
          <p:cNvPicPr>
            <a:picLocks noChangeAspect="1"/>
          </p:cNvPicPr>
          <p:nvPr/>
        </p:nvPicPr>
        <p:blipFill>
          <a:blip r:embed="rId3"/>
          <a:stretch>
            <a:fillRect/>
          </a:stretch>
        </p:blipFill>
        <p:spPr>
          <a:xfrm>
            <a:off x="74539" y="53839"/>
            <a:ext cx="1692876" cy="653901"/>
          </a:xfrm>
          <a:prstGeom prst="rect">
            <a:avLst/>
          </a:prstGeom>
        </p:spPr>
      </p:pic>
      <p:pic>
        <p:nvPicPr>
          <p:cNvPr id="18" name="Picture 2">
            <a:extLst>
              <a:ext uri="{FF2B5EF4-FFF2-40B4-BE49-F238E27FC236}">
                <a16:creationId xmlns:a16="http://schemas.microsoft.com/office/drawing/2014/main" id="{1D67F38B-584D-4069-8D87-4D490947F225}"/>
              </a:ext>
            </a:extLst>
          </p:cNvPr>
          <p:cNvPicPr>
            <a:picLocks noChangeAspect="1"/>
          </p:cNvPicPr>
          <p:nvPr/>
        </p:nvPicPr>
        <p:blipFill>
          <a:blip r:embed="rId4"/>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18478484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318051" y="536417"/>
            <a:ext cx="10253849" cy="6281531"/>
          </a:xfrm>
          <a:ln w="57150">
            <a:solidFill>
              <a:srgbClr val="002060"/>
            </a:solidFill>
          </a:ln>
          <a:effectLst>
            <a:outerShdw blurRad="63500" sx="102000" sy="102000" algn="ctr" rotWithShape="0">
              <a:prstClr val="black">
                <a:alpha val="40000"/>
              </a:prstClr>
            </a:outerShdw>
          </a:effectLst>
        </p:spPr>
        <p:txBody>
          <a:bodyPr anchor="t">
            <a:normAutofit/>
          </a:bodyPr>
          <a:lstStyle/>
          <a:p>
            <a:pPr algn="l"/>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endParaRPr lang="en-US" sz="2400" b="1" dirty="0">
              <a:solidFill>
                <a:schemeClr val="accent1">
                  <a:lumMod val="75000"/>
                </a:schemeClr>
              </a:solidFill>
              <a:latin typeface="Calibri Light (Headings)"/>
            </a:endParaRPr>
          </a:p>
        </p:txBody>
      </p:sp>
      <p:sp>
        <p:nvSpPr>
          <p:cNvPr id="4" name="TextBox 3">
            <a:extLst>
              <a:ext uri="{FF2B5EF4-FFF2-40B4-BE49-F238E27FC236}">
                <a16:creationId xmlns:a16="http://schemas.microsoft.com/office/drawing/2014/main" id="{3A2E4F3D-1B61-4377-BDFB-A39C67C748D7}"/>
              </a:ext>
            </a:extLst>
          </p:cNvPr>
          <p:cNvSpPr txBox="1"/>
          <p:nvPr/>
        </p:nvSpPr>
        <p:spPr>
          <a:xfrm>
            <a:off x="318051" y="536417"/>
            <a:ext cx="10117722" cy="6324808"/>
          </a:xfrm>
          <a:prstGeom prst="rect">
            <a:avLst/>
          </a:prstGeom>
          <a:noFill/>
        </p:spPr>
        <p:txBody>
          <a:bodyPr wrap="square" rtlCol="0">
            <a:spAutoFit/>
          </a:bodyPr>
          <a:lstStyle/>
          <a:p>
            <a:pPr marL="457200" indent="-457200">
              <a:buFont typeface="Arial" panose="020B0604020202020204" pitchFamily="34" charset="0"/>
              <a:buChar char="•"/>
            </a:pPr>
            <a:r>
              <a:rPr lang="ka-GE" sz="2700" b="1" dirty="0">
                <a:solidFill>
                  <a:srgbClr val="FF0000"/>
                </a:solidFill>
              </a:rPr>
              <a:t>წყალი</a:t>
            </a:r>
            <a:r>
              <a:rPr lang="ka-GE" sz="2700" b="1" dirty="0">
                <a:solidFill>
                  <a:schemeClr val="accent1">
                    <a:lumMod val="75000"/>
                  </a:schemeClr>
                </a:solidFill>
              </a:rPr>
              <a:t> - წყლის ტიპები, სარწყავი სისტემები, წყლის ანალიზი</a:t>
            </a:r>
          </a:p>
          <a:p>
            <a:pPr marL="457200" indent="-457200">
              <a:buFont typeface="Arial" panose="020B0604020202020204" pitchFamily="34" charset="0"/>
              <a:buChar char="•"/>
            </a:pPr>
            <a:r>
              <a:rPr lang="ka-GE" sz="2700" b="1" dirty="0">
                <a:solidFill>
                  <a:srgbClr val="FF0000"/>
                </a:solidFill>
              </a:rPr>
              <a:t>ცხოველები, ფრინველები, მღრღნელები და ქვეწარმავლები </a:t>
            </a:r>
            <a:r>
              <a:rPr lang="ka-GE" sz="2700" b="1" dirty="0">
                <a:solidFill>
                  <a:schemeClr val="accent1">
                    <a:lumMod val="75000"/>
                  </a:schemeClr>
                </a:solidFill>
              </a:rPr>
              <a:t>- სტანდარტული პროცედურები მათ მიერ დაბინძურების რისკის შემცირებისა ან თავიდან აცილების შემთხვევაში;</a:t>
            </a:r>
          </a:p>
          <a:p>
            <a:pPr marL="457200" indent="-457200">
              <a:buFont typeface="Arial" panose="020B0604020202020204" pitchFamily="34" charset="0"/>
              <a:buChar char="•"/>
            </a:pPr>
            <a:r>
              <a:rPr lang="ka-GE" sz="2700" b="1" dirty="0">
                <a:solidFill>
                  <a:srgbClr val="FF0000"/>
                </a:solidFill>
              </a:rPr>
              <a:t> ნაკელი და ცხოველური წარმოშობის სასუქები </a:t>
            </a:r>
            <a:r>
              <a:rPr lang="ka-GE" sz="2700" b="1" dirty="0">
                <a:solidFill>
                  <a:schemeClr val="accent1">
                    <a:lumMod val="75000"/>
                  </a:schemeClr>
                </a:solidFill>
              </a:rPr>
              <a:t>- დამადასტურებელი საბუთი რომ ცხოველური წარმოშობის სასუქების და ნაკელის ხარისხი შეესაბამება </a:t>
            </a:r>
            <a:r>
              <a:rPr lang="en-US" sz="2700" b="1" dirty="0">
                <a:solidFill>
                  <a:schemeClr val="accent1">
                    <a:lumMod val="75000"/>
                  </a:schemeClr>
                </a:solidFill>
              </a:rPr>
              <a:t>Global GAP-</a:t>
            </a:r>
            <a:r>
              <a:rPr lang="ka-GE" sz="2700" b="1" dirty="0">
                <a:solidFill>
                  <a:schemeClr val="accent1">
                    <a:lumMod val="75000"/>
                  </a:schemeClr>
                </a:solidFill>
              </a:rPr>
              <a:t>ის სტანდარტებს. ₾აბორატორიული ანალიზი დამაბინძურებელი აგენტების არარსებობის შესახებ.</a:t>
            </a:r>
          </a:p>
          <a:p>
            <a:pPr marL="457200" indent="-457200">
              <a:buFont typeface="Arial" panose="020B0604020202020204" pitchFamily="34" charset="0"/>
              <a:buChar char="•"/>
            </a:pPr>
            <a:r>
              <a:rPr lang="ka-GE" sz="2700" b="1" dirty="0">
                <a:solidFill>
                  <a:srgbClr val="FF0000"/>
                </a:solidFill>
              </a:rPr>
              <a:t>პირადი ჰიგიენა </a:t>
            </a:r>
            <a:r>
              <a:rPr lang="ka-GE" sz="2700" b="1" dirty="0">
                <a:solidFill>
                  <a:schemeClr val="accent1">
                    <a:lumMod val="75000"/>
                  </a:schemeClr>
                </a:solidFill>
              </a:rPr>
              <a:t>- შემუშავებული უნდა იქნას პროცედურული სტანდარტი მკრეფავებისთვის პირადი ჰიგიენის დაცვის შესახებ მოსავლის აღების დროს (ხელსაბანები და ტუალეტები, შესვენებისთვის გამოყოფილი ადგილები, ტანსაცმელი, სასმელი წყალი, ტელეფონები, საკრეფი საშა ასე შემდეგ)</a:t>
            </a:r>
            <a:endParaRPr lang="en-US" sz="2700" b="1" dirty="0">
              <a:solidFill>
                <a:srgbClr val="FF0000"/>
              </a:solidFill>
            </a:endParaRPr>
          </a:p>
        </p:txBody>
      </p:sp>
      <p:pic>
        <p:nvPicPr>
          <p:cNvPr id="8" name="Picture 3">
            <a:extLst>
              <a:ext uri="{FF2B5EF4-FFF2-40B4-BE49-F238E27FC236}">
                <a16:creationId xmlns:a16="http://schemas.microsoft.com/office/drawing/2014/main" id="{D6CA4198-D8C9-4AF3-B594-7DAADC3B9E4C}"/>
              </a:ext>
            </a:extLst>
          </p:cNvPr>
          <p:cNvPicPr>
            <a:picLocks noChangeAspect="1"/>
          </p:cNvPicPr>
          <p:nvPr/>
        </p:nvPicPr>
        <p:blipFill>
          <a:blip r:embed="rId2"/>
          <a:stretch>
            <a:fillRect/>
          </a:stretch>
        </p:blipFill>
        <p:spPr>
          <a:xfrm>
            <a:off x="10279978" y="63148"/>
            <a:ext cx="1806372" cy="672040"/>
          </a:xfrm>
          <a:prstGeom prst="rect">
            <a:avLst/>
          </a:prstGeom>
        </p:spPr>
      </p:pic>
      <p:pic>
        <p:nvPicPr>
          <p:cNvPr id="9" name="Picture 1">
            <a:extLst>
              <a:ext uri="{FF2B5EF4-FFF2-40B4-BE49-F238E27FC236}">
                <a16:creationId xmlns:a16="http://schemas.microsoft.com/office/drawing/2014/main" id="{BF815C55-3214-4A04-ADEC-3B41A647BEB9}"/>
              </a:ext>
            </a:extLst>
          </p:cNvPr>
          <p:cNvPicPr>
            <a:picLocks noChangeAspect="1"/>
          </p:cNvPicPr>
          <p:nvPr/>
        </p:nvPicPr>
        <p:blipFill>
          <a:blip r:embed="rId3"/>
          <a:stretch>
            <a:fillRect/>
          </a:stretch>
        </p:blipFill>
        <p:spPr>
          <a:xfrm>
            <a:off x="74539" y="53839"/>
            <a:ext cx="1692876" cy="653901"/>
          </a:xfrm>
          <a:prstGeom prst="rect">
            <a:avLst/>
          </a:prstGeom>
        </p:spPr>
      </p:pic>
      <p:pic>
        <p:nvPicPr>
          <p:cNvPr id="10" name="Picture 2">
            <a:extLst>
              <a:ext uri="{FF2B5EF4-FFF2-40B4-BE49-F238E27FC236}">
                <a16:creationId xmlns:a16="http://schemas.microsoft.com/office/drawing/2014/main" id="{D95971B0-E31D-4FD8-8553-319D0AA2DABB}"/>
              </a:ext>
            </a:extLst>
          </p:cNvPr>
          <p:cNvPicPr>
            <a:picLocks noChangeAspect="1"/>
          </p:cNvPicPr>
          <p:nvPr/>
        </p:nvPicPr>
        <p:blipFill>
          <a:blip r:embed="rId4"/>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2582696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a-GE" dirty="0"/>
              <a:t>გლო</a:t>
            </a:r>
            <a:endParaRPr lang="en-US" dirty="0"/>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308344" y="233916"/>
            <a:ext cx="10185991" cy="6471684"/>
          </a:xfrm>
          <a:ln w="57150">
            <a:solidFill>
              <a:srgbClr val="002060"/>
            </a:solidFill>
          </a:ln>
          <a:effectLst>
            <a:outerShdw blurRad="63500" sx="102000" sy="102000" algn="ctr" rotWithShape="0">
              <a:prstClr val="black">
                <a:alpha val="40000"/>
              </a:prstClr>
            </a:outerShdw>
          </a:effectLst>
        </p:spPr>
        <p:txBody>
          <a:bodyPr anchor="t">
            <a:normAutofit fontScale="90000"/>
          </a:bodyPr>
          <a:lstStyle/>
          <a:p>
            <a:pPr algn="l">
              <a:lnSpc>
                <a:spcPct val="100000"/>
              </a:lnSpc>
            </a:pPr>
            <a:br>
              <a:rPr lang="en-US" sz="2700" b="1" dirty="0">
                <a:solidFill>
                  <a:schemeClr val="accent1">
                    <a:lumMod val="75000"/>
                  </a:schemeClr>
                </a:solidFill>
              </a:rPr>
            </a:br>
            <a:r>
              <a:rPr lang="en-US" sz="2700" b="1" dirty="0">
                <a:solidFill>
                  <a:schemeClr val="accent1">
                    <a:lumMod val="75000"/>
                  </a:schemeClr>
                </a:solidFill>
              </a:rPr>
              <a:t>GLOBALG.A.P</a:t>
            </a:r>
            <a:r>
              <a:rPr lang="ka-GE" sz="2700" b="1" dirty="0">
                <a:solidFill>
                  <a:schemeClr val="accent1">
                    <a:lumMod val="75000"/>
                  </a:schemeClr>
                </a:solidFill>
              </a:rPr>
              <a:t>-ი ასევე ცნობილია </a:t>
            </a:r>
            <a:r>
              <a:rPr lang="ka-GE" sz="2700" b="1" dirty="0">
                <a:solidFill>
                  <a:srgbClr val="FF0000"/>
                </a:solidFill>
              </a:rPr>
              <a:t>„</a:t>
            </a:r>
            <a:r>
              <a:rPr lang="ka-GE" sz="3100" b="1" i="1" u="sng" dirty="0">
                <a:solidFill>
                  <a:srgbClr val="FF0000"/>
                </a:solidFill>
              </a:rPr>
              <a:t>ინტეგრირებული მეურნეობის უზრუნველყოფის“ </a:t>
            </a:r>
            <a:r>
              <a:rPr lang="en-US" sz="3100" b="1" i="1" u="sng" dirty="0">
                <a:solidFill>
                  <a:srgbClr val="FF0000"/>
                </a:solidFill>
              </a:rPr>
              <a:t>IFA</a:t>
            </a:r>
            <a:r>
              <a:rPr lang="ka-GE" sz="3100" b="1" i="1" u="sng" dirty="0">
                <a:solidFill>
                  <a:schemeClr val="accent1">
                    <a:lumMod val="75000"/>
                  </a:schemeClr>
                </a:solidFill>
              </a:rPr>
              <a:t> </a:t>
            </a:r>
            <a:r>
              <a:rPr lang="ka-GE" sz="2700" b="1" dirty="0">
                <a:solidFill>
                  <a:schemeClr val="accent1">
                    <a:lumMod val="75000"/>
                  </a:schemeClr>
                </a:solidFill>
              </a:rPr>
              <a:t>სახელწოდებით, და წარმოადგენს საკონტროლო ქულებსა </a:t>
            </a:r>
            <a:r>
              <a:rPr lang="en-US" sz="2700" b="1" dirty="0">
                <a:solidFill>
                  <a:schemeClr val="accent1">
                    <a:lumMod val="75000"/>
                  </a:schemeClr>
                </a:solidFill>
              </a:rPr>
              <a:t>(control points)</a:t>
            </a:r>
            <a:r>
              <a:rPr lang="ka-GE" sz="2700" b="1" dirty="0">
                <a:solidFill>
                  <a:schemeClr val="accent1">
                    <a:lumMod val="75000"/>
                  </a:schemeClr>
                </a:solidFill>
              </a:rPr>
              <a:t> და სტანდარტებთან </a:t>
            </a:r>
            <a:br>
              <a:rPr lang="ka-GE" sz="2700" b="1" dirty="0">
                <a:solidFill>
                  <a:schemeClr val="accent1">
                    <a:lumMod val="75000"/>
                  </a:schemeClr>
                </a:solidFill>
              </a:rPr>
            </a:br>
            <a:r>
              <a:rPr lang="ka-GE" sz="2700" b="1" dirty="0">
                <a:solidFill>
                  <a:schemeClr val="accent1">
                    <a:lumMod val="75000"/>
                  </a:schemeClr>
                </a:solidFill>
              </a:rPr>
              <a:t>მისადაგების კრიტერიუმების დოკუმენტს</a:t>
            </a:r>
            <a:r>
              <a:rPr lang="en-US" sz="2700" b="1" dirty="0">
                <a:solidFill>
                  <a:schemeClr val="accent1">
                    <a:lumMod val="75000"/>
                  </a:schemeClr>
                </a:solidFill>
              </a:rPr>
              <a:t> (compliance criteria)</a:t>
            </a:r>
            <a:r>
              <a:rPr lang="ka-GE" sz="2700" b="1" dirty="0">
                <a:solidFill>
                  <a:schemeClr val="accent1">
                    <a:lumMod val="75000"/>
                  </a:schemeClr>
                </a:solidFill>
              </a:rPr>
              <a:t>.</a:t>
            </a:r>
            <a:br>
              <a:rPr lang="ka-GE" sz="2700" b="1" dirty="0">
                <a:solidFill>
                  <a:schemeClr val="accent1">
                    <a:lumMod val="75000"/>
                  </a:schemeClr>
                </a:solidFill>
              </a:rPr>
            </a:br>
            <a:r>
              <a:rPr lang="ka-GE" sz="2700" b="1" dirty="0">
                <a:solidFill>
                  <a:schemeClr val="accent1">
                    <a:lumMod val="75000"/>
                  </a:schemeClr>
                </a:solidFill>
              </a:rPr>
              <a:t>ეს დოკუმენტი დაჯგუფებულია</a:t>
            </a:r>
            <a:r>
              <a:rPr lang="en-US" sz="2700" b="1" dirty="0">
                <a:solidFill>
                  <a:schemeClr val="accent1">
                    <a:lumMod val="75000"/>
                  </a:schemeClr>
                </a:solidFill>
              </a:rPr>
              <a:t> </a:t>
            </a:r>
            <a:r>
              <a:rPr lang="ka-GE" sz="2700" b="1" dirty="0">
                <a:solidFill>
                  <a:schemeClr val="accent1">
                    <a:lumMod val="75000"/>
                  </a:schemeClr>
                </a:solidFill>
              </a:rPr>
              <a:t>სფეროების მიხედვით:</a:t>
            </a:r>
            <a:br>
              <a:rPr lang="ka-GE" sz="2700" b="1" dirty="0">
                <a:solidFill>
                  <a:schemeClr val="accent1">
                    <a:lumMod val="75000"/>
                  </a:schemeClr>
                </a:solidFill>
              </a:rPr>
            </a:br>
            <a:br>
              <a:rPr lang="en-US" sz="2700" b="1" dirty="0">
                <a:solidFill>
                  <a:schemeClr val="accent1">
                    <a:lumMod val="75000"/>
                  </a:schemeClr>
                </a:solidFill>
              </a:rPr>
            </a:br>
            <a:r>
              <a:rPr lang="ka-GE" sz="2700" b="1" dirty="0">
                <a:solidFill>
                  <a:schemeClr val="accent1">
                    <a:lumMod val="75000"/>
                  </a:schemeClr>
                </a:solidFill>
              </a:rPr>
              <a:t>ა)</a:t>
            </a:r>
            <a:r>
              <a:rPr lang="en-US" sz="2700" b="1" dirty="0">
                <a:solidFill>
                  <a:schemeClr val="accent1">
                    <a:lumMod val="75000"/>
                  </a:schemeClr>
                </a:solidFill>
              </a:rPr>
              <a:t> </a:t>
            </a:r>
            <a:r>
              <a:rPr lang="ka-GE" sz="2700" b="1" dirty="0">
                <a:solidFill>
                  <a:schemeClr val="accent1">
                    <a:lumMod val="75000"/>
                  </a:schemeClr>
                </a:solidFill>
              </a:rPr>
              <a:t>სასოფლო სამეურნეო კულტურები </a:t>
            </a:r>
            <a:br>
              <a:rPr lang="en-US" sz="2700" b="1" dirty="0">
                <a:solidFill>
                  <a:schemeClr val="accent1">
                    <a:lumMod val="75000"/>
                  </a:schemeClr>
                </a:solidFill>
              </a:rPr>
            </a:br>
            <a:r>
              <a:rPr lang="ka-GE" sz="2700" b="1" dirty="0">
                <a:solidFill>
                  <a:schemeClr val="accent1">
                    <a:lumMod val="75000"/>
                  </a:schemeClr>
                </a:solidFill>
              </a:rPr>
              <a:t>ბ) წყლის პროდუქტები </a:t>
            </a:r>
            <a:br>
              <a:rPr lang="en-US" sz="2700" b="1" dirty="0">
                <a:solidFill>
                  <a:schemeClr val="accent1">
                    <a:lumMod val="75000"/>
                  </a:schemeClr>
                </a:solidFill>
              </a:rPr>
            </a:br>
            <a:r>
              <a:rPr lang="ka-GE" sz="2700" b="1" dirty="0">
                <a:solidFill>
                  <a:schemeClr val="accent1">
                    <a:lumMod val="75000"/>
                  </a:schemeClr>
                </a:solidFill>
              </a:rPr>
              <a:t>გ) მეცხოველეობა</a:t>
            </a:r>
            <a:br>
              <a:rPr lang="en-US" sz="2700" b="1" dirty="0">
                <a:solidFill>
                  <a:schemeClr val="accent1">
                    <a:lumMod val="75000"/>
                  </a:schemeClr>
                </a:solidFill>
              </a:rPr>
            </a:br>
            <a:r>
              <a:rPr lang="ka-GE" sz="2700" b="1" dirty="0">
                <a:solidFill>
                  <a:schemeClr val="accent1">
                    <a:lumMod val="75000"/>
                  </a:schemeClr>
                </a:solidFill>
              </a:rPr>
              <a:t>დ)</a:t>
            </a:r>
            <a:r>
              <a:rPr lang="en-US" sz="2700" b="1" dirty="0">
                <a:solidFill>
                  <a:schemeClr val="accent1">
                    <a:lumMod val="75000"/>
                  </a:schemeClr>
                </a:solidFill>
              </a:rPr>
              <a:t> </a:t>
            </a:r>
            <a:r>
              <a:rPr lang="ka-GE" sz="2700" b="1" dirty="0">
                <a:solidFill>
                  <a:schemeClr val="accent1">
                    <a:lumMod val="75000"/>
                  </a:schemeClr>
                </a:solidFill>
              </a:rPr>
              <a:t>სასოფლო სამეურნეო პროდუქტების გადამუშავებასა და </a:t>
            </a:r>
            <a:br>
              <a:rPr lang="en-US" sz="2700" b="1" dirty="0">
                <a:solidFill>
                  <a:schemeClr val="accent1">
                    <a:lumMod val="75000"/>
                  </a:schemeClr>
                </a:solidFill>
              </a:rPr>
            </a:br>
            <a:r>
              <a:rPr lang="ka-GE" sz="2700" b="1" dirty="0">
                <a:solidFill>
                  <a:schemeClr val="accent1">
                    <a:lumMod val="75000"/>
                  </a:schemeClr>
                </a:solidFill>
              </a:rPr>
              <a:t>ე) მეცხოველეობის კვების პროდუქტების წარმოება</a:t>
            </a:r>
            <a:br>
              <a:rPr lang="ka-GE" sz="2700" b="1" dirty="0">
                <a:solidFill>
                  <a:schemeClr val="accent1">
                    <a:lumMod val="75000"/>
                  </a:schemeClr>
                </a:solidFill>
              </a:rPr>
            </a:br>
            <a:br>
              <a:rPr lang="ka-GE" sz="2700" b="1" dirty="0">
                <a:solidFill>
                  <a:schemeClr val="accent1">
                    <a:lumMod val="75000"/>
                  </a:schemeClr>
                </a:solidFill>
              </a:rPr>
            </a:br>
            <a:br>
              <a:rPr lang="ka-GE" sz="2700" b="1" dirty="0">
                <a:solidFill>
                  <a:schemeClr val="accent1">
                    <a:lumMod val="75000"/>
                  </a:schemeClr>
                </a:solidFill>
              </a:rPr>
            </a:br>
            <a:r>
              <a:rPr lang="en-US" sz="2700" b="1" dirty="0">
                <a:solidFill>
                  <a:schemeClr val="accent1">
                    <a:lumMod val="75000"/>
                  </a:schemeClr>
                </a:solidFill>
              </a:rPr>
              <a:t>GLOBALG.A.P-</a:t>
            </a:r>
            <a:r>
              <a:rPr lang="ka-GE" sz="2700" b="1" dirty="0">
                <a:solidFill>
                  <a:schemeClr val="accent1">
                    <a:lumMod val="75000"/>
                  </a:schemeClr>
                </a:solidFill>
              </a:rPr>
              <a:t>ი ასევე შეიცავს </a:t>
            </a:r>
            <a:r>
              <a:rPr lang="ka-GE" sz="2700" b="1" u="sng" dirty="0">
                <a:solidFill>
                  <a:srgbClr val="FF0000"/>
                </a:solidFill>
              </a:rPr>
              <a:t>შესამოწმებელ სიას </a:t>
            </a:r>
            <a:r>
              <a:rPr lang="ka-GE" sz="2700" b="1" dirty="0">
                <a:solidFill>
                  <a:srgbClr val="FF0000"/>
                </a:solidFill>
              </a:rPr>
              <a:t> </a:t>
            </a:r>
            <a:r>
              <a:rPr lang="en-US" sz="2700" b="1" dirty="0">
                <a:solidFill>
                  <a:schemeClr val="accent1">
                    <a:lumMod val="75000"/>
                  </a:schemeClr>
                </a:solidFill>
              </a:rPr>
              <a:t>(check list) </a:t>
            </a:r>
            <a:r>
              <a:rPr lang="ka-GE" sz="2700" b="1" dirty="0">
                <a:solidFill>
                  <a:schemeClr val="accent1">
                    <a:lumMod val="75000"/>
                  </a:schemeClr>
                </a:solidFill>
              </a:rPr>
              <a:t>თვითეული ჯგუფისთვის.</a:t>
            </a:r>
            <a:br>
              <a:rPr lang="ka-GE" sz="2700" b="1" dirty="0">
                <a:solidFill>
                  <a:schemeClr val="accent1">
                    <a:lumMod val="75000"/>
                  </a:schemeClr>
                </a:solidFill>
              </a:rPr>
            </a:br>
            <a:br>
              <a:rPr lang="en-US" sz="2700" dirty="0">
                <a:solidFill>
                  <a:schemeClr val="accent1">
                    <a:lumMod val="75000"/>
                  </a:schemeClr>
                </a:solidFill>
                <a:effectLst>
                  <a:outerShdw blurRad="38100" dist="38100" dir="2700000" algn="tl">
                    <a:srgbClr val="000000">
                      <a:alpha val="43137"/>
                    </a:srgbClr>
                  </a:outerShdw>
                </a:effectLst>
              </a:rPr>
            </a:br>
            <a:br>
              <a:rPr lang="en-US" sz="2700" dirty="0">
                <a:solidFill>
                  <a:schemeClr val="accent1">
                    <a:lumMod val="75000"/>
                  </a:schemeClr>
                </a:solidFill>
                <a:effectLst>
                  <a:outerShdw blurRad="38100" dist="38100" dir="2700000" algn="tl">
                    <a:srgbClr val="000000">
                      <a:alpha val="43137"/>
                    </a:srgbClr>
                  </a:outerShdw>
                </a:effectLst>
              </a:rPr>
            </a:br>
            <a:br>
              <a:rPr lang="en-US" sz="1600" dirty="0">
                <a:solidFill>
                  <a:schemeClr val="accent1">
                    <a:lumMod val="75000"/>
                  </a:schemeClr>
                </a:solidFill>
                <a:effectLst>
                  <a:outerShdw blurRad="38100" dist="38100" dir="2700000" algn="tl">
                    <a:srgbClr val="000000">
                      <a:alpha val="43137"/>
                    </a:srgbClr>
                  </a:outerShdw>
                </a:effectLst>
              </a:rPr>
            </a:br>
            <a:br>
              <a:rPr lang="en-US" sz="1600" dirty="0">
                <a:solidFill>
                  <a:schemeClr val="accent1">
                    <a:lumMod val="75000"/>
                  </a:schemeClr>
                </a:solidFill>
                <a:effectLst>
                  <a:outerShdw blurRad="38100" dist="38100" dir="2700000" algn="tl">
                    <a:srgbClr val="000000">
                      <a:alpha val="43137"/>
                    </a:srgbClr>
                  </a:outerShdw>
                </a:effectLst>
              </a:rPr>
            </a:br>
            <a:endParaRPr lang="en-US" sz="5400" dirty="0">
              <a:solidFill>
                <a:schemeClr val="accent1">
                  <a:lumMod val="75000"/>
                </a:schemeClr>
              </a:solidFill>
            </a:endParaRPr>
          </a:p>
        </p:txBody>
      </p:sp>
      <p:pic>
        <p:nvPicPr>
          <p:cNvPr id="3" name="Picture 2">
            <a:extLst>
              <a:ext uri="{FF2B5EF4-FFF2-40B4-BE49-F238E27FC236}">
                <a16:creationId xmlns:a16="http://schemas.microsoft.com/office/drawing/2014/main" id="{A08D9458-8DDE-49E8-9F7D-FA53428337DF}"/>
              </a:ext>
            </a:extLst>
          </p:cNvPr>
          <p:cNvPicPr>
            <a:picLocks noChangeAspect="1"/>
          </p:cNvPicPr>
          <p:nvPr/>
        </p:nvPicPr>
        <p:blipFill>
          <a:blip r:embed="rId2"/>
          <a:stretch>
            <a:fillRect/>
          </a:stretch>
        </p:blipFill>
        <p:spPr>
          <a:xfrm>
            <a:off x="10285490" y="5201239"/>
            <a:ext cx="1853345" cy="1591194"/>
          </a:xfrm>
          <a:prstGeom prst="rect">
            <a:avLst/>
          </a:prstGeom>
        </p:spPr>
      </p:pic>
      <p:pic>
        <p:nvPicPr>
          <p:cNvPr id="7" name="Picture 3">
            <a:extLst>
              <a:ext uri="{FF2B5EF4-FFF2-40B4-BE49-F238E27FC236}">
                <a16:creationId xmlns:a16="http://schemas.microsoft.com/office/drawing/2014/main" id="{F75DD980-0E86-4F9B-A07C-FF0F298FFB7D}"/>
              </a:ext>
            </a:extLst>
          </p:cNvPr>
          <p:cNvPicPr>
            <a:picLocks noChangeAspect="1"/>
          </p:cNvPicPr>
          <p:nvPr/>
        </p:nvPicPr>
        <p:blipFill>
          <a:blip r:embed="rId3"/>
          <a:stretch>
            <a:fillRect/>
          </a:stretch>
        </p:blipFill>
        <p:spPr>
          <a:xfrm>
            <a:off x="10279978" y="63148"/>
            <a:ext cx="1806372" cy="672040"/>
          </a:xfrm>
          <a:prstGeom prst="rect">
            <a:avLst/>
          </a:prstGeom>
        </p:spPr>
      </p:pic>
      <p:pic>
        <p:nvPicPr>
          <p:cNvPr id="8" name="Picture 1">
            <a:extLst>
              <a:ext uri="{FF2B5EF4-FFF2-40B4-BE49-F238E27FC236}">
                <a16:creationId xmlns:a16="http://schemas.microsoft.com/office/drawing/2014/main" id="{A59404F6-75C7-4044-AF37-55055B9A0392}"/>
              </a:ext>
            </a:extLst>
          </p:cNvPr>
          <p:cNvPicPr>
            <a:picLocks noChangeAspect="1"/>
          </p:cNvPicPr>
          <p:nvPr/>
        </p:nvPicPr>
        <p:blipFill>
          <a:blip r:embed="rId4"/>
          <a:stretch>
            <a:fillRect/>
          </a:stretch>
        </p:blipFill>
        <p:spPr>
          <a:xfrm>
            <a:off x="74539" y="53839"/>
            <a:ext cx="1692876" cy="653901"/>
          </a:xfrm>
          <a:prstGeom prst="rect">
            <a:avLst/>
          </a:prstGeom>
        </p:spPr>
      </p:pic>
    </p:spTree>
    <p:extLst>
      <p:ext uri="{BB962C8B-B14F-4D97-AF65-F5344CB8AC3E}">
        <p14:creationId xmlns:p14="http://schemas.microsoft.com/office/powerpoint/2010/main" val="37681955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318051" y="451353"/>
            <a:ext cx="10253849" cy="6281531"/>
          </a:xfrm>
          <a:ln w="57150">
            <a:solidFill>
              <a:srgbClr val="002060"/>
            </a:solidFill>
          </a:ln>
          <a:effectLst>
            <a:outerShdw blurRad="63500" sx="102000" sy="102000" algn="ctr" rotWithShape="0">
              <a:prstClr val="black">
                <a:alpha val="40000"/>
              </a:prstClr>
            </a:outerShdw>
          </a:effectLst>
        </p:spPr>
        <p:txBody>
          <a:bodyPr anchor="t">
            <a:normAutofit/>
          </a:bodyPr>
          <a:lstStyle/>
          <a:p>
            <a:pPr algn="l"/>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endParaRPr lang="en-US" sz="2400" b="1" dirty="0">
              <a:solidFill>
                <a:schemeClr val="accent1">
                  <a:lumMod val="75000"/>
                </a:schemeClr>
              </a:solidFill>
              <a:latin typeface="Calibri Light (Headings)"/>
            </a:endParaRPr>
          </a:p>
        </p:txBody>
      </p:sp>
      <p:pic>
        <p:nvPicPr>
          <p:cNvPr id="4" name="Picture 3">
            <a:extLst>
              <a:ext uri="{FF2B5EF4-FFF2-40B4-BE49-F238E27FC236}">
                <a16:creationId xmlns:a16="http://schemas.microsoft.com/office/drawing/2014/main" id="{12A42298-290F-4D69-B679-F96F23DBD363}"/>
              </a:ext>
            </a:extLst>
          </p:cNvPr>
          <p:cNvPicPr>
            <a:picLocks noChangeAspect="1"/>
          </p:cNvPicPr>
          <p:nvPr/>
        </p:nvPicPr>
        <p:blipFill>
          <a:blip r:embed="rId2"/>
          <a:stretch>
            <a:fillRect/>
          </a:stretch>
        </p:blipFill>
        <p:spPr>
          <a:xfrm>
            <a:off x="7004442" y="497881"/>
            <a:ext cx="3768162" cy="3768162"/>
          </a:xfrm>
          <a:prstGeom prst="rect">
            <a:avLst/>
          </a:prstGeom>
          <a:solidFill>
            <a:srgbClr val="FF0000"/>
          </a:solidFill>
          <a:ln w="28575">
            <a:solidFill>
              <a:schemeClr val="tx1"/>
            </a:solidFill>
          </a:ln>
        </p:spPr>
      </p:pic>
      <p:cxnSp>
        <p:nvCxnSpPr>
          <p:cNvPr id="9" name="Straight Connector 8">
            <a:extLst>
              <a:ext uri="{FF2B5EF4-FFF2-40B4-BE49-F238E27FC236}">
                <a16:creationId xmlns:a16="http://schemas.microsoft.com/office/drawing/2014/main" id="{CD2A3885-7191-4CEC-9B91-E9E6A25B78FF}"/>
              </a:ext>
            </a:extLst>
          </p:cNvPr>
          <p:cNvCxnSpPr/>
          <p:nvPr/>
        </p:nvCxnSpPr>
        <p:spPr>
          <a:xfrm>
            <a:off x="8759682" y="1799203"/>
            <a:ext cx="883345" cy="105306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C03C7403-330B-4BC0-84AC-FB64C041F6F4}"/>
              </a:ext>
            </a:extLst>
          </p:cNvPr>
          <p:cNvCxnSpPr/>
          <p:nvPr/>
        </p:nvCxnSpPr>
        <p:spPr>
          <a:xfrm flipV="1">
            <a:off x="8700702" y="1799203"/>
            <a:ext cx="869030" cy="961627"/>
          </a:xfrm>
          <a:prstGeom prst="line">
            <a:avLst/>
          </a:prstGeom>
          <a:ln w="57150">
            <a:solidFill>
              <a:srgbClr val="FF0000"/>
            </a:solidFill>
          </a:ln>
        </p:spPr>
        <p:style>
          <a:lnRef idx="1">
            <a:schemeClr val="accent2"/>
          </a:lnRef>
          <a:fillRef idx="0">
            <a:schemeClr val="accent2"/>
          </a:fillRef>
          <a:effectRef idx="0">
            <a:schemeClr val="accent2"/>
          </a:effectRef>
          <a:fontRef idx="minor">
            <a:schemeClr val="tx1"/>
          </a:fontRef>
        </p:style>
      </p:cxnSp>
      <p:pic>
        <p:nvPicPr>
          <p:cNvPr id="12" name="Picture 11">
            <a:extLst>
              <a:ext uri="{FF2B5EF4-FFF2-40B4-BE49-F238E27FC236}">
                <a16:creationId xmlns:a16="http://schemas.microsoft.com/office/drawing/2014/main" id="{DA9573B5-CC14-49A4-A5FB-668A2D3FA4FD}"/>
              </a:ext>
            </a:extLst>
          </p:cNvPr>
          <p:cNvPicPr>
            <a:picLocks noChangeAspect="1"/>
          </p:cNvPicPr>
          <p:nvPr/>
        </p:nvPicPr>
        <p:blipFill>
          <a:blip r:embed="rId3"/>
          <a:stretch>
            <a:fillRect/>
          </a:stretch>
        </p:blipFill>
        <p:spPr>
          <a:xfrm>
            <a:off x="3001278" y="495565"/>
            <a:ext cx="3758408" cy="3129308"/>
          </a:xfrm>
          <a:prstGeom prst="rect">
            <a:avLst/>
          </a:prstGeom>
          <a:ln w="38100">
            <a:solidFill>
              <a:schemeClr val="tx1"/>
            </a:solidFill>
          </a:ln>
        </p:spPr>
      </p:pic>
      <p:pic>
        <p:nvPicPr>
          <p:cNvPr id="13" name="Picture 12">
            <a:extLst>
              <a:ext uri="{FF2B5EF4-FFF2-40B4-BE49-F238E27FC236}">
                <a16:creationId xmlns:a16="http://schemas.microsoft.com/office/drawing/2014/main" id="{6E6B80B6-FC01-4838-8B9A-DA4F18CF407C}"/>
              </a:ext>
            </a:extLst>
          </p:cNvPr>
          <p:cNvPicPr>
            <a:picLocks noChangeAspect="1"/>
          </p:cNvPicPr>
          <p:nvPr/>
        </p:nvPicPr>
        <p:blipFill>
          <a:blip r:embed="rId4"/>
          <a:stretch>
            <a:fillRect/>
          </a:stretch>
        </p:blipFill>
        <p:spPr>
          <a:xfrm>
            <a:off x="386219" y="2391440"/>
            <a:ext cx="3768162" cy="3768162"/>
          </a:xfrm>
          <a:prstGeom prst="rect">
            <a:avLst/>
          </a:prstGeom>
          <a:ln w="38100">
            <a:solidFill>
              <a:schemeClr val="tx1"/>
            </a:solidFill>
          </a:ln>
        </p:spPr>
      </p:pic>
      <p:pic>
        <p:nvPicPr>
          <p:cNvPr id="15" name="Picture 14" descr="A picture containing outdoor, wall, building&#10;&#10;Description generated with high confidence">
            <a:extLst>
              <a:ext uri="{FF2B5EF4-FFF2-40B4-BE49-F238E27FC236}">
                <a16:creationId xmlns:a16="http://schemas.microsoft.com/office/drawing/2014/main" id="{995F4D68-E215-45B0-A3AD-C9AC23AA5E5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5104401" y="3117879"/>
            <a:ext cx="3623223" cy="3623223"/>
          </a:xfrm>
          <a:prstGeom prst="rect">
            <a:avLst/>
          </a:prstGeom>
          <a:ln w="28575">
            <a:solidFill>
              <a:schemeClr val="tx1"/>
            </a:solidFill>
          </a:ln>
        </p:spPr>
      </p:pic>
      <p:pic>
        <p:nvPicPr>
          <p:cNvPr id="14" name="Picture 3">
            <a:extLst>
              <a:ext uri="{FF2B5EF4-FFF2-40B4-BE49-F238E27FC236}">
                <a16:creationId xmlns:a16="http://schemas.microsoft.com/office/drawing/2014/main" id="{8D26C025-4C4E-4A76-A8EF-41AD36A3124F}"/>
              </a:ext>
            </a:extLst>
          </p:cNvPr>
          <p:cNvPicPr>
            <a:picLocks noChangeAspect="1"/>
          </p:cNvPicPr>
          <p:nvPr/>
        </p:nvPicPr>
        <p:blipFill>
          <a:blip r:embed="rId6"/>
          <a:stretch>
            <a:fillRect/>
          </a:stretch>
        </p:blipFill>
        <p:spPr>
          <a:xfrm>
            <a:off x="10279978" y="63148"/>
            <a:ext cx="1806372" cy="672040"/>
          </a:xfrm>
          <a:prstGeom prst="rect">
            <a:avLst/>
          </a:prstGeom>
        </p:spPr>
      </p:pic>
      <p:pic>
        <p:nvPicPr>
          <p:cNvPr id="16" name="Picture 1">
            <a:extLst>
              <a:ext uri="{FF2B5EF4-FFF2-40B4-BE49-F238E27FC236}">
                <a16:creationId xmlns:a16="http://schemas.microsoft.com/office/drawing/2014/main" id="{A2055B3B-D282-425E-A105-8FA0EFA41B2D}"/>
              </a:ext>
            </a:extLst>
          </p:cNvPr>
          <p:cNvPicPr>
            <a:picLocks noChangeAspect="1"/>
          </p:cNvPicPr>
          <p:nvPr/>
        </p:nvPicPr>
        <p:blipFill>
          <a:blip r:embed="rId7"/>
          <a:stretch>
            <a:fillRect/>
          </a:stretch>
        </p:blipFill>
        <p:spPr>
          <a:xfrm>
            <a:off x="74539" y="53839"/>
            <a:ext cx="1692876" cy="653901"/>
          </a:xfrm>
          <a:prstGeom prst="rect">
            <a:avLst/>
          </a:prstGeom>
        </p:spPr>
      </p:pic>
      <p:pic>
        <p:nvPicPr>
          <p:cNvPr id="17" name="Picture 2">
            <a:extLst>
              <a:ext uri="{FF2B5EF4-FFF2-40B4-BE49-F238E27FC236}">
                <a16:creationId xmlns:a16="http://schemas.microsoft.com/office/drawing/2014/main" id="{BD330823-1BD0-4707-A399-ACFDAD8B216C}"/>
              </a:ext>
            </a:extLst>
          </p:cNvPr>
          <p:cNvPicPr>
            <a:picLocks noChangeAspect="1"/>
          </p:cNvPicPr>
          <p:nvPr/>
        </p:nvPicPr>
        <p:blipFill>
          <a:blip r:embed="rId8"/>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28079961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a-GE" dirty="0"/>
              <a:t>ინტე</a:t>
            </a:r>
            <a:endParaRPr lang="en-US" dirty="0"/>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295564" y="287079"/>
            <a:ext cx="10160000" cy="6524851"/>
          </a:xfrm>
          <a:ln w="57150">
            <a:solidFill>
              <a:srgbClr val="002060"/>
            </a:solidFill>
          </a:ln>
          <a:effectLst>
            <a:outerShdw blurRad="63500" sx="102000" sy="102000" algn="ctr" rotWithShape="0">
              <a:prstClr val="black">
                <a:alpha val="40000"/>
              </a:prstClr>
            </a:outerShdw>
          </a:effectLst>
        </p:spPr>
        <p:txBody>
          <a:bodyPr anchor="t">
            <a:normAutofit fontScale="90000"/>
          </a:bodyPr>
          <a:lstStyle/>
          <a:p>
            <a:pPr algn="l">
              <a:lnSpc>
                <a:spcPct val="150000"/>
              </a:lnSpc>
            </a:pPr>
            <a:r>
              <a:rPr lang="en-US" sz="4400" dirty="0">
                <a:solidFill>
                  <a:schemeClr val="accent1">
                    <a:lumMod val="75000"/>
                  </a:schemeClr>
                </a:solidFill>
                <a:effectLst>
                  <a:outerShdw blurRad="38100" dist="38100" dir="2700000" algn="tl">
                    <a:srgbClr val="000000">
                      <a:alpha val="43137"/>
                    </a:srgbClr>
                  </a:outerShdw>
                </a:effectLst>
              </a:rPr>
              <a:t>           </a:t>
            </a:r>
            <a:r>
              <a:rPr lang="ka-GE" sz="4400" dirty="0">
                <a:solidFill>
                  <a:schemeClr val="accent1">
                    <a:lumMod val="75000"/>
                  </a:schemeClr>
                </a:solidFill>
                <a:effectLst>
                  <a:outerShdw blurRad="38100" dist="38100" dir="2700000" algn="tl">
                    <a:srgbClr val="000000">
                      <a:alpha val="43137"/>
                    </a:srgbClr>
                  </a:outerShdw>
                </a:effectLst>
              </a:rPr>
              <a:t>5 ეტაპი სერტიფიცირებისთვის:</a:t>
            </a:r>
            <a:br>
              <a:rPr lang="ka-GE" sz="2400" dirty="0">
                <a:solidFill>
                  <a:schemeClr val="accent1">
                    <a:lumMod val="75000"/>
                  </a:schemeClr>
                </a:solidFill>
                <a:effectLst>
                  <a:outerShdw blurRad="38100" dist="38100" dir="2700000" algn="tl">
                    <a:srgbClr val="000000">
                      <a:alpha val="43137"/>
                    </a:srgbClr>
                  </a:outerShdw>
                </a:effectLst>
              </a:rPr>
            </a:br>
            <a:r>
              <a:rPr lang="ka-GE" sz="2400" dirty="0">
                <a:solidFill>
                  <a:schemeClr val="accent1">
                    <a:lumMod val="75000"/>
                  </a:schemeClr>
                </a:solidFill>
                <a:effectLst>
                  <a:outerShdw blurRad="38100" dist="38100" dir="2700000" algn="tl">
                    <a:srgbClr val="000000">
                      <a:alpha val="43137"/>
                    </a:srgbClr>
                  </a:outerShdw>
                </a:effectLst>
              </a:rPr>
              <a:t>1. ჩამოტვირთეთ </a:t>
            </a:r>
            <a:r>
              <a:rPr lang="en-US" sz="2200" b="1" dirty="0">
                <a:solidFill>
                  <a:schemeClr val="accent1">
                    <a:lumMod val="75000"/>
                  </a:schemeClr>
                </a:solidFill>
                <a:effectLst>
                  <a:outerShdw blurRad="38100" dist="38100" dir="2700000" algn="tl">
                    <a:srgbClr val="000000">
                      <a:alpha val="43137"/>
                    </a:srgbClr>
                  </a:outerShdw>
                </a:effectLst>
              </a:rPr>
              <a:t>GLOBALG.A.P.</a:t>
            </a:r>
            <a:r>
              <a:rPr lang="ka-GE" sz="2200" b="1" dirty="0">
                <a:solidFill>
                  <a:schemeClr val="accent1">
                    <a:lumMod val="75000"/>
                  </a:schemeClr>
                </a:solidFill>
                <a:effectLst>
                  <a:outerShdw blurRad="38100" dist="38100" dir="2700000" algn="tl">
                    <a:srgbClr val="000000">
                      <a:alpha val="43137"/>
                    </a:srgbClr>
                  </a:outerShdw>
                </a:effectLst>
              </a:rPr>
              <a:t>-ის სტანდარტები და შესამოწმებელი სია;</a:t>
            </a:r>
            <a:br>
              <a:rPr lang="ka-GE" sz="2200" b="1" dirty="0">
                <a:solidFill>
                  <a:schemeClr val="accent1">
                    <a:lumMod val="75000"/>
                  </a:schemeClr>
                </a:solidFill>
                <a:effectLst>
                  <a:outerShdw blurRad="38100" dist="38100" dir="2700000" algn="tl">
                    <a:srgbClr val="000000">
                      <a:alpha val="43137"/>
                    </a:srgbClr>
                  </a:outerShdw>
                </a:effectLst>
              </a:rPr>
            </a:br>
            <a:r>
              <a:rPr lang="ka-GE" sz="2200" b="1" dirty="0">
                <a:solidFill>
                  <a:schemeClr val="accent1">
                    <a:lumMod val="75000"/>
                  </a:schemeClr>
                </a:solidFill>
                <a:effectLst>
                  <a:outerShdw blurRad="38100" dist="38100" dir="2700000" algn="tl">
                    <a:srgbClr val="000000">
                      <a:alpha val="43137"/>
                    </a:srgbClr>
                  </a:outerShdw>
                </a:effectLst>
              </a:rPr>
              <a:t>2. მოიძიეთ და დაუკავშირდით  </a:t>
            </a:r>
            <a:r>
              <a:rPr lang="en-US" sz="2200" b="1" dirty="0">
                <a:solidFill>
                  <a:schemeClr val="accent1">
                    <a:lumMod val="75000"/>
                  </a:schemeClr>
                </a:solidFill>
                <a:effectLst>
                  <a:outerShdw blurRad="38100" dist="38100" dir="2700000" algn="tl">
                    <a:srgbClr val="000000">
                      <a:alpha val="43137"/>
                    </a:srgbClr>
                  </a:outerShdw>
                </a:effectLst>
              </a:rPr>
              <a:t>GLOBALG.A.P.-</a:t>
            </a:r>
            <a:r>
              <a:rPr lang="ka-GE" sz="2200" b="1" dirty="0">
                <a:solidFill>
                  <a:schemeClr val="accent1">
                    <a:lumMod val="75000"/>
                  </a:schemeClr>
                </a:solidFill>
                <a:effectLst>
                  <a:outerShdw blurRad="38100" dist="38100" dir="2700000" algn="tl">
                    <a:srgbClr val="000000">
                      <a:alpha val="43137"/>
                    </a:srgbClr>
                  </a:outerShdw>
                </a:effectLst>
              </a:rPr>
              <a:t>ის მასერტიფიცირებელ </a:t>
            </a:r>
            <a:br>
              <a:rPr lang="ka-GE" sz="2200" b="1" dirty="0">
                <a:solidFill>
                  <a:schemeClr val="accent1">
                    <a:lumMod val="75000"/>
                  </a:schemeClr>
                </a:solidFill>
                <a:effectLst>
                  <a:outerShdw blurRad="38100" dist="38100" dir="2700000" algn="tl">
                    <a:srgbClr val="000000">
                      <a:alpha val="43137"/>
                    </a:srgbClr>
                  </a:outerShdw>
                </a:effectLst>
              </a:rPr>
            </a:br>
            <a:r>
              <a:rPr lang="ka-GE" sz="2200" b="1" dirty="0">
                <a:solidFill>
                  <a:schemeClr val="accent1">
                    <a:lumMod val="75000"/>
                  </a:schemeClr>
                </a:solidFill>
                <a:effectLst>
                  <a:outerShdw blurRad="38100" dist="38100" dir="2700000" algn="tl">
                    <a:srgbClr val="000000">
                      <a:alpha val="43137"/>
                    </a:srgbClr>
                  </a:outerShdw>
                </a:effectLst>
              </a:rPr>
              <a:t>    ორგანიზაციას. დარეგისტრირდით და აიღეთ </a:t>
            </a:r>
            <a:r>
              <a:rPr lang="en-US" sz="2200" b="1" dirty="0">
                <a:solidFill>
                  <a:schemeClr val="accent1">
                    <a:lumMod val="75000"/>
                  </a:schemeClr>
                </a:solidFill>
                <a:effectLst>
                  <a:outerShdw blurRad="38100" dist="38100" dir="2700000" algn="tl">
                    <a:srgbClr val="000000">
                      <a:alpha val="43137"/>
                    </a:srgbClr>
                  </a:outerShdw>
                </a:effectLst>
              </a:rPr>
              <a:t>GLOBALG.A.P. </a:t>
            </a:r>
            <a:r>
              <a:rPr lang="ka-GE" sz="2200" b="1" dirty="0">
                <a:solidFill>
                  <a:schemeClr val="accent1">
                    <a:lumMod val="75000"/>
                  </a:schemeClr>
                </a:solidFill>
                <a:effectLst>
                  <a:outerShdw blurRad="38100" dist="38100" dir="2700000" algn="tl">
                    <a:srgbClr val="000000">
                      <a:alpha val="43137"/>
                    </a:srgbClr>
                  </a:outerShdw>
                </a:effectLst>
              </a:rPr>
              <a:t>ნომერი</a:t>
            </a:r>
            <a:r>
              <a:rPr lang="en-US" sz="2200" b="1" dirty="0">
                <a:solidFill>
                  <a:schemeClr val="accent1">
                    <a:lumMod val="75000"/>
                  </a:schemeClr>
                </a:solidFill>
                <a:effectLst>
                  <a:outerShdw blurRad="38100" dist="38100" dir="2700000" algn="tl">
                    <a:srgbClr val="000000">
                      <a:alpha val="43137"/>
                    </a:srgbClr>
                  </a:outerShdw>
                </a:effectLst>
              </a:rPr>
              <a:t> (GGN). </a:t>
            </a:r>
            <a:br>
              <a:rPr lang="ka-GE" sz="2200" b="1" dirty="0">
                <a:solidFill>
                  <a:schemeClr val="accent1">
                    <a:lumMod val="75000"/>
                  </a:schemeClr>
                </a:solidFill>
                <a:effectLst>
                  <a:outerShdw blurRad="38100" dist="38100" dir="2700000" algn="tl">
                    <a:srgbClr val="000000">
                      <a:alpha val="43137"/>
                    </a:srgbClr>
                  </a:outerShdw>
                </a:effectLst>
              </a:rPr>
            </a:br>
            <a:r>
              <a:rPr lang="ka-GE" sz="2200" b="1" dirty="0">
                <a:solidFill>
                  <a:schemeClr val="accent1">
                    <a:lumMod val="75000"/>
                  </a:schemeClr>
                </a:solidFill>
                <a:effectLst>
                  <a:outerShdw blurRad="38100" dist="38100" dir="2700000" algn="tl">
                    <a:srgbClr val="000000">
                      <a:alpha val="43137"/>
                    </a:srgbClr>
                  </a:outerShdw>
                </a:effectLst>
              </a:rPr>
              <a:t>3. მოახდინეთ თვითშეფასება შესამოწმებელი სიის გამოყენებით, გამოასწორეთ </a:t>
            </a:r>
            <a:br>
              <a:rPr lang="ka-GE" sz="2200" b="1" dirty="0">
                <a:solidFill>
                  <a:schemeClr val="accent1">
                    <a:lumMod val="75000"/>
                  </a:schemeClr>
                </a:solidFill>
                <a:effectLst>
                  <a:outerShdw blurRad="38100" dist="38100" dir="2700000" algn="tl">
                    <a:srgbClr val="000000">
                      <a:alpha val="43137"/>
                    </a:srgbClr>
                  </a:outerShdw>
                </a:effectLst>
              </a:rPr>
            </a:br>
            <a:r>
              <a:rPr lang="ka-GE" sz="2200" b="1" dirty="0">
                <a:solidFill>
                  <a:schemeClr val="accent1">
                    <a:lumMod val="75000"/>
                  </a:schemeClr>
                </a:solidFill>
                <a:effectLst>
                  <a:outerShdw blurRad="38100" dist="38100" dir="2700000" algn="tl">
                    <a:srgbClr val="000000">
                      <a:alpha val="43137"/>
                    </a:srgbClr>
                  </a:outerShdw>
                </a:effectLst>
              </a:rPr>
              <a:t>    ყველა ნაკლოვანება, რაც </a:t>
            </a:r>
            <a:r>
              <a:rPr lang="ka-GE" sz="2200" b="1" u="sng" dirty="0">
                <a:solidFill>
                  <a:srgbClr val="FF0000"/>
                </a:solidFill>
                <a:effectLst>
                  <a:outerShdw blurRad="38100" dist="38100" dir="2700000" algn="tl">
                    <a:srgbClr val="000000">
                      <a:alpha val="43137"/>
                    </a:srgbClr>
                  </a:outerShdw>
                </a:effectLst>
              </a:rPr>
              <a:t>არ</a:t>
            </a:r>
            <a:r>
              <a:rPr lang="ka-GE" sz="2200" b="1" dirty="0">
                <a:solidFill>
                  <a:schemeClr val="accent1">
                    <a:lumMod val="75000"/>
                  </a:schemeClr>
                </a:solidFill>
                <a:effectLst>
                  <a:outerShdw blurRad="38100" dist="38100" dir="2700000" algn="tl">
                    <a:srgbClr val="000000">
                      <a:alpha val="43137"/>
                    </a:srgbClr>
                  </a:outerShdw>
                </a:effectLst>
              </a:rPr>
              <a:t> შეესაბამება </a:t>
            </a:r>
            <a:r>
              <a:rPr lang="en-US" sz="2200" b="1" dirty="0">
                <a:solidFill>
                  <a:schemeClr val="accent1">
                    <a:lumMod val="75000"/>
                  </a:schemeClr>
                </a:solidFill>
                <a:effectLst>
                  <a:outerShdw blurRad="38100" dist="38100" dir="2700000" algn="tl">
                    <a:srgbClr val="000000">
                      <a:alpha val="43137"/>
                    </a:srgbClr>
                  </a:outerShdw>
                </a:effectLst>
              </a:rPr>
              <a:t>GLOBALG.A.P.-</a:t>
            </a:r>
            <a:r>
              <a:rPr lang="ka-GE" sz="2200" b="1" dirty="0">
                <a:solidFill>
                  <a:schemeClr val="accent1">
                    <a:lumMod val="75000"/>
                  </a:schemeClr>
                </a:solidFill>
                <a:effectLst>
                  <a:outerShdw blurRad="38100" dist="38100" dir="2700000" algn="tl">
                    <a:srgbClr val="000000">
                      <a:alpha val="43137"/>
                    </a:srgbClr>
                  </a:outerShdw>
                </a:effectLst>
              </a:rPr>
              <a:t>ის სტანდარტებს;</a:t>
            </a:r>
            <a:br>
              <a:rPr lang="ka-GE" sz="2200" b="1" dirty="0">
                <a:solidFill>
                  <a:schemeClr val="accent1">
                    <a:lumMod val="75000"/>
                  </a:schemeClr>
                </a:solidFill>
                <a:effectLst>
                  <a:outerShdw blurRad="38100" dist="38100" dir="2700000" algn="tl">
                    <a:srgbClr val="000000">
                      <a:alpha val="43137"/>
                    </a:srgbClr>
                  </a:outerShdw>
                </a:effectLst>
              </a:rPr>
            </a:br>
            <a:r>
              <a:rPr lang="ka-GE" sz="2200" b="1" dirty="0">
                <a:solidFill>
                  <a:schemeClr val="accent1">
                    <a:lumMod val="75000"/>
                  </a:schemeClr>
                </a:solidFill>
                <a:effectLst>
                  <a:outerShdw blurRad="38100" dist="38100" dir="2700000" algn="tl">
                    <a:srgbClr val="000000">
                      <a:alpha val="43137"/>
                    </a:srgbClr>
                  </a:outerShdw>
                </a:effectLst>
              </a:rPr>
              <a:t>4. დაგეგმეთ შეხვედრა მასერტიფიცირებელ ორგანიზაციასთან; აღნიშნული  ორგანიზაცია დანიშნავს ინსპექტორს (დამოუკიდებელი ორგანიზაციიდან);</a:t>
            </a:r>
            <a:br>
              <a:rPr lang="ka-GE" sz="2200" b="1" dirty="0">
                <a:solidFill>
                  <a:schemeClr val="accent1">
                    <a:lumMod val="75000"/>
                  </a:schemeClr>
                </a:solidFill>
                <a:effectLst>
                  <a:outerShdw blurRad="38100" dist="38100" dir="2700000" algn="tl">
                    <a:srgbClr val="000000">
                      <a:alpha val="43137"/>
                    </a:srgbClr>
                  </a:outerShdw>
                </a:effectLst>
              </a:rPr>
            </a:br>
            <a:r>
              <a:rPr lang="ka-GE" sz="2200" b="1" dirty="0">
                <a:solidFill>
                  <a:schemeClr val="accent1">
                    <a:lumMod val="75000"/>
                  </a:schemeClr>
                </a:solidFill>
                <a:effectLst>
                  <a:outerShdw blurRad="38100" dist="38100" dir="2700000" algn="tl">
                    <a:srgbClr val="000000">
                      <a:alpha val="43137"/>
                    </a:srgbClr>
                  </a:outerShdw>
                </a:effectLst>
              </a:rPr>
              <a:t>    ინსპექტორი  დაგიკავშირდებათ ადგილზე ინსპექციის ჩასატარებლად;</a:t>
            </a:r>
            <a:br>
              <a:rPr lang="ka-GE" sz="2200" b="1" dirty="0">
                <a:solidFill>
                  <a:schemeClr val="accent1">
                    <a:lumMod val="75000"/>
                  </a:schemeClr>
                </a:solidFill>
                <a:effectLst>
                  <a:outerShdw blurRad="38100" dist="38100" dir="2700000" algn="tl">
                    <a:srgbClr val="000000">
                      <a:alpha val="43137"/>
                    </a:srgbClr>
                  </a:outerShdw>
                </a:effectLst>
              </a:rPr>
            </a:br>
            <a:r>
              <a:rPr lang="ka-GE" sz="2200" b="1" dirty="0">
                <a:solidFill>
                  <a:schemeClr val="accent1">
                    <a:lumMod val="75000"/>
                  </a:schemeClr>
                </a:solidFill>
                <a:effectLst>
                  <a:outerShdw blurRad="38100" dist="38100" dir="2700000" algn="tl">
                    <a:srgbClr val="000000">
                      <a:alpha val="43137"/>
                    </a:srgbClr>
                  </a:outerShdw>
                </a:effectLst>
              </a:rPr>
              <a:t>5. თუ ინსპექციამ წარმატებით ჩაიარა და თქვენი მეურნეობა </a:t>
            </a:r>
            <a:r>
              <a:rPr lang="en-US" sz="2200" b="1" dirty="0">
                <a:solidFill>
                  <a:schemeClr val="accent1">
                    <a:lumMod val="75000"/>
                  </a:schemeClr>
                </a:solidFill>
                <a:effectLst>
                  <a:outerShdw blurRad="38100" dist="38100" dir="2700000" algn="tl">
                    <a:srgbClr val="000000">
                      <a:alpha val="43137"/>
                    </a:srgbClr>
                  </a:outerShdw>
                </a:effectLst>
              </a:rPr>
              <a:t>GLOBALG.A.P.-</a:t>
            </a:r>
            <a:r>
              <a:rPr lang="ka-GE" sz="2200" b="1" dirty="0">
                <a:solidFill>
                  <a:schemeClr val="accent1">
                    <a:lumMod val="75000"/>
                  </a:schemeClr>
                </a:solidFill>
                <a:effectLst>
                  <a:outerShdw blurRad="38100" dist="38100" dir="2700000" algn="tl">
                    <a:srgbClr val="000000">
                      <a:alpha val="43137"/>
                    </a:srgbClr>
                  </a:outerShdw>
                </a:effectLst>
              </a:rPr>
              <a:t>ის </a:t>
            </a:r>
            <a:br>
              <a:rPr lang="ka-GE" sz="2200" b="1" dirty="0">
                <a:solidFill>
                  <a:schemeClr val="accent1">
                    <a:lumMod val="75000"/>
                  </a:schemeClr>
                </a:solidFill>
                <a:effectLst>
                  <a:outerShdw blurRad="38100" dist="38100" dir="2700000" algn="tl">
                    <a:srgbClr val="000000">
                      <a:alpha val="43137"/>
                    </a:srgbClr>
                  </a:outerShdw>
                </a:effectLst>
              </a:rPr>
            </a:br>
            <a:r>
              <a:rPr lang="ka-GE" sz="2200" b="1" dirty="0">
                <a:solidFill>
                  <a:schemeClr val="accent1">
                    <a:lumMod val="75000"/>
                  </a:schemeClr>
                </a:solidFill>
                <a:effectLst>
                  <a:outerShdw blurRad="38100" dist="38100" dir="2700000" algn="tl">
                    <a:srgbClr val="000000">
                      <a:alpha val="43137"/>
                    </a:srgbClr>
                  </a:outerShdw>
                </a:effectLst>
              </a:rPr>
              <a:t>    სტანდარტებს შეესაბამება, თქვენ მიიღებთ  </a:t>
            </a:r>
            <a:r>
              <a:rPr lang="en-US" sz="2200" b="1" dirty="0">
                <a:solidFill>
                  <a:schemeClr val="accent1">
                    <a:lumMod val="75000"/>
                  </a:schemeClr>
                </a:solidFill>
                <a:effectLst>
                  <a:outerShdw blurRad="38100" dist="38100" dir="2700000" algn="tl">
                    <a:srgbClr val="000000">
                      <a:alpha val="43137"/>
                    </a:srgbClr>
                  </a:outerShdw>
                </a:effectLst>
              </a:rPr>
              <a:t>GLOBALG.A.P.-</a:t>
            </a:r>
            <a:r>
              <a:rPr lang="ka-GE" sz="2200" b="1" dirty="0">
                <a:solidFill>
                  <a:schemeClr val="accent1">
                    <a:lumMod val="75000"/>
                  </a:schemeClr>
                </a:solidFill>
                <a:effectLst>
                  <a:outerShdw blurRad="38100" dist="38100" dir="2700000" algn="tl">
                    <a:srgbClr val="000000">
                      <a:alpha val="43137"/>
                    </a:srgbClr>
                  </a:outerShdw>
                </a:effectLst>
              </a:rPr>
              <a:t>ის სტანდარტების   ინტეგრირებული მეურნეობის უზრუნველყოფის სერტიფიკატს, რომელსაც ერთი წლის  ვადა ექნება. </a:t>
            </a:r>
            <a:br>
              <a:rPr lang="ka-GE" sz="2200" b="1" dirty="0">
                <a:solidFill>
                  <a:schemeClr val="accent1">
                    <a:lumMod val="75000"/>
                  </a:schemeClr>
                </a:solidFill>
                <a:effectLst>
                  <a:outerShdw blurRad="38100" dist="38100" dir="2700000" algn="tl">
                    <a:srgbClr val="000000">
                      <a:alpha val="43137"/>
                    </a:srgbClr>
                  </a:outerShdw>
                </a:effectLst>
              </a:rPr>
            </a:br>
            <a:br>
              <a:rPr lang="ka-GE" sz="5400" dirty="0">
                <a:solidFill>
                  <a:schemeClr val="accent1">
                    <a:lumMod val="75000"/>
                  </a:schemeClr>
                </a:solidFill>
              </a:rPr>
            </a:br>
            <a:br>
              <a:rPr lang="en-US" sz="2200" dirty="0">
                <a:solidFill>
                  <a:schemeClr val="accent1">
                    <a:lumMod val="75000"/>
                  </a:schemeClr>
                </a:solidFill>
              </a:rPr>
            </a:br>
            <a:br>
              <a:rPr lang="en-US" sz="2200" dirty="0">
                <a:solidFill>
                  <a:schemeClr val="accent1">
                    <a:lumMod val="75000"/>
                  </a:schemeClr>
                </a:solidFill>
              </a:rPr>
            </a:br>
            <a:endParaRPr lang="en-US" sz="2200" dirty="0">
              <a:solidFill>
                <a:schemeClr val="accent1">
                  <a:lumMod val="75000"/>
                </a:schemeClr>
              </a:solidFill>
            </a:endParaRPr>
          </a:p>
        </p:txBody>
      </p:sp>
      <p:pic>
        <p:nvPicPr>
          <p:cNvPr id="7" name="Picture 3">
            <a:extLst>
              <a:ext uri="{FF2B5EF4-FFF2-40B4-BE49-F238E27FC236}">
                <a16:creationId xmlns:a16="http://schemas.microsoft.com/office/drawing/2014/main" id="{7EC64F1E-1519-454C-B017-623F6690BE8B}"/>
              </a:ext>
            </a:extLst>
          </p:cNvPr>
          <p:cNvPicPr>
            <a:picLocks noChangeAspect="1"/>
          </p:cNvPicPr>
          <p:nvPr/>
        </p:nvPicPr>
        <p:blipFill>
          <a:blip r:embed="rId2"/>
          <a:stretch>
            <a:fillRect/>
          </a:stretch>
        </p:blipFill>
        <p:spPr>
          <a:xfrm>
            <a:off x="10279978" y="63148"/>
            <a:ext cx="1806372" cy="672040"/>
          </a:xfrm>
          <a:prstGeom prst="rect">
            <a:avLst/>
          </a:prstGeom>
        </p:spPr>
      </p:pic>
      <p:pic>
        <p:nvPicPr>
          <p:cNvPr id="8" name="Picture 1">
            <a:extLst>
              <a:ext uri="{FF2B5EF4-FFF2-40B4-BE49-F238E27FC236}">
                <a16:creationId xmlns:a16="http://schemas.microsoft.com/office/drawing/2014/main" id="{3D933322-422E-4425-A6CD-BC29CD4EC4AE}"/>
              </a:ext>
            </a:extLst>
          </p:cNvPr>
          <p:cNvPicPr>
            <a:picLocks noChangeAspect="1"/>
          </p:cNvPicPr>
          <p:nvPr/>
        </p:nvPicPr>
        <p:blipFill>
          <a:blip r:embed="rId3"/>
          <a:stretch>
            <a:fillRect/>
          </a:stretch>
        </p:blipFill>
        <p:spPr>
          <a:xfrm>
            <a:off x="74539" y="53839"/>
            <a:ext cx="1692876" cy="653901"/>
          </a:xfrm>
          <a:prstGeom prst="rect">
            <a:avLst/>
          </a:prstGeom>
        </p:spPr>
      </p:pic>
      <p:pic>
        <p:nvPicPr>
          <p:cNvPr id="9" name="Picture 2">
            <a:extLst>
              <a:ext uri="{FF2B5EF4-FFF2-40B4-BE49-F238E27FC236}">
                <a16:creationId xmlns:a16="http://schemas.microsoft.com/office/drawing/2014/main" id="{DD5DC313-87E8-4914-B347-4EE57387844D}"/>
              </a:ext>
            </a:extLst>
          </p:cNvPr>
          <p:cNvPicPr>
            <a:picLocks noChangeAspect="1"/>
          </p:cNvPicPr>
          <p:nvPr/>
        </p:nvPicPr>
        <p:blipFill>
          <a:blip r:embed="rId4"/>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19249746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6" name="Picture 5">
            <a:extLst>
              <a:ext uri="{FF2B5EF4-FFF2-40B4-BE49-F238E27FC236}">
                <a16:creationId xmlns:a16="http://schemas.microsoft.com/office/drawing/2014/main" id="{70EFCED2-E202-45C4-BCA7-15E476DE2E4C}"/>
              </a:ext>
            </a:extLst>
          </p:cNvPr>
          <p:cNvPicPr>
            <a:picLocks noChangeAspect="1"/>
          </p:cNvPicPr>
          <p:nvPr/>
        </p:nvPicPr>
        <p:blipFill>
          <a:blip r:embed="rId2"/>
          <a:stretch>
            <a:fillRect/>
          </a:stretch>
        </p:blipFill>
        <p:spPr>
          <a:xfrm>
            <a:off x="0" y="3356372"/>
            <a:ext cx="4107288" cy="3327509"/>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7" name="Picture 6">
            <a:extLst>
              <a:ext uri="{FF2B5EF4-FFF2-40B4-BE49-F238E27FC236}">
                <a16:creationId xmlns:a16="http://schemas.microsoft.com/office/drawing/2014/main" id="{EB1ED55C-94EC-48C4-8660-C5A0183A1555}"/>
              </a:ext>
            </a:extLst>
          </p:cNvPr>
          <p:cNvPicPr>
            <a:picLocks noChangeAspect="1"/>
          </p:cNvPicPr>
          <p:nvPr/>
        </p:nvPicPr>
        <p:blipFill>
          <a:blip r:embed="rId3"/>
          <a:stretch>
            <a:fillRect/>
          </a:stretch>
        </p:blipFill>
        <p:spPr>
          <a:xfrm>
            <a:off x="8533909" y="806324"/>
            <a:ext cx="3658364" cy="4419600"/>
          </a:xfrm>
          <a:prstGeom prst="rect">
            <a:avLst/>
          </a:prstGeom>
          <a:ln w="571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3" name="Subtitle 2">
            <a:extLst>
              <a:ext uri="{FF2B5EF4-FFF2-40B4-BE49-F238E27FC236}">
                <a16:creationId xmlns:a16="http://schemas.microsoft.com/office/drawing/2014/main" id="{034B633C-29AF-463B-B8EC-1BEBC19F7436}"/>
              </a:ext>
            </a:extLst>
          </p:cNvPr>
          <p:cNvSpPr>
            <a:spLocks noGrp="1"/>
          </p:cNvSpPr>
          <p:nvPr>
            <p:ph type="subTitle" idx="1"/>
          </p:nvPr>
        </p:nvSpPr>
        <p:spPr>
          <a:xfrm>
            <a:off x="95424" y="936175"/>
            <a:ext cx="4869981" cy="2310375"/>
          </a:xfrm>
        </p:spPr>
        <p:txBody>
          <a:bodyPr anchor="b">
            <a:normAutofit/>
          </a:bodyPr>
          <a:lstStyle/>
          <a:p>
            <a:pPr algn="l">
              <a:lnSpc>
                <a:spcPct val="110000"/>
              </a:lnSpc>
            </a:pPr>
            <a:r>
              <a:rPr lang="ka-GE" sz="3200" b="1" dirty="0">
                <a:solidFill>
                  <a:schemeClr val="accent1">
                    <a:lumMod val="75000"/>
                  </a:schemeClr>
                </a:solidFill>
                <a:effectLst>
                  <a:outerShdw blurRad="38100" dist="38100" dir="2700000" algn="tl">
                    <a:srgbClr val="000000">
                      <a:alpha val="43137"/>
                    </a:srgbClr>
                  </a:outerShdw>
                </a:effectLst>
              </a:rPr>
              <a:t>ტრენინგები სურსათის უვნებლობისა და გლობალ გეპის სფეროში</a:t>
            </a:r>
            <a:endParaRPr lang="en-US" sz="3200" b="1" dirty="0">
              <a:solidFill>
                <a:schemeClr val="accent1">
                  <a:lumMod val="75000"/>
                </a:schemeClr>
              </a:solidFill>
              <a:effectLst>
                <a:outerShdw blurRad="38100" dist="38100" dir="2700000" algn="tl">
                  <a:srgbClr val="000000">
                    <a:alpha val="43137"/>
                  </a:srgbClr>
                </a:outerShdw>
              </a:effectLst>
            </a:endParaRPr>
          </a:p>
        </p:txBody>
      </p:sp>
      <p:pic>
        <p:nvPicPr>
          <p:cNvPr id="8" name="Picture 7">
            <a:extLst>
              <a:ext uri="{FF2B5EF4-FFF2-40B4-BE49-F238E27FC236}">
                <a16:creationId xmlns:a16="http://schemas.microsoft.com/office/drawing/2014/main" id="{E2013B9F-96A4-447C-96C9-18E826E6BED5}"/>
              </a:ext>
            </a:extLst>
          </p:cNvPr>
          <p:cNvPicPr>
            <a:picLocks noChangeAspect="1"/>
          </p:cNvPicPr>
          <p:nvPr/>
        </p:nvPicPr>
        <p:blipFill>
          <a:blip r:embed="rId4"/>
          <a:stretch>
            <a:fillRect/>
          </a:stretch>
        </p:blipFill>
        <p:spPr>
          <a:xfrm>
            <a:off x="4664222" y="63148"/>
            <a:ext cx="4093333" cy="2794946"/>
          </a:xfrm>
          <a:prstGeom prst="rect">
            <a:avLst/>
          </a:prstGeom>
          <a:ln w="571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9" name="Picture 8">
            <a:extLst>
              <a:ext uri="{FF2B5EF4-FFF2-40B4-BE49-F238E27FC236}">
                <a16:creationId xmlns:a16="http://schemas.microsoft.com/office/drawing/2014/main" id="{70467D5F-C387-432E-985B-30DD92E1ECCF}"/>
              </a:ext>
            </a:extLst>
          </p:cNvPr>
          <p:cNvPicPr>
            <a:picLocks noChangeAspect="1"/>
          </p:cNvPicPr>
          <p:nvPr/>
        </p:nvPicPr>
        <p:blipFill>
          <a:blip r:embed="rId5"/>
          <a:stretch>
            <a:fillRect/>
          </a:stretch>
        </p:blipFill>
        <p:spPr>
          <a:xfrm>
            <a:off x="4139187" y="3437932"/>
            <a:ext cx="4650267" cy="3228685"/>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pic>
        <p:nvPicPr>
          <p:cNvPr id="11" name="Picture 3">
            <a:extLst>
              <a:ext uri="{FF2B5EF4-FFF2-40B4-BE49-F238E27FC236}">
                <a16:creationId xmlns:a16="http://schemas.microsoft.com/office/drawing/2014/main" id="{CB036FD4-B792-4C8C-8B36-2496630A3621}"/>
              </a:ext>
            </a:extLst>
          </p:cNvPr>
          <p:cNvPicPr>
            <a:picLocks noChangeAspect="1"/>
          </p:cNvPicPr>
          <p:nvPr/>
        </p:nvPicPr>
        <p:blipFill>
          <a:blip r:embed="rId6"/>
          <a:stretch>
            <a:fillRect/>
          </a:stretch>
        </p:blipFill>
        <p:spPr>
          <a:xfrm>
            <a:off x="10279978" y="63148"/>
            <a:ext cx="1806372" cy="672040"/>
          </a:xfrm>
          <a:prstGeom prst="rect">
            <a:avLst/>
          </a:prstGeom>
        </p:spPr>
      </p:pic>
      <p:pic>
        <p:nvPicPr>
          <p:cNvPr id="12" name="Picture 1">
            <a:extLst>
              <a:ext uri="{FF2B5EF4-FFF2-40B4-BE49-F238E27FC236}">
                <a16:creationId xmlns:a16="http://schemas.microsoft.com/office/drawing/2014/main" id="{CF03B58A-5089-44E3-83CE-A91A920F2D56}"/>
              </a:ext>
            </a:extLst>
          </p:cNvPr>
          <p:cNvPicPr>
            <a:picLocks noChangeAspect="1"/>
          </p:cNvPicPr>
          <p:nvPr/>
        </p:nvPicPr>
        <p:blipFill>
          <a:blip r:embed="rId7"/>
          <a:stretch>
            <a:fillRect/>
          </a:stretch>
        </p:blipFill>
        <p:spPr>
          <a:xfrm>
            <a:off x="74539" y="53839"/>
            <a:ext cx="1692876" cy="653901"/>
          </a:xfrm>
          <a:prstGeom prst="rect">
            <a:avLst/>
          </a:prstGeom>
        </p:spPr>
      </p:pic>
      <p:pic>
        <p:nvPicPr>
          <p:cNvPr id="13" name="Picture 2">
            <a:extLst>
              <a:ext uri="{FF2B5EF4-FFF2-40B4-BE49-F238E27FC236}">
                <a16:creationId xmlns:a16="http://schemas.microsoft.com/office/drawing/2014/main" id="{6F26DA78-2223-4B0E-8E8E-B104F4C66E6E}"/>
              </a:ext>
            </a:extLst>
          </p:cNvPr>
          <p:cNvPicPr>
            <a:picLocks noChangeAspect="1"/>
          </p:cNvPicPr>
          <p:nvPr/>
        </p:nvPicPr>
        <p:blipFill>
          <a:blip r:embed="rId8"/>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2452168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251791" y="1339701"/>
            <a:ext cx="10972800" cy="5405655"/>
          </a:xfrm>
          <a:ln w="57150">
            <a:solidFill>
              <a:srgbClr val="002060"/>
            </a:solidFill>
          </a:ln>
          <a:effectLst>
            <a:outerShdw blurRad="63500" sx="102000" sy="102000" algn="ctr" rotWithShape="0">
              <a:prstClr val="black">
                <a:alpha val="40000"/>
              </a:prstClr>
            </a:outerShdw>
          </a:effectLst>
        </p:spPr>
        <p:txBody>
          <a:bodyPr anchor="t">
            <a:normAutofit/>
          </a:bodyPr>
          <a:lstStyle/>
          <a:p>
            <a:pPr algn="l">
              <a:lnSpc>
                <a:spcPct val="100000"/>
              </a:lnSpc>
            </a:pPr>
            <a:br>
              <a:rPr lang="en-US" sz="2400" dirty="0">
                <a:solidFill>
                  <a:schemeClr val="accent1">
                    <a:lumMod val="75000"/>
                  </a:schemeClr>
                </a:solidFill>
                <a:effectLst>
                  <a:outerShdw blurRad="38100" dist="38100" dir="2700000" algn="tl">
                    <a:srgbClr val="000000">
                      <a:alpha val="43137"/>
                    </a:srgbClr>
                  </a:outerShdw>
                </a:effectLst>
              </a:rPr>
            </a:br>
            <a:br>
              <a:rPr lang="ka-GE" sz="2700" dirty="0">
                <a:solidFill>
                  <a:schemeClr val="accent1">
                    <a:lumMod val="75000"/>
                  </a:schemeClr>
                </a:solidFill>
              </a:rPr>
            </a:br>
            <a:br>
              <a:rPr lang="ka-GE" sz="2000" dirty="0">
                <a:solidFill>
                  <a:schemeClr val="accent1">
                    <a:lumMod val="75000"/>
                  </a:schemeClr>
                </a:solidFill>
              </a:rPr>
            </a:br>
            <a:br>
              <a:rPr lang="en-US" sz="5400" dirty="0">
                <a:solidFill>
                  <a:schemeClr val="accent1">
                    <a:lumMod val="75000"/>
                  </a:schemeClr>
                </a:solidFill>
              </a:rPr>
            </a:br>
            <a:endParaRPr lang="en-US" sz="5400" dirty="0">
              <a:solidFill>
                <a:schemeClr val="accent1">
                  <a:lumMod val="75000"/>
                </a:schemeClr>
              </a:solidFill>
            </a:endParaRPr>
          </a:p>
        </p:txBody>
      </p:sp>
      <p:pic>
        <p:nvPicPr>
          <p:cNvPr id="4" name="Picture 3">
            <a:extLst>
              <a:ext uri="{FF2B5EF4-FFF2-40B4-BE49-F238E27FC236}">
                <a16:creationId xmlns:a16="http://schemas.microsoft.com/office/drawing/2014/main" id="{EF8C42AC-7E90-48B2-B626-509AEE17C1A7}"/>
              </a:ext>
            </a:extLst>
          </p:cNvPr>
          <p:cNvPicPr>
            <a:picLocks noChangeAspect="1"/>
          </p:cNvPicPr>
          <p:nvPr/>
        </p:nvPicPr>
        <p:blipFill>
          <a:blip r:embed="rId2"/>
          <a:stretch>
            <a:fillRect/>
          </a:stretch>
        </p:blipFill>
        <p:spPr>
          <a:xfrm>
            <a:off x="7535649" y="1778988"/>
            <a:ext cx="4392394" cy="3045554"/>
          </a:xfrm>
          <a:prstGeom prst="rect">
            <a:avLst/>
          </a:prstGeom>
          <a:ln w="38100">
            <a:solidFill>
              <a:schemeClr val="tx1"/>
            </a:solidFill>
          </a:ln>
        </p:spPr>
      </p:pic>
      <p:pic>
        <p:nvPicPr>
          <p:cNvPr id="6" name="Picture 5">
            <a:extLst>
              <a:ext uri="{FF2B5EF4-FFF2-40B4-BE49-F238E27FC236}">
                <a16:creationId xmlns:a16="http://schemas.microsoft.com/office/drawing/2014/main" id="{1AE9416B-810B-4715-8E5A-6C8BDF3E3DD1}"/>
              </a:ext>
            </a:extLst>
          </p:cNvPr>
          <p:cNvPicPr>
            <a:picLocks noChangeAspect="1"/>
          </p:cNvPicPr>
          <p:nvPr/>
        </p:nvPicPr>
        <p:blipFill>
          <a:blip r:embed="rId3"/>
          <a:stretch>
            <a:fillRect/>
          </a:stretch>
        </p:blipFill>
        <p:spPr>
          <a:xfrm>
            <a:off x="621325" y="505358"/>
            <a:ext cx="10681118" cy="1012024"/>
          </a:xfrm>
          <a:prstGeom prst="rect">
            <a:avLst/>
          </a:prstGeom>
        </p:spPr>
      </p:pic>
      <p:graphicFrame>
        <p:nvGraphicFramePr>
          <p:cNvPr id="10" name="Diagram 9">
            <a:extLst>
              <a:ext uri="{FF2B5EF4-FFF2-40B4-BE49-F238E27FC236}">
                <a16:creationId xmlns:a16="http://schemas.microsoft.com/office/drawing/2014/main" id="{C96A1198-5BD0-499A-9DB0-E2EBB48EB7F3}"/>
              </a:ext>
            </a:extLst>
          </p:cNvPr>
          <p:cNvGraphicFramePr/>
          <p:nvPr>
            <p:extLst>
              <p:ext uri="{D42A27DB-BD31-4B8C-83A1-F6EECF244321}">
                <p14:modId xmlns:p14="http://schemas.microsoft.com/office/powerpoint/2010/main" val="968851009"/>
              </p:ext>
            </p:extLst>
          </p:nvPr>
        </p:nvGraphicFramePr>
        <p:xfrm>
          <a:off x="198748" y="1497796"/>
          <a:ext cx="7003332" cy="517846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 name="Oval 10">
            <a:extLst>
              <a:ext uri="{FF2B5EF4-FFF2-40B4-BE49-F238E27FC236}">
                <a16:creationId xmlns:a16="http://schemas.microsoft.com/office/drawing/2014/main" id="{733A2BD6-92E8-489C-B5B6-F5C21835D76D}"/>
              </a:ext>
            </a:extLst>
          </p:cNvPr>
          <p:cNvSpPr/>
          <p:nvPr/>
        </p:nvSpPr>
        <p:spPr>
          <a:xfrm>
            <a:off x="7619124" y="2166759"/>
            <a:ext cx="4115156" cy="160371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BAE9EB84-4BBD-4726-A55E-42FA21021D08}"/>
              </a:ext>
            </a:extLst>
          </p:cNvPr>
          <p:cNvSpPr txBox="1"/>
          <p:nvPr/>
        </p:nvSpPr>
        <p:spPr>
          <a:xfrm>
            <a:off x="543473" y="1428699"/>
            <a:ext cx="2323551" cy="369332"/>
          </a:xfrm>
          <a:prstGeom prst="rect">
            <a:avLst/>
          </a:prstGeom>
          <a:noFill/>
        </p:spPr>
        <p:txBody>
          <a:bodyPr wrap="square" rtlCol="0">
            <a:spAutoFit/>
          </a:bodyPr>
          <a:lstStyle/>
          <a:p>
            <a:r>
              <a:rPr lang="ka-GE" b="1" dirty="0"/>
              <a:t>პირველი მოდული: </a:t>
            </a:r>
            <a:endParaRPr lang="en-US" b="1" dirty="0"/>
          </a:p>
        </p:txBody>
      </p:sp>
      <p:pic>
        <p:nvPicPr>
          <p:cNvPr id="12" name="Picture 3">
            <a:extLst>
              <a:ext uri="{FF2B5EF4-FFF2-40B4-BE49-F238E27FC236}">
                <a16:creationId xmlns:a16="http://schemas.microsoft.com/office/drawing/2014/main" id="{AE26C1A8-D2C0-4D9A-BB28-76FF1C71ABEA}"/>
              </a:ext>
            </a:extLst>
          </p:cNvPr>
          <p:cNvPicPr>
            <a:picLocks noChangeAspect="1"/>
          </p:cNvPicPr>
          <p:nvPr/>
        </p:nvPicPr>
        <p:blipFill>
          <a:blip r:embed="rId9"/>
          <a:stretch>
            <a:fillRect/>
          </a:stretch>
        </p:blipFill>
        <p:spPr>
          <a:xfrm>
            <a:off x="10279978" y="63148"/>
            <a:ext cx="1806372" cy="672040"/>
          </a:xfrm>
          <a:prstGeom prst="rect">
            <a:avLst/>
          </a:prstGeom>
        </p:spPr>
      </p:pic>
      <p:pic>
        <p:nvPicPr>
          <p:cNvPr id="13" name="Picture 1">
            <a:extLst>
              <a:ext uri="{FF2B5EF4-FFF2-40B4-BE49-F238E27FC236}">
                <a16:creationId xmlns:a16="http://schemas.microsoft.com/office/drawing/2014/main" id="{740C1222-1227-43D2-AF51-B37B15E87D60}"/>
              </a:ext>
            </a:extLst>
          </p:cNvPr>
          <p:cNvPicPr>
            <a:picLocks noChangeAspect="1"/>
          </p:cNvPicPr>
          <p:nvPr/>
        </p:nvPicPr>
        <p:blipFill>
          <a:blip r:embed="rId10"/>
          <a:stretch>
            <a:fillRect/>
          </a:stretch>
        </p:blipFill>
        <p:spPr>
          <a:xfrm>
            <a:off x="74539" y="53839"/>
            <a:ext cx="1692876" cy="653901"/>
          </a:xfrm>
          <a:prstGeom prst="rect">
            <a:avLst/>
          </a:prstGeom>
        </p:spPr>
      </p:pic>
      <p:pic>
        <p:nvPicPr>
          <p:cNvPr id="14" name="Picture 2">
            <a:extLst>
              <a:ext uri="{FF2B5EF4-FFF2-40B4-BE49-F238E27FC236}">
                <a16:creationId xmlns:a16="http://schemas.microsoft.com/office/drawing/2014/main" id="{F8DA1238-5067-4A87-BD91-C348AC9EE9D4}"/>
              </a:ext>
            </a:extLst>
          </p:cNvPr>
          <p:cNvPicPr>
            <a:picLocks noChangeAspect="1"/>
          </p:cNvPicPr>
          <p:nvPr/>
        </p:nvPicPr>
        <p:blipFill>
          <a:blip r:embed="rId11"/>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2144546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185531" y="1509826"/>
            <a:ext cx="10200839" cy="5194697"/>
          </a:xfrm>
          <a:ln w="57150">
            <a:solidFill>
              <a:srgbClr val="002060"/>
            </a:solidFill>
          </a:ln>
          <a:effectLst>
            <a:outerShdw blurRad="63500" sx="102000" sy="102000" algn="ctr" rotWithShape="0">
              <a:prstClr val="black">
                <a:alpha val="40000"/>
              </a:prstClr>
            </a:outerShdw>
          </a:effectLst>
        </p:spPr>
        <p:txBody>
          <a:bodyPr anchor="t">
            <a:normAutofit fontScale="90000"/>
          </a:bodyPr>
          <a:lstStyle/>
          <a:p>
            <a:pPr algn="l">
              <a:lnSpc>
                <a:spcPct val="100000"/>
              </a:lnSpc>
            </a:pPr>
            <a:r>
              <a:rPr lang="ka-GE" sz="2700" b="1" dirty="0">
                <a:solidFill>
                  <a:schemeClr val="accent1">
                    <a:lumMod val="75000"/>
                  </a:schemeClr>
                </a:solidFill>
              </a:rPr>
              <a:t>მოდული ყველა სახის მეურნეობისთვის</a:t>
            </a:r>
            <a:r>
              <a:rPr lang="en-US" sz="2700" b="1" dirty="0">
                <a:solidFill>
                  <a:schemeClr val="accent1">
                    <a:lumMod val="75000"/>
                  </a:schemeClr>
                </a:solidFill>
              </a:rPr>
              <a:t> (All Farm Base)</a:t>
            </a:r>
            <a:r>
              <a:rPr lang="ka-GE" sz="2700" b="1" dirty="0">
                <a:solidFill>
                  <a:schemeClr val="accent1">
                    <a:lumMod val="75000"/>
                  </a:schemeClr>
                </a:solidFill>
              </a:rPr>
              <a:t>:</a:t>
            </a:r>
            <a:br>
              <a:rPr lang="ka-GE" sz="2700" b="1" dirty="0">
                <a:solidFill>
                  <a:schemeClr val="accent1">
                    <a:lumMod val="75000"/>
                  </a:schemeClr>
                </a:solidFill>
              </a:rPr>
            </a:br>
            <a:br>
              <a:rPr lang="en-US" sz="2700" b="1" dirty="0">
                <a:solidFill>
                  <a:schemeClr val="accent1">
                    <a:lumMod val="75000"/>
                  </a:schemeClr>
                </a:solidFill>
              </a:rPr>
            </a:br>
            <a:r>
              <a:rPr lang="en-US" sz="2700" b="1" dirty="0">
                <a:solidFill>
                  <a:schemeClr val="accent1">
                    <a:lumMod val="75000"/>
                  </a:schemeClr>
                </a:solidFill>
              </a:rPr>
              <a:t>AF </a:t>
            </a:r>
            <a:r>
              <a:rPr lang="ka-GE" sz="2700" b="1" dirty="0">
                <a:solidFill>
                  <a:schemeClr val="accent1">
                    <a:lumMod val="75000"/>
                  </a:schemeClr>
                </a:solidFill>
              </a:rPr>
              <a:t>1. მეურნეობის ისტორია:</a:t>
            </a:r>
            <a:br>
              <a:rPr lang="en-US" sz="2700" b="1" dirty="0">
                <a:solidFill>
                  <a:schemeClr val="accent1">
                    <a:lumMod val="75000"/>
                  </a:schemeClr>
                </a:solidFill>
              </a:rPr>
            </a:br>
            <a:r>
              <a:rPr lang="en-US" sz="2700" b="1" dirty="0">
                <a:solidFill>
                  <a:schemeClr val="accent1">
                    <a:lumMod val="75000"/>
                  </a:schemeClr>
                </a:solidFill>
              </a:rPr>
              <a:t>AF 2.</a:t>
            </a:r>
            <a:r>
              <a:rPr lang="ka-GE" sz="2700" b="1" dirty="0">
                <a:solidFill>
                  <a:schemeClr val="accent1">
                    <a:lumMod val="75000"/>
                  </a:schemeClr>
                </a:solidFill>
              </a:rPr>
              <a:t> ჩანაწერების შენახვა </a:t>
            </a:r>
            <a:br>
              <a:rPr lang="en-US" sz="2700" b="1" dirty="0">
                <a:solidFill>
                  <a:schemeClr val="accent1">
                    <a:lumMod val="75000"/>
                  </a:schemeClr>
                </a:solidFill>
              </a:rPr>
            </a:br>
            <a:r>
              <a:rPr lang="en-US" sz="2700" b="1" dirty="0">
                <a:solidFill>
                  <a:schemeClr val="accent1">
                    <a:lumMod val="75000"/>
                  </a:schemeClr>
                </a:solidFill>
              </a:rPr>
              <a:t>AF 3.</a:t>
            </a:r>
            <a:r>
              <a:rPr lang="ka-GE" sz="2700" b="1" dirty="0">
                <a:solidFill>
                  <a:schemeClr val="accent1">
                    <a:lumMod val="75000"/>
                  </a:schemeClr>
                </a:solidFill>
              </a:rPr>
              <a:t> ჰიგიენის დაცვა</a:t>
            </a:r>
            <a:br>
              <a:rPr lang="ka-GE" sz="2700" b="1" dirty="0">
                <a:solidFill>
                  <a:schemeClr val="accent1">
                    <a:lumMod val="75000"/>
                  </a:schemeClr>
                </a:solidFill>
              </a:rPr>
            </a:br>
            <a:r>
              <a:rPr lang="en-US" sz="2700" b="1" dirty="0">
                <a:solidFill>
                  <a:schemeClr val="accent1">
                    <a:lumMod val="75000"/>
                  </a:schemeClr>
                </a:solidFill>
              </a:rPr>
              <a:t>AF </a:t>
            </a:r>
            <a:r>
              <a:rPr lang="ka-GE" sz="2700" b="1" dirty="0">
                <a:solidFill>
                  <a:schemeClr val="accent1">
                    <a:lumMod val="75000"/>
                  </a:schemeClr>
                </a:solidFill>
              </a:rPr>
              <a:t>4. მშრომელთა ჯანმრთელობა, უსაფრთხოება და კეთილდღეობა</a:t>
            </a:r>
            <a:br>
              <a:rPr lang="ka-GE" sz="2700" b="1" dirty="0">
                <a:solidFill>
                  <a:schemeClr val="accent1">
                    <a:lumMod val="75000"/>
                  </a:schemeClr>
                </a:solidFill>
              </a:rPr>
            </a:br>
            <a:r>
              <a:rPr lang="en-US" sz="2700" b="1" dirty="0">
                <a:solidFill>
                  <a:schemeClr val="accent1">
                    <a:lumMod val="75000"/>
                  </a:schemeClr>
                </a:solidFill>
              </a:rPr>
              <a:t>AF </a:t>
            </a:r>
            <a:r>
              <a:rPr lang="ka-GE" sz="2700" b="1" dirty="0">
                <a:solidFill>
                  <a:schemeClr val="accent1">
                    <a:lumMod val="75000"/>
                  </a:schemeClr>
                </a:solidFill>
              </a:rPr>
              <a:t>5. ქვეკონტრაქტორები;</a:t>
            </a:r>
            <a:br>
              <a:rPr lang="ka-GE" sz="2700" b="1" dirty="0">
                <a:solidFill>
                  <a:schemeClr val="accent1">
                    <a:lumMod val="75000"/>
                  </a:schemeClr>
                </a:solidFill>
              </a:rPr>
            </a:br>
            <a:r>
              <a:rPr lang="en-US" sz="2700" b="1" dirty="0">
                <a:solidFill>
                  <a:schemeClr val="accent1">
                    <a:lumMod val="75000"/>
                  </a:schemeClr>
                </a:solidFill>
              </a:rPr>
              <a:t>AF </a:t>
            </a:r>
            <a:r>
              <a:rPr lang="ka-GE" sz="2700" b="1" dirty="0">
                <a:solidFill>
                  <a:schemeClr val="accent1">
                    <a:lumMod val="75000"/>
                  </a:schemeClr>
                </a:solidFill>
              </a:rPr>
              <a:t>6. ნარჩენებისა და დაბინძურების  მართვა; გადამუშავება და მეორადი გამოყენება;</a:t>
            </a:r>
            <a:br>
              <a:rPr lang="ka-GE" sz="2700" b="1" dirty="0">
                <a:solidFill>
                  <a:schemeClr val="accent1">
                    <a:lumMod val="75000"/>
                  </a:schemeClr>
                </a:solidFill>
              </a:rPr>
            </a:br>
            <a:r>
              <a:rPr lang="en-US" sz="2700" b="1" dirty="0">
                <a:solidFill>
                  <a:schemeClr val="accent1">
                    <a:lumMod val="75000"/>
                  </a:schemeClr>
                </a:solidFill>
              </a:rPr>
              <a:t>AF </a:t>
            </a:r>
            <a:r>
              <a:rPr lang="ka-GE" sz="2700" b="1" dirty="0">
                <a:solidFill>
                  <a:schemeClr val="accent1">
                    <a:lumMod val="75000"/>
                  </a:schemeClr>
                </a:solidFill>
              </a:rPr>
              <a:t>7.  ბიომრავალფეროვნება და კონსერვაცია;</a:t>
            </a:r>
            <a:br>
              <a:rPr lang="ka-GE" sz="2700" b="1" dirty="0">
                <a:solidFill>
                  <a:schemeClr val="accent1">
                    <a:lumMod val="75000"/>
                  </a:schemeClr>
                </a:solidFill>
              </a:rPr>
            </a:br>
            <a:r>
              <a:rPr lang="en-US" sz="2700" b="1" dirty="0">
                <a:solidFill>
                  <a:schemeClr val="accent1">
                    <a:lumMod val="75000"/>
                  </a:schemeClr>
                </a:solidFill>
              </a:rPr>
              <a:t>AF </a:t>
            </a:r>
            <a:r>
              <a:rPr lang="ka-GE" sz="2700" b="1" dirty="0">
                <a:solidFill>
                  <a:schemeClr val="accent1">
                    <a:lumMod val="75000"/>
                  </a:schemeClr>
                </a:solidFill>
              </a:rPr>
              <a:t>8. საჩივრები;</a:t>
            </a:r>
            <a:br>
              <a:rPr lang="ka-GE" sz="2700" b="1" dirty="0">
                <a:solidFill>
                  <a:schemeClr val="accent1">
                    <a:lumMod val="75000"/>
                  </a:schemeClr>
                </a:solidFill>
              </a:rPr>
            </a:br>
            <a:r>
              <a:rPr lang="en-US" sz="2700" b="1" dirty="0">
                <a:solidFill>
                  <a:schemeClr val="accent1">
                    <a:lumMod val="75000"/>
                  </a:schemeClr>
                </a:solidFill>
              </a:rPr>
              <a:t>AF </a:t>
            </a:r>
            <a:r>
              <a:rPr lang="ka-GE" sz="2700" b="1" dirty="0">
                <a:solidFill>
                  <a:schemeClr val="accent1">
                    <a:lumMod val="75000"/>
                  </a:schemeClr>
                </a:solidFill>
              </a:rPr>
              <a:t>9. პროდუქტის გამოწვევა გაყიდვის ქსელიდან/ხმარებიდან ამოღების პროცედურა;</a:t>
            </a:r>
            <a:br>
              <a:rPr lang="ka-GE" sz="2700" b="1" dirty="0">
                <a:solidFill>
                  <a:schemeClr val="accent1">
                    <a:lumMod val="75000"/>
                  </a:schemeClr>
                </a:solidFill>
              </a:rPr>
            </a:br>
            <a:r>
              <a:rPr lang="en-US" sz="2700" b="1" dirty="0">
                <a:solidFill>
                  <a:schemeClr val="accent1">
                    <a:lumMod val="75000"/>
                  </a:schemeClr>
                </a:solidFill>
              </a:rPr>
              <a:t>AF </a:t>
            </a:r>
            <a:r>
              <a:rPr lang="ka-GE" sz="2700" b="1" dirty="0">
                <a:solidFill>
                  <a:schemeClr val="accent1">
                    <a:lumMod val="75000"/>
                  </a:schemeClr>
                </a:solidFill>
              </a:rPr>
              <a:t>10. საკვები პროდუქტების დაცვა;</a:t>
            </a:r>
            <a:br>
              <a:rPr lang="ka-GE" sz="2700" b="1" dirty="0">
                <a:solidFill>
                  <a:schemeClr val="accent1">
                    <a:lumMod val="75000"/>
                  </a:schemeClr>
                </a:solidFill>
              </a:rPr>
            </a:br>
            <a:br>
              <a:rPr lang="en-US" sz="2800" dirty="0"/>
            </a:br>
            <a:br>
              <a:rPr lang="ka-GE" sz="2800" dirty="0"/>
            </a:br>
            <a:br>
              <a:rPr lang="ka-GE" sz="3200" dirty="0"/>
            </a:br>
            <a:endParaRPr lang="en-US" sz="3200" dirty="0"/>
          </a:p>
        </p:txBody>
      </p:sp>
      <p:sp>
        <p:nvSpPr>
          <p:cNvPr id="3" name="Subtitle 2">
            <a:extLst>
              <a:ext uri="{FF2B5EF4-FFF2-40B4-BE49-F238E27FC236}">
                <a16:creationId xmlns:a16="http://schemas.microsoft.com/office/drawing/2014/main" id="{034B633C-29AF-463B-B8EC-1BEBC19F7436}"/>
              </a:ext>
            </a:extLst>
          </p:cNvPr>
          <p:cNvSpPr>
            <a:spLocks noGrp="1"/>
          </p:cNvSpPr>
          <p:nvPr>
            <p:ph type="subTitle" idx="1"/>
          </p:nvPr>
        </p:nvSpPr>
        <p:spPr>
          <a:xfrm>
            <a:off x="185531" y="802071"/>
            <a:ext cx="10386370" cy="556590"/>
          </a:xfrm>
          <a:ln w="57150">
            <a:solidFill>
              <a:schemeClr val="accent1">
                <a:lumMod val="50000"/>
              </a:schemeClr>
            </a:solidFill>
          </a:ln>
          <a:effectLst/>
        </p:spPr>
        <p:txBody>
          <a:bodyPr anchor="b">
            <a:noAutofit/>
          </a:bodyPr>
          <a:lstStyle/>
          <a:p>
            <a:pPr algn="l"/>
            <a:r>
              <a:rPr lang="ka-GE" sz="3200" b="1" dirty="0">
                <a:solidFill>
                  <a:srgbClr val="FF0000"/>
                </a:solidFill>
              </a:rPr>
              <a:t>ინტეგრირებული მეურნეობის უზრუნველყოფა </a:t>
            </a:r>
            <a:r>
              <a:rPr lang="en-US" sz="3200" b="1" dirty="0">
                <a:solidFill>
                  <a:srgbClr val="FF0000"/>
                </a:solidFill>
              </a:rPr>
              <a:t> </a:t>
            </a:r>
            <a:r>
              <a:rPr lang="en-US" sz="3200" b="1" dirty="0">
                <a:solidFill>
                  <a:srgbClr val="FF0000"/>
                </a:solidFill>
                <a:effectLst>
                  <a:outerShdw blurRad="38100" dist="38100" dir="2700000" algn="tl">
                    <a:srgbClr val="000000">
                      <a:alpha val="43137"/>
                    </a:srgbClr>
                  </a:outerShdw>
                </a:effectLst>
              </a:rPr>
              <a:t>IFA</a:t>
            </a:r>
          </a:p>
        </p:txBody>
      </p:sp>
      <p:pic>
        <p:nvPicPr>
          <p:cNvPr id="8" name="Picture 3">
            <a:extLst>
              <a:ext uri="{FF2B5EF4-FFF2-40B4-BE49-F238E27FC236}">
                <a16:creationId xmlns:a16="http://schemas.microsoft.com/office/drawing/2014/main" id="{33111751-B016-4A74-8203-DE542DF6C7A8}"/>
              </a:ext>
            </a:extLst>
          </p:cNvPr>
          <p:cNvPicPr>
            <a:picLocks noChangeAspect="1"/>
          </p:cNvPicPr>
          <p:nvPr/>
        </p:nvPicPr>
        <p:blipFill>
          <a:blip r:embed="rId2"/>
          <a:stretch>
            <a:fillRect/>
          </a:stretch>
        </p:blipFill>
        <p:spPr>
          <a:xfrm>
            <a:off x="10279978" y="63148"/>
            <a:ext cx="1806372" cy="672040"/>
          </a:xfrm>
          <a:prstGeom prst="rect">
            <a:avLst/>
          </a:prstGeom>
        </p:spPr>
      </p:pic>
      <p:pic>
        <p:nvPicPr>
          <p:cNvPr id="9" name="Picture 1">
            <a:extLst>
              <a:ext uri="{FF2B5EF4-FFF2-40B4-BE49-F238E27FC236}">
                <a16:creationId xmlns:a16="http://schemas.microsoft.com/office/drawing/2014/main" id="{EB7C53EA-04E7-43B2-9AB3-9C97EB2B3912}"/>
              </a:ext>
            </a:extLst>
          </p:cNvPr>
          <p:cNvPicPr>
            <a:picLocks noChangeAspect="1"/>
          </p:cNvPicPr>
          <p:nvPr/>
        </p:nvPicPr>
        <p:blipFill>
          <a:blip r:embed="rId3"/>
          <a:stretch>
            <a:fillRect/>
          </a:stretch>
        </p:blipFill>
        <p:spPr>
          <a:xfrm>
            <a:off x="74539" y="53839"/>
            <a:ext cx="1692876" cy="653901"/>
          </a:xfrm>
          <a:prstGeom prst="rect">
            <a:avLst/>
          </a:prstGeom>
        </p:spPr>
      </p:pic>
      <p:pic>
        <p:nvPicPr>
          <p:cNvPr id="10" name="Picture 2">
            <a:extLst>
              <a:ext uri="{FF2B5EF4-FFF2-40B4-BE49-F238E27FC236}">
                <a16:creationId xmlns:a16="http://schemas.microsoft.com/office/drawing/2014/main" id="{7345D51B-3A27-4FED-88A9-BDFDD19F609E}"/>
              </a:ext>
            </a:extLst>
          </p:cNvPr>
          <p:cNvPicPr>
            <a:picLocks noChangeAspect="1"/>
          </p:cNvPicPr>
          <p:nvPr/>
        </p:nvPicPr>
        <p:blipFill>
          <a:blip r:embed="rId4"/>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1307616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318051" y="1137684"/>
            <a:ext cx="10253849" cy="5308111"/>
          </a:xfrm>
          <a:ln w="57150">
            <a:solidFill>
              <a:srgbClr val="002060"/>
            </a:solidFill>
          </a:ln>
          <a:effectLst>
            <a:outerShdw blurRad="63500" sx="102000" sy="102000" algn="ctr" rotWithShape="0">
              <a:prstClr val="black">
                <a:alpha val="40000"/>
              </a:prstClr>
            </a:outerShdw>
          </a:effectLst>
        </p:spPr>
        <p:txBody>
          <a:bodyPr anchor="t">
            <a:normAutofit/>
          </a:bodyPr>
          <a:lstStyle/>
          <a:p>
            <a:pPr algn="l"/>
            <a:br>
              <a:rPr lang="ka-GE" sz="2400" b="1" dirty="0">
                <a:solidFill>
                  <a:schemeClr val="accent1">
                    <a:lumMod val="75000"/>
                  </a:schemeClr>
                </a:solidFill>
                <a:latin typeface="Calibri Light (Headings)"/>
              </a:rPr>
            </a:br>
            <a:r>
              <a:rPr lang="en-US" sz="2400" b="1" dirty="0">
                <a:solidFill>
                  <a:schemeClr val="accent1">
                    <a:lumMod val="75000"/>
                  </a:schemeClr>
                </a:solidFill>
                <a:latin typeface="Calibri Light (Headings)"/>
              </a:rPr>
              <a:t>AF </a:t>
            </a:r>
            <a:r>
              <a:rPr lang="ka-GE" sz="2400" b="1" dirty="0">
                <a:solidFill>
                  <a:schemeClr val="accent1">
                    <a:lumMod val="75000"/>
                  </a:schemeClr>
                </a:solidFill>
                <a:latin typeface="Calibri Light (Headings)"/>
              </a:rPr>
              <a:t>11. </a:t>
            </a:r>
            <a:r>
              <a:rPr lang="en-US" sz="2400" b="1" dirty="0">
                <a:solidFill>
                  <a:schemeClr val="accent1">
                    <a:lumMod val="75000"/>
                  </a:schemeClr>
                </a:solidFill>
                <a:latin typeface="Calibri Light (Headings)"/>
              </a:rPr>
              <a:t>Global GAP-</a:t>
            </a:r>
            <a:r>
              <a:rPr lang="ka-GE" sz="2400" b="1" dirty="0">
                <a:solidFill>
                  <a:schemeClr val="accent1">
                    <a:lumMod val="75000"/>
                  </a:schemeClr>
                </a:solidFill>
                <a:latin typeface="Calibri Light (Headings)"/>
              </a:rPr>
              <a:t>ის სტატუსი;</a:t>
            </a:r>
            <a:br>
              <a:rPr lang="ka-GE" sz="2400" b="1" dirty="0">
                <a:solidFill>
                  <a:schemeClr val="accent1">
                    <a:lumMod val="75000"/>
                  </a:schemeClr>
                </a:solidFill>
                <a:latin typeface="Calibri Light (Headings)"/>
              </a:rPr>
            </a:br>
            <a:r>
              <a:rPr lang="en-US" sz="2400" b="1" dirty="0">
                <a:solidFill>
                  <a:schemeClr val="accent1">
                    <a:lumMod val="75000"/>
                  </a:schemeClr>
                </a:solidFill>
                <a:latin typeface="Calibri Light (Headings)"/>
              </a:rPr>
              <a:t>AF </a:t>
            </a:r>
            <a:r>
              <a:rPr lang="ka-GE" sz="2400" b="1" dirty="0">
                <a:solidFill>
                  <a:schemeClr val="accent1">
                    <a:lumMod val="75000"/>
                  </a:schemeClr>
                </a:solidFill>
                <a:latin typeface="Calibri Light (Headings)"/>
              </a:rPr>
              <a:t>12. ლოგოს გამოყენება;</a:t>
            </a:r>
            <a:br>
              <a:rPr lang="ka-GE" sz="2400" b="1" dirty="0">
                <a:solidFill>
                  <a:schemeClr val="accent1">
                    <a:lumMod val="75000"/>
                  </a:schemeClr>
                </a:solidFill>
                <a:latin typeface="Calibri Light (Headings)"/>
              </a:rPr>
            </a:br>
            <a:r>
              <a:rPr lang="en-US" sz="2400" b="1" dirty="0">
                <a:solidFill>
                  <a:schemeClr val="accent1">
                    <a:lumMod val="75000"/>
                  </a:schemeClr>
                </a:solidFill>
                <a:latin typeface="Calibri Light (Headings)"/>
              </a:rPr>
              <a:t>AF </a:t>
            </a:r>
            <a:r>
              <a:rPr lang="ka-GE" sz="2400" b="1" dirty="0">
                <a:solidFill>
                  <a:schemeClr val="accent1">
                    <a:lumMod val="75000"/>
                  </a:schemeClr>
                </a:solidFill>
                <a:latin typeface="Calibri Light (Headings)"/>
              </a:rPr>
              <a:t>13. მიკვლევადობა</a:t>
            </a:r>
            <a:r>
              <a:rPr lang="en-US" sz="2400" b="1" dirty="0">
                <a:solidFill>
                  <a:schemeClr val="accent1">
                    <a:lumMod val="75000"/>
                  </a:schemeClr>
                </a:solidFill>
                <a:latin typeface="Calibri Light (Headings)"/>
              </a:rPr>
              <a:t> </a:t>
            </a:r>
            <a:r>
              <a:rPr lang="ka-GE" sz="2400" b="1" dirty="0">
                <a:solidFill>
                  <a:schemeClr val="accent1">
                    <a:lumMod val="75000"/>
                  </a:schemeClr>
                </a:solidFill>
                <a:latin typeface="Calibri Light (Headings)"/>
              </a:rPr>
              <a:t>და სეგრეგაცია;</a:t>
            </a:r>
            <a:br>
              <a:rPr lang="en-US" sz="2400" b="1" dirty="0">
                <a:solidFill>
                  <a:schemeClr val="accent1">
                    <a:lumMod val="75000"/>
                  </a:schemeClr>
                </a:solidFill>
                <a:latin typeface="Calibri Light (Headings)"/>
              </a:rPr>
            </a:br>
            <a:r>
              <a:rPr lang="en-US" sz="2400" b="1" dirty="0">
                <a:solidFill>
                  <a:schemeClr val="accent1">
                    <a:lumMod val="75000"/>
                  </a:schemeClr>
                </a:solidFill>
                <a:latin typeface="Calibri Light (Headings)"/>
              </a:rPr>
              <a:t>AF 14. </a:t>
            </a:r>
            <a:r>
              <a:rPr lang="ka-GE" sz="2400" b="1" dirty="0">
                <a:solidFill>
                  <a:schemeClr val="accent1">
                    <a:lumMod val="75000"/>
                  </a:schemeClr>
                </a:solidFill>
                <a:latin typeface="Calibri Light (Headings)"/>
              </a:rPr>
              <a:t>მასიური ბალანსი;</a:t>
            </a:r>
            <a:br>
              <a:rPr lang="en-US" sz="2400" b="1" dirty="0">
                <a:solidFill>
                  <a:schemeClr val="accent1">
                    <a:lumMod val="75000"/>
                  </a:schemeClr>
                </a:solidFill>
                <a:latin typeface="Calibri Light (Headings)"/>
              </a:rPr>
            </a:br>
            <a:r>
              <a:rPr lang="en-US" sz="2400" b="1" dirty="0">
                <a:solidFill>
                  <a:schemeClr val="accent1">
                    <a:lumMod val="75000"/>
                  </a:schemeClr>
                </a:solidFill>
                <a:latin typeface="Calibri Light (Headings)"/>
              </a:rPr>
              <a:t>AF 15.</a:t>
            </a:r>
            <a:r>
              <a:rPr lang="ka-GE" sz="2400" b="1" dirty="0">
                <a:solidFill>
                  <a:schemeClr val="accent1">
                    <a:lumMod val="75000"/>
                  </a:schemeClr>
                </a:solidFill>
                <a:latin typeface="Calibri Light (Headings)"/>
              </a:rPr>
              <a:t> საკვების უვნებლობის დეკლარაცია;</a:t>
            </a:r>
            <a:br>
              <a:rPr lang="en-US" sz="2400" b="1" dirty="0">
                <a:solidFill>
                  <a:schemeClr val="accent1">
                    <a:lumMod val="75000"/>
                  </a:schemeClr>
                </a:solidFill>
                <a:latin typeface="Calibri Light (Headings)"/>
              </a:rPr>
            </a:br>
            <a:r>
              <a:rPr lang="en-US" sz="2400" b="1" dirty="0">
                <a:solidFill>
                  <a:schemeClr val="accent1">
                    <a:lumMod val="75000"/>
                  </a:schemeClr>
                </a:solidFill>
                <a:latin typeface="Calibri Light (Headings)"/>
              </a:rPr>
              <a:t>AF 16.</a:t>
            </a:r>
            <a:r>
              <a:rPr lang="ka-GE" sz="2400" b="1" dirty="0">
                <a:solidFill>
                  <a:schemeClr val="accent1">
                    <a:lumMod val="75000"/>
                  </a:schemeClr>
                </a:solidFill>
                <a:latin typeface="Calibri Light (Headings)"/>
              </a:rPr>
              <a:t> საკვებთან დაკავშირებული თაღლითობასთან ბრძოლის    საშუალებები</a:t>
            </a:r>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დანართი #1 - ზოგადი რისკის შეფასების სახელმძღვანელო;</a:t>
            </a:r>
            <a:br>
              <a:rPr lang="ka-GE" sz="2400" b="1" dirty="0">
                <a:solidFill>
                  <a:schemeClr val="accent1">
                    <a:lumMod val="75000"/>
                  </a:schemeClr>
                </a:solidFill>
                <a:latin typeface="Calibri Light (Headings)"/>
              </a:rPr>
            </a:br>
            <a:br>
              <a:rPr lang="en-US"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დანართი #2 - რისკის შეფასების სახელმძღვანელო - ადგილობრივი მენეჯმენტი;</a:t>
            </a:r>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endParaRPr lang="en-US" sz="2400" b="1" dirty="0">
              <a:solidFill>
                <a:schemeClr val="accent1">
                  <a:lumMod val="75000"/>
                </a:schemeClr>
              </a:solidFill>
              <a:latin typeface="Calibri Light (Headings)"/>
            </a:endParaRPr>
          </a:p>
        </p:txBody>
      </p:sp>
      <p:pic>
        <p:nvPicPr>
          <p:cNvPr id="7" name="Picture 3">
            <a:extLst>
              <a:ext uri="{FF2B5EF4-FFF2-40B4-BE49-F238E27FC236}">
                <a16:creationId xmlns:a16="http://schemas.microsoft.com/office/drawing/2014/main" id="{A9DD8EFE-2766-4541-9B1B-23F38D059135}"/>
              </a:ext>
            </a:extLst>
          </p:cNvPr>
          <p:cNvPicPr>
            <a:picLocks noChangeAspect="1"/>
          </p:cNvPicPr>
          <p:nvPr/>
        </p:nvPicPr>
        <p:blipFill>
          <a:blip r:embed="rId2"/>
          <a:stretch>
            <a:fillRect/>
          </a:stretch>
        </p:blipFill>
        <p:spPr>
          <a:xfrm>
            <a:off x="10279978" y="63148"/>
            <a:ext cx="1806372" cy="672040"/>
          </a:xfrm>
          <a:prstGeom prst="rect">
            <a:avLst/>
          </a:prstGeom>
        </p:spPr>
      </p:pic>
      <p:pic>
        <p:nvPicPr>
          <p:cNvPr id="8" name="Picture 1">
            <a:extLst>
              <a:ext uri="{FF2B5EF4-FFF2-40B4-BE49-F238E27FC236}">
                <a16:creationId xmlns:a16="http://schemas.microsoft.com/office/drawing/2014/main" id="{F8E9FD9A-F178-4C05-BDAB-DDC0E0495753}"/>
              </a:ext>
            </a:extLst>
          </p:cNvPr>
          <p:cNvPicPr>
            <a:picLocks noChangeAspect="1"/>
          </p:cNvPicPr>
          <p:nvPr/>
        </p:nvPicPr>
        <p:blipFill>
          <a:blip r:embed="rId3"/>
          <a:stretch>
            <a:fillRect/>
          </a:stretch>
        </p:blipFill>
        <p:spPr>
          <a:xfrm>
            <a:off x="74539" y="53839"/>
            <a:ext cx="1692876" cy="653901"/>
          </a:xfrm>
          <a:prstGeom prst="rect">
            <a:avLst/>
          </a:prstGeom>
        </p:spPr>
      </p:pic>
      <p:pic>
        <p:nvPicPr>
          <p:cNvPr id="9" name="Picture 2">
            <a:extLst>
              <a:ext uri="{FF2B5EF4-FFF2-40B4-BE49-F238E27FC236}">
                <a16:creationId xmlns:a16="http://schemas.microsoft.com/office/drawing/2014/main" id="{E0AE1292-3767-48A0-B7F8-0BB3BAFCEB5A}"/>
              </a:ext>
            </a:extLst>
          </p:cNvPr>
          <p:cNvPicPr>
            <a:picLocks noChangeAspect="1"/>
          </p:cNvPicPr>
          <p:nvPr/>
        </p:nvPicPr>
        <p:blipFill>
          <a:blip r:embed="rId4"/>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10760775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a-GE" dirty="0"/>
              <a:t>რ</a:t>
            </a:r>
            <a:endParaRPr lang="en-US" dirty="0"/>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318051" y="797446"/>
            <a:ext cx="10253849" cy="5744046"/>
          </a:xfrm>
          <a:ln w="57150">
            <a:solidFill>
              <a:srgbClr val="002060"/>
            </a:solidFill>
          </a:ln>
          <a:effectLst>
            <a:outerShdw blurRad="63500" sx="102000" sy="102000" algn="ctr" rotWithShape="0">
              <a:prstClr val="black">
                <a:alpha val="40000"/>
              </a:prstClr>
            </a:outerShdw>
          </a:effectLst>
        </p:spPr>
        <p:txBody>
          <a:bodyPr anchor="t">
            <a:normAutofit/>
          </a:bodyPr>
          <a:lstStyle/>
          <a:p>
            <a:pPr algn="l"/>
            <a:r>
              <a:rPr lang="ka-GE" sz="2400" b="1" dirty="0">
                <a:solidFill>
                  <a:schemeClr val="accent1">
                    <a:lumMod val="75000"/>
                  </a:schemeClr>
                </a:solidFill>
                <a:latin typeface="Calibri Light (Headings)"/>
              </a:rPr>
              <a:t>მაგალითი:</a:t>
            </a:r>
            <a:br>
              <a:rPr lang="ka-GE" sz="2400" b="1" dirty="0">
                <a:solidFill>
                  <a:schemeClr val="accent1">
                    <a:lumMod val="75000"/>
                  </a:schemeClr>
                </a:solidFill>
                <a:latin typeface="Calibri Light (Headings)"/>
              </a:rPr>
            </a:br>
            <a:endParaRPr lang="en-US" sz="2400" b="1" dirty="0">
              <a:solidFill>
                <a:schemeClr val="accent1">
                  <a:lumMod val="75000"/>
                </a:schemeClr>
              </a:solidFill>
              <a:latin typeface="Calibri Light (Headings)"/>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474" y="1201480"/>
            <a:ext cx="11616435" cy="4901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a:extLst>
              <a:ext uri="{FF2B5EF4-FFF2-40B4-BE49-F238E27FC236}">
                <a16:creationId xmlns:a16="http://schemas.microsoft.com/office/drawing/2014/main" id="{A96118F8-2CDB-4E68-9F57-D90CDBA6347A}"/>
              </a:ext>
            </a:extLst>
          </p:cNvPr>
          <p:cNvPicPr>
            <a:picLocks noChangeAspect="1"/>
          </p:cNvPicPr>
          <p:nvPr/>
        </p:nvPicPr>
        <p:blipFill>
          <a:blip r:embed="rId3"/>
          <a:stretch>
            <a:fillRect/>
          </a:stretch>
        </p:blipFill>
        <p:spPr>
          <a:xfrm>
            <a:off x="10279978" y="63148"/>
            <a:ext cx="1806372" cy="672040"/>
          </a:xfrm>
          <a:prstGeom prst="rect">
            <a:avLst/>
          </a:prstGeom>
        </p:spPr>
      </p:pic>
      <p:pic>
        <p:nvPicPr>
          <p:cNvPr id="9" name="Picture 1">
            <a:extLst>
              <a:ext uri="{FF2B5EF4-FFF2-40B4-BE49-F238E27FC236}">
                <a16:creationId xmlns:a16="http://schemas.microsoft.com/office/drawing/2014/main" id="{381E1D48-6C2B-4B7C-AF0D-8A74652B8EED}"/>
              </a:ext>
            </a:extLst>
          </p:cNvPr>
          <p:cNvPicPr>
            <a:picLocks noChangeAspect="1"/>
          </p:cNvPicPr>
          <p:nvPr/>
        </p:nvPicPr>
        <p:blipFill>
          <a:blip r:embed="rId4"/>
          <a:stretch>
            <a:fillRect/>
          </a:stretch>
        </p:blipFill>
        <p:spPr>
          <a:xfrm>
            <a:off x="74539" y="53839"/>
            <a:ext cx="1692876" cy="653901"/>
          </a:xfrm>
          <a:prstGeom prst="rect">
            <a:avLst/>
          </a:prstGeom>
        </p:spPr>
      </p:pic>
      <p:pic>
        <p:nvPicPr>
          <p:cNvPr id="10" name="Picture 2">
            <a:extLst>
              <a:ext uri="{FF2B5EF4-FFF2-40B4-BE49-F238E27FC236}">
                <a16:creationId xmlns:a16="http://schemas.microsoft.com/office/drawing/2014/main" id="{27A0B597-89C7-424A-B536-BD8ACD0AB562}"/>
              </a:ext>
            </a:extLst>
          </p:cNvPr>
          <p:cNvPicPr>
            <a:picLocks noChangeAspect="1"/>
          </p:cNvPicPr>
          <p:nvPr/>
        </p:nvPicPr>
        <p:blipFill>
          <a:blip r:embed="rId5"/>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362422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a-GE" dirty="0"/>
              <a:t>მეუ</a:t>
            </a:r>
            <a:endParaRPr lang="en-US" dirty="0"/>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318051" y="765027"/>
            <a:ext cx="10253849" cy="5989124"/>
          </a:xfrm>
          <a:ln w="57150">
            <a:solidFill>
              <a:srgbClr val="002060"/>
            </a:solidFill>
          </a:ln>
          <a:effectLst>
            <a:outerShdw blurRad="63500" sx="102000" sy="102000" algn="ctr" rotWithShape="0">
              <a:prstClr val="black">
                <a:alpha val="40000"/>
              </a:prstClr>
            </a:outerShdw>
          </a:effectLst>
        </p:spPr>
        <p:txBody>
          <a:bodyPr anchor="t">
            <a:normAutofit/>
          </a:bodyPr>
          <a:lstStyle/>
          <a:p>
            <a:pPr algn="l"/>
            <a:r>
              <a:rPr lang="ka-GE" sz="2700" b="1" dirty="0">
                <a:solidFill>
                  <a:srgbClr val="FF0000"/>
                </a:solidFill>
                <a:latin typeface="Calibri Light (Headings)"/>
              </a:rPr>
              <a:t>1. მეურნეობის ისტორია, ჩანაწერები, რუქა</a:t>
            </a:r>
            <a:br>
              <a:rPr lang="ka-GE" sz="2400" b="1" dirty="0">
                <a:solidFill>
                  <a:schemeClr val="accent1">
                    <a:lumMod val="75000"/>
                  </a:schemeClr>
                </a:solidFill>
                <a:latin typeface="Calibri Light (Headings)"/>
              </a:rPr>
            </a:br>
            <a:endParaRPr lang="en-US" sz="2400" b="1" dirty="0">
              <a:solidFill>
                <a:schemeClr val="accent1">
                  <a:lumMod val="75000"/>
                </a:schemeClr>
              </a:solidFill>
              <a:latin typeface="Calibri Light (Headings)"/>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8842" y="1163533"/>
            <a:ext cx="10526233" cy="5590618"/>
          </a:xfrm>
          <a:prstGeom prst="rect">
            <a:avLst/>
          </a:prstGeom>
          <a:noFill/>
          <a:ln w="2857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8" name="Straight Arrow Connector 7"/>
          <p:cNvCxnSpPr/>
          <p:nvPr/>
        </p:nvCxnSpPr>
        <p:spPr>
          <a:xfrm flipH="1">
            <a:off x="3466213" y="978195"/>
            <a:ext cx="1414131" cy="174374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4869712" y="765027"/>
            <a:ext cx="2951449" cy="369332"/>
          </a:xfrm>
          <a:prstGeom prst="rect">
            <a:avLst/>
          </a:prstGeom>
          <a:noFill/>
        </p:spPr>
        <p:txBody>
          <a:bodyPr wrap="none" rtlCol="0">
            <a:spAutoFit/>
          </a:bodyPr>
          <a:lstStyle/>
          <a:p>
            <a:r>
              <a:rPr lang="ka-GE" dirty="0">
                <a:solidFill>
                  <a:schemeClr val="bg1"/>
                </a:solidFill>
              </a:rPr>
              <a:t>შხამ-ქიმიკატების საწყობი</a:t>
            </a:r>
            <a:endParaRPr lang="en-US" dirty="0">
              <a:solidFill>
                <a:schemeClr val="bg1"/>
              </a:solidFill>
            </a:endParaRPr>
          </a:p>
        </p:txBody>
      </p:sp>
      <p:cxnSp>
        <p:nvCxnSpPr>
          <p:cNvPr id="11" name="Straight Arrow Connector 10"/>
          <p:cNvCxnSpPr/>
          <p:nvPr/>
        </p:nvCxnSpPr>
        <p:spPr>
          <a:xfrm flipH="1" flipV="1">
            <a:off x="3466213" y="2881423"/>
            <a:ext cx="308345" cy="2690037"/>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620384" y="5610079"/>
            <a:ext cx="878767" cy="369332"/>
          </a:xfrm>
          <a:prstGeom prst="rect">
            <a:avLst/>
          </a:prstGeom>
          <a:noFill/>
        </p:spPr>
        <p:txBody>
          <a:bodyPr wrap="none" rtlCol="0">
            <a:spAutoFit/>
          </a:bodyPr>
          <a:lstStyle/>
          <a:p>
            <a:r>
              <a:rPr lang="ka-GE" dirty="0">
                <a:solidFill>
                  <a:schemeClr val="bg1"/>
                </a:solidFill>
              </a:rPr>
              <a:t>ოფისი</a:t>
            </a:r>
            <a:endParaRPr lang="en-US" dirty="0">
              <a:solidFill>
                <a:schemeClr val="bg1"/>
              </a:solidFill>
            </a:endParaRPr>
          </a:p>
        </p:txBody>
      </p:sp>
      <p:pic>
        <p:nvPicPr>
          <p:cNvPr id="13" name="Picture 3">
            <a:extLst>
              <a:ext uri="{FF2B5EF4-FFF2-40B4-BE49-F238E27FC236}">
                <a16:creationId xmlns:a16="http://schemas.microsoft.com/office/drawing/2014/main" id="{8FA2DA5F-8465-4B20-AD84-B93CCDEA0AF1}"/>
              </a:ext>
            </a:extLst>
          </p:cNvPr>
          <p:cNvPicPr>
            <a:picLocks noChangeAspect="1"/>
          </p:cNvPicPr>
          <p:nvPr/>
        </p:nvPicPr>
        <p:blipFill>
          <a:blip r:embed="rId3"/>
          <a:stretch>
            <a:fillRect/>
          </a:stretch>
        </p:blipFill>
        <p:spPr>
          <a:xfrm>
            <a:off x="10279978" y="63148"/>
            <a:ext cx="1806372" cy="672040"/>
          </a:xfrm>
          <a:prstGeom prst="rect">
            <a:avLst/>
          </a:prstGeom>
        </p:spPr>
      </p:pic>
      <p:pic>
        <p:nvPicPr>
          <p:cNvPr id="14" name="Picture 1">
            <a:extLst>
              <a:ext uri="{FF2B5EF4-FFF2-40B4-BE49-F238E27FC236}">
                <a16:creationId xmlns:a16="http://schemas.microsoft.com/office/drawing/2014/main" id="{1C09E579-DBC6-4AAE-A54B-0B03F9DB8194}"/>
              </a:ext>
            </a:extLst>
          </p:cNvPr>
          <p:cNvPicPr>
            <a:picLocks noChangeAspect="1"/>
          </p:cNvPicPr>
          <p:nvPr/>
        </p:nvPicPr>
        <p:blipFill>
          <a:blip r:embed="rId4"/>
          <a:stretch>
            <a:fillRect/>
          </a:stretch>
        </p:blipFill>
        <p:spPr>
          <a:xfrm>
            <a:off x="74539" y="53839"/>
            <a:ext cx="1692876" cy="653901"/>
          </a:xfrm>
          <a:prstGeom prst="rect">
            <a:avLst/>
          </a:prstGeom>
        </p:spPr>
      </p:pic>
      <p:pic>
        <p:nvPicPr>
          <p:cNvPr id="15" name="Picture 2">
            <a:extLst>
              <a:ext uri="{FF2B5EF4-FFF2-40B4-BE49-F238E27FC236}">
                <a16:creationId xmlns:a16="http://schemas.microsoft.com/office/drawing/2014/main" id="{3B1A6924-3B85-41AE-8A3F-981A1230B250}"/>
              </a:ext>
            </a:extLst>
          </p:cNvPr>
          <p:cNvPicPr>
            <a:picLocks noChangeAspect="1"/>
          </p:cNvPicPr>
          <p:nvPr/>
        </p:nvPicPr>
        <p:blipFill>
          <a:blip r:embed="rId5"/>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12411329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23207CC6-EAA1-4BFF-A48A-DECAD897271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24"/>
            <a:ext cx="12192000" cy="6861324"/>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
            <a:extLst>
              <a:ext uri="{FF2B5EF4-FFF2-40B4-BE49-F238E27FC236}">
                <a16:creationId xmlns:a16="http://schemas.microsoft.com/office/drawing/2014/main" id="{B234A3DD-923D-4166-8B19-7DD589908C6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6925" y="-479"/>
            <a:ext cx="9468701" cy="6858478"/>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16">
            <a:extLst>
              <a:ext uri="{FF2B5EF4-FFF2-40B4-BE49-F238E27FC236}">
                <a16:creationId xmlns:a16="http://schemas.microsoft.com/office/drawing/2014/main" id="{F6ACA5AC-3C5D-4994-B40F-FC8349E4D6F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479"/>
            <a:ext cx="9324977" cy="6858479"/>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a-GE" dirty="0"/>
              <a:t>რის</a:t>
            </a:r>
            <a:endParaRPr lang="en-US" dirty="0"/>
          </a:p>
        </p:txBody>
      </p:sp>
      <p:sp>
        <p:nvSpPr>
          <p:cNvPr id="2" name="Title 1">
            <a:extLst>
              <a:ext uri="{FF2B5EF4-FFF2-40B4-BE49-F238E27FC236}">
                <a16:creationId xmlns:a16="http://schemas.microsoft.com/office/drawing/2014/main" id="{450F3582-F1DB-48FF-8ECA-A8E77AB94026}"/>
              </a:ext>
            </a:extLst>
          </p:cNvPr>
          <p:cNvSpPr>
            <a:spLocks noGrp="1"/>
          </p:cNvSpPr>
          <p:nvPr>
            <p:ph type="ctrTitle"/>
          </p:nvPr>
        </p:nvSpPr>
        <p:spPr>
          <a:xfrm>
            <a:off x="318051" y="627321"/>
            <a:ext cx="10906540" cy="6215494"/>
          </a:xfrm>
          <a:ln w="57150">
            <a:solidFill>
              <a:srgbClr val="002060"/>
            </a:solidFill>
          </a:ln>
          <a:effectLst>
            <a:outerShdw blurRad="63500" sx="102000" sy="102000" algn="ctr" rotWithShape="0">
              <a:prstClr val="black">
                <a:alpha val="40000"/>
              </a:prstClr>
            </a:outerShdw>
          </a:effectLst>
        </p:spPr>
        <p:txBody>
          <a:bodyPr anchor="t">
            <a:normAutofit fontScale="90000"/>
          </a:bodyPr>
          <a:lstStyle/>
          <a:p>
            <a:pPr algn="l">
              <a:lnSpc>
                <a:spcPct val="150000"/>
              </a:lnSpc>
            </a:pPr>
            <a:r>
              <a:rPr lang="ka-GE" sz="3000" b="1" dirty="0">
                <a:solidFill>
                  <a:srgbClr val="FF0000"/>
                </a:solidFill>
                <a:latin typeface="Calibri Light (Headings)"/>
              </a:rPr>
              <a:t>2</a:t>
            </a:r>
            <a:r>
              <a:rPr lang="ka-GE" sz="3000" b="1" dirty="0">
                <a:solidFill>
                  <a:schemeClr val="accent1">
                    <a:lumMod val="75000"/>
                  </a:schemeClr>
                </a:solidFill>
                <a:latin typeface="Calibri Light (Headings)"/>
              </a:rPr>
              <a:t>. </a:t>
            </a:r>
            <a:r>
              <a:rPr lang="ka-GE" sz="3000" b="1" dirty="0">
                <a:solidFill>
                  <a:srgbClr val="FF0000"/>
                </a:solidFill>
                <a:latin typeface="Calibri Light (Headings)"/>
              </a:rPr>
              <a:t>ჩანაწერების შენახვა: </a:t>
            </a:r>
            <a:r>
              <a:rPr lang="ka-GE" sz="2400" b="1" dirty="0">
                <a:solidFill>
                  <a:schemeClr val="accent1">
                    <a:lumMod val="75000"/>
                  </a:schemeClr>
                </a:solidFill>
                <a:latin typeface="Calibri Light (Headings)"/>
              </a:rPr>
              <a:t>- კომპანიაში მინიმუმ 2 წლის ჩანაწერები </a:t>
            </a:r>
            <a:br>
              <a:rPr lang="en-US"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უნდა იქნას დაგროვილი. </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პირველ წელს, განაცხადის გაკეთებამდე 3 თვით ადრე უნდა იყოს</a:t>
            </a:r>
            <a:br>
              <a:rPr lang="en-US"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დოკუმენტაცია შენახული. </a:t>
            </a:r>
            <a:br>
              <a:rPr lang="ka-GE" sz="2400" b="1" dirty="0">
                <a:solidFill>
                  <a:schemeClr val="accent1">
                    <a:lumMod val="75000"/>
                  </a:schemeClr>
                </a:solidFill>
                <a:latin typeface="Calibri Light (Headings)"/>
              </a:rPr>
            </a:br>
            <a:r>
              <a:rPr lang="ka-GE" sz="3000" b="1" dirty="0">
                <a:solidFill>
                  <a:srgbClr val="FF0000"/>
                </a:solidFill>
                <a:latin typeface="Calibri Light (Headings)"/>
              </a:rPr>
              <a:t>3</a:t>
            </a:r>
            <a:r>
              <a:rPr lang="ka-GE" sz="3000" b="1" dirty="0">
                <a:solidFill>
                  <a:schemeClr val="accent1">
                    <a:lumMod val="75000"/>
                  </a:schemeClr>
                </a:solidFill>
                <a:latin typeface="Calibri Light (Headings)"/>
              </a:rPr>
              <a:t>. </a:t>
            </a:r>
            <a:r>
              <a:rPr lang="ka-GE" sz="3000" b="1" dirty="0">
                <a:solidFill>
                  <a:srgbClr val="FF0000"/>
                </a:solidFill>
                <a:latin typeface="Calibri Light (Headings)"/>
              </a:rPr>
              <a:t>ჰიგიენის დაცვა: </a:t>
            </a:r>
            <a:r>
              <a:rPr lang="ka-GE" sz="2400" b="1" dirty="0">
                <a:solidFill>
                  <a:schemeClr val="accent1">
                    <a:lumMod val="75000"/>
                  </a:schemeClr>
                </a:solidFill>
                <a:latin typeface="Calibri Light (Headings)"/>
              </a:rPr>
              <a:t>- მეურნეობაში მომუშავე პერსონალს </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ყოველწლიურად უნდა ჩაუტარდეს ტრენინგი </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ჰიგიენის დაცვის შესახებ; </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შექმნილი უნდა იყოს სტანდარტული პრეცედურა </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ჰიგიენის მოთხოვნების შესაბამისად; </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მეურნეობის პერიმეტრზე განთავსებული </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უნდა იყოს ნიშნები პირადი ჰიგიენის </a:t>
            </a:r>
            <a:br>
              <a:rPr lang="en-US"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დაცვის შესახებ; </a:t>
            </a:r>
            <a:br>
              <a:rPr lang="ka-GE" sz="2400" b="1" dirty="0">
                <a:solidFill>
                  <a:schemeClr val="accent1">
                    <a:lumMod val="75000"/>
                  </a:schemeClr>
                </a:solidFill>
                <a:latin typeface="Calibri Light (Headings)"/>
              </a:rPr>
            </a:br>
            <a:r>
              <a:rPr lang="ka-GE" sz="2400" b="1" dirty="0">
                <a:solidFill>
                  <a:schemeClr val="accent1">
                    <a:lumMod val="75000"/>
                  </a:schemeClr>
                </a:solidFill>
                <a:latin typeface="Calibri Light (Headings)"/>
              </a:rPr>
              <a:t> </a:t>
            </a:r>
            <a:br>
              <a:rPr lang="ka-GE" sz="2400" b="1" dirty="0">
                <a:solidFill>
                  <a:schemeClr val="accent1">
                    <a:lumMod val="75000"/>
                  </a:schemeClr>
                </a:solidFill>
                <a:latin typeface="Calibri Light (Headings)"/>
              </a:rPr>
            </a:br>
            <a:br>
              <a:rPr lang="ka-GE" sz="2400" b="1" dirty="0">
                <a:solidFill>
                  <a:schemeClr val="accent1">
                    <a:lumMod val="75000"/>
                  </a:schemeClr>
                </a:solidFill>
                <a:latin typeface="Calibri Light (Headings)"/>
              </a:rPr>
            </a:br>
            <a:endParaRPr lang="en-US" sz="2400" b="1" dirty="0">
              <a:solidFill>
                <a:schemeClr val="accent1">
                  <a:lumMod val="75000"/>
                </a:schemeClr>
              </a:solidFill>
              <a:latin typeface="Calibri Light (Headings)"/>
            </a:endParaRPr>
          </a:p>
        </p:txBody>
      </p:sp>
      <p:pic>
        <p:nvPicPr>
          <p:cNvPr id="5" name="Picture 4">
            <a:extLst>
              <a:ext uri="{FF2B5EF4-FFF2-40B4-BE49-F238E27FC236}">
                <a16:creationId xmlns:a16="http://schemas.microsoft.com/office/drawing/2014/main" id="{2C86D6A0-6020-4C93-B963-C33B005FF22E}"/>
              </a:ext>
            </a:extLst>
          </p:cNvPr>
          <p:cNvPicPr>
            <a:picLocks noChangeAspect="1"/>
          </p:cNvPicPr>
          <p:nvPr/>
        </p:nvPicPr>
        <p:blipFill>
          <a:blip r:embed="rId2"/>
          <a:stretch>
            <a:fillRect/>
          </a:stretch>
        </p:blipFill>
        <p:spPr>
          <a:xfrm>
            <a:off x="6655405" y="4214542"/>
            <a:ext cx="2106725" cy="2598032"/>
          </a:xfrm>
          <a:prstGeom prst="rect">
            <a:avLst/>
          </a:prstGeom>
        </p:spPr>
      </p:pic>
      <p:pic>
        <p:nvPicPr>
          <p:cNvPr id="6" name="Picture 5">
            <a:extLst>
              <a:ext uri="{FF2B5EF4-FFF2-40B4-BE49-F238E27FC236}">
                <a16:creationId xmlns:a16="http://schemas.microsoft.com/office/drawing/2014/main" id="{A3598B26-95F9-4D93-ACD2-781BEE52B870}"/>
              </a:ext>
            </a:extLst>
          </p:cNvPr>
          <p:cNvPicPr>
            <a:picLocks noChangeAspect="1"/>
          </p:cNvPicPr>
          <p:nvPr/>
        </p:nvPicPr>
        <p:blipFill>
          <a:blip r:embed="rId3"/>
          <a:stretch>
            <a:fillRect/>
          </a:stretch>
        </p:blipFill>
        <p:spPr>
          <a:xfrm>
            <a:off x="9979624" y="772376"/>
            <a:ext cx="2106726" cy="2598033"/>
          </a:xfrm>
          <a:prstGeom prst="rect">
            <a:avLst/>
          </a:prstGeom>
        </p:spPr>
      </p:pic>
      <p:pic>
        <p:nvPicPr>
          <p:cNvPr id="7" name="Picture 6">
            <a:extLst>
              <a:ext uri="{FF2B5EF4-FFF2-40B4-BE49-F238E27FC236}">
                <a16:creationId xmlns:a16="http://schemas.microsoft.com/office/drawing/2014/main" id="{406BA885-EFB9-4D62-A79F-B57145BE232B}"/>
              </a:ext>
            </a:extLst>
          </p:cNvPr>
          <p:cNvPicPr>
            <a:picLocks noChangeAspect="1"/>
          </p:cNvPicPr>
          <p:nvPr/>
        </p:nvPicPr>
        <p:blipFill>
          <a:blip r:embed="rId4"/>
          <a:stretch>
            <a:fillRect/>
          </a:stretch>
        </p:blipFill>
        <p:spPr>
          <a:xfrm>
            <a:off x="8699800" y="3011920"/>
            <a:ext cx="1905000" cy="2349262"/>
          </a:xfrm>
          <a:prstGeom prst="rect">
            <a:avLst/>
          </a:prstGeom>
        </p:spPr>
      </p:pic>
      <p:pic>
        <p:nvPicPr>
          <p:cNvPr id="10" name="Picture 3">
            <a:extLst>
              <a:ext uri="{FF2B5EF4-FFF2-40B4-BE49-F238E27FC236}">
                <a16:creationId xmlns:a16="http://schemas.microsoft.com/office/drawing/2014/main" id="{F5485CC6-69DF-45C9-B83C-F7EC5CF4E495}"/>
              </a:ext>
            </a:extLst>
          </p:cNvPr>
          <p:cNvPicPr>
            <a:picLocks noChangeAspect="1"/>
          </p:cNvPicPr>
          <p:nvPr/>
        </p:nvPicPr>
        <p:blipFill>
          <a:blip r:embed="rId5"/>
          <a:stretch>
            <a:fillRect/>
          </a:stretch>
        </p:blipFill>
        <p:spPr>
          <a:xfrm>
            <a:off x="10279978" y="63148"/>
            <a:ext cx="1806372" cy="672040"/>
          </a:xfrm>
          <a:prstGeom prst="rect">
            <a:avLst/>
          </a:prstGeom>
        </p:spPr>
      </p:pic>
      <p:pic>
        <p:nvPicPr>
          <p:cNvPr id="11" name="Picture 1">
            <a:extLst>
              <a:ext uri="{FF2B5EF4-FFF2-40B4-BE49-F238E27FC236}">
                <a16:creationId xmlns:a16="http://schemas.microsoft.com/office/drawing/2014/main" id="{10A45896-1D71-47EF-BC73-0EE865A070F6}"/>
              </a:ext>
            </a:extLst>
          </p:cNvPr>
          <p:cNvPicPr>
            <a:picLocks noChangeAspect="1"/>
          </p:cNvPicPr>
          <p:nvPr/>
        </p:nvPicPr>
        <p:blipFill>
          <a:blip r:embed="rId6"/>
          <a:stretch>
            <a:fillRect/>
          </a:stretch>
        </p:blipFill>
        <p:spPr>
          <a:xfrm>
            <a:off x="74539" y="53839"/>
            <a:ext cx="1692876" cy="653901"/>
          </a:xfrm>
          <a:prstGeom prst="rect">
            <a:avLst/>
          </a:prstGeom>
        </p:spPr>
      </p:pic>
      <p:pic>
        <p:nvPicPr>
          <p:cNvPr id="12" name="Picture 2">
            <a:extLst>
              <a:ext uri="{FF2B5EF4-FFF2-40B4-BE49-F238E27FC236}">
                <a16:creationId xmlns:a16="http://schemas.microsoft.com/office/drawing/2014/main" id="{7FBC5631-1236-4F89-AE6F-3A586349EC1D}"/>
              </a:ext>
            </a:extLst>
          </p:cNvPr>
          <p:cNvPicPr>
            <a:picLocks noChangeAspect="1"/>
          </p:cNvPicPr>
          <p:nvPr/>
        </p:nvPicPr>
        <p:blipFill>
          <a:blip r:embed="rId7"/>
          <a:stretch>
            <a:fillRect/>
          </a:stretch>
        </p:blipFill>
        <p:spPr>
          <a:xfrm>
            <a:off x="10314350" y="5222505"/>
            <a:ext cx="1853345" cy="1591194"/>
          </a:xfrm>
          <a:prstGeom prst="rect">
            <a:avLst/>
          </a:prstGeom>
        </p:spPr>
      </p:pic>
    </p:spTree>
    <p:extLst>
      <p:ext uri="{BB962C8B-B14F-4D97-AF65-F5344CB8AC3E}">
        <p14:creationId xmlns:p14="http://schemas.microsoft.com/office/powerpoint/2010/main" val="614599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3036</TotalTime>
  <Words>1245</Words>
  <Application>Microsoft Office PowerPoint</Application>
  <PresentationFormat>Широкоэкранный</PresentationFormat>
  <Paragraphs>893</Paragraphs>
  <Slides>32</Slides>
  <Notes>0</Notes>
  <HiddenSlides>0</HiddenSlides>
  <MMClips>1</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32</vt:i4>
      </vt:variant>
    </vt:vector>
  </HeadingPairs>
  <TitlesOfParts>
    <vt:vector size="40" baseType="lpstr">
      <vt:lpstr>Arial</vt:lpstr>
      <vt:lpstr>Calibri</vt:lpstr>
      <vt:lpstr>Calibri Light (Headings)</vt:lpstr>
      <vt:lpstr>Franklin Gothic Book</vt:lpstr>
      <vt:lpstr>Franklin Gothic Medium</vt:lpstr>
      <vt:lpstr>Sylfaen</vt:lpstr>
      <vt:lpstr>Times New Roman</vt:lpstr>
      <vt:lpstr>1_Office Theme</vt:lpstr>
      <vt:lpstr>ნინო ადამსი ფერმერებთან ურთიერთობების მენეჯერი  Oregon Berry Packing, Inc. Oregon, USA</vt:lpstr>
      <vt:lpstr> GLOBALG.A.P.-ის ისტორია  GLOBALG.A.P.-ს საფუძველი ჩაეყარა 1997 წელს სახელწოდებით „EUREPGAP“ (an initiative by retailers belonging to the Euro-Retailer Produce Working Group) ევროპის პროდუქციის გადამყიდველთა სამუშაო ჯგუფის ინიციატივის საფუძველზე.   ბრიტანელმა გადამყიდველმა კომპანიებმა გაათვითცნობიერეს რომ ევროპის მოსახლეობაში იმატა მოთხოვნამ სურსათის უვნებლობის, გარემოზე ზემოქმედების, ჯანმრთელობის, უსაფრთხოებისა და მშრომელთა კეთილდღეობის შესახებ ზრუნვაზე.   მოთხოვნიდან გამომდინარე, გადაწყვეტილება იქნა მიღებული სტანდარტებისა და პროცედურების ჰარმონიზირების თაობაზე და დამოუკიდებელი მასერტიფიცირებელი სისტემის  (კარგი სასოფლო-სამეურნეო პრაქტიკის  G.A.P.) დანერგვაზე.    </vt:lpstr>
      <vt:lpstr> GLOBALG.A.P-ი ასევე ცნობილია „ინტეგრირებული მეურნეობის უზრუნველყოფის“ IFA სახელწოდებით, და წარმოადგენს საკონტროლო ქულებსა (control points) და სტანდარტებთან  მისადაგების კრიტერიუმების დოკუმენტს (compliance criteria). ეს დოკუმენტი დაჯგუფებულია სფეროების მიხედვით:  ა) სასოფლო სამეურნეო კულტურები  ბ) წყლის პროდუქტები  გ) მეცხოველეობა დ) სასოფლო სამეურნეო პროდუქტების გადამუშავებასა და  ე) მეცხოველეობის კვების პროდუქტების წარმოება   GLOBALG.A.P-ი ასევე შეიცავს შესამოწმებელ სიას  (check list) თვითეული ჯგუფისთვის.     </vt:lpstr>
      <vt:lpstr>    </vt:lpstr>
      <vt:lpstr>მოდული ყველა სახის მეურნეობისთვის (All Farm Base):  AF 1. მეურნეობის ისტორია: AF 2. ჩანაწერების შენახვა  AF 3. ჰიგიენის დაცვა AF 4. მშრომელთა ჯანმრთელობა, უსაფრთხოება და კეთილდღეობა AF 5. ქვეკონტრაქტორები; AF 6. ნარჩენებისა და დაბინძურების  მართვა; გადამუშავება და მეორადი გამოყენება; AF 7.  ბიომრავალფეროვნება და კონსერვაცია; AF 8. საჩივრები; AF 9. პროდუქტის გამოწვევა გაყიდვის ქსელიდან/ხმარებიდან ამოღების პროცედურა; AF 10. საკვები პროდუქტების დაცვა;    </vt:lpstr>
      <vt:lpstr> AF 11. Global GAP-ის სტატუსი; AF 12. ლოგოს გამოყენება; AF 13. მიკვლევადობა და სეგრეგაცია; AF 14. მასიური ბალანსი; AF 15. საკვების უვნებლობის დეკლარაცია; AF 16. საკვებთან დაკავშირებული თაღლითობასთან ბრძოლის    საშუალებები  დანართი #1 - ზოგადი რისკის შეფასების სახელმძღვანელო;  დანართი #2 - რისკის შეფასების სახელმძღვანელო - ადგილობრივი მენეჯმენტი;  </vt:lpstr>
      <vt:lpstr>მაგალითი: </vt:lpstr>
      <vt:lpstr>1. მეურნეობის ისტორია, ჩანაწერები, რუქა </vt:lpstr>
      <vt:lpstr>2. ჩანაწერების შენახვა: - კომპანიაში მინიმუმ 2 წლის ჩანაწერები  უნდა იქნას დაგროვილი.  პირველ წელს, განაცხადის გაკეთებამდე 3 თვით ადრე უნდა იყოს დოკუმენტაცია შენახული.  3. ჰიგიენის დაცვა: - მეურნეობაში მომუშავე პერსონალს  ყოველწლიურად უნდა ჩაუტარდეს ტრენინგი  ჰიგიენის დაცვის შესახებ;  შექმნილი უნდა იყოს სტანდარტული პრეცედურა  ჰიგიენის მოთხოვნების შესაბამისად;  მეურნეობის პერიმეტრზე განთავსებული  უნდა იყოს ნიშნები პირადი ჰიგიენის  დაცვის შესახებ;     </vt:lpstr>
      <vt:lpstr>  </vt:lpstr>
      <vt:lpstr>     </vt:lpstr>
      <vt:lpstr>  </vt:lpstr>
      <vt:lpstr>   </vt:lpstr>
      <vt:lpstr>  </vt:lpstr>
      <vt:lpstr> </vt:lpstr>
      <vt:lpstr>12. ლოგოს გამოყენება Global Gap-ის ნომრის ან ლოგოს გამოყენება შესაძლებელია მხოლოდ მწარმოებელსა და გადამყიდველ კომპანიებთან ურთიერთობისას.  GGN და ლოგო არ არის ასახული საბოლოო პროდუქტის ეტიკეტზე. 13. მიკვლევადობა და სეგრეგაცია  თუ პროდუქციის წარმოებისას გამოიყენება Global Gap-ის სერტიფიცირებული პროდუქტი და არასერტიფიცირებული პროდუქტი, მწარმოებელი ვალდებულია  შეიმუშაოს სტანდარტი შესყიდული ნედლეულის განცალკევებისთვის. ანუ დაუშვებელია სერტიფიცირებული და არასერტიფიცირებული პროდუქტების შერევა.  </vt:lpstr>
      <vt:lpstr>  </vt:lpstr>
      <vt:lpstr> </vt:lpstr>
      <vt:lpstr>დანართი: Global GAP-ის სახელმძღვანელო / რისკის შეფასება რისკის შეფასება ძალიან მნიშვნელოვანი ნაბიჯია თანამშრომლების, წარმოებული პროდუქციის და თქვენი საქმიანობის დასაცავად. როგორ შევაფასოთ არსებული ან შესაძლო რისკი ჩვენს მეურნეობაში / საწარმოში???? 5 ეტაპი რისკის შესაფასებლად:  1. გამოავლინეთ საფრთხე;  2. განსაზღვრეთ ვინ/რა შეიძლება დაშავდეს (მაგ. კრეფის დროს);  3. შეაფასეთ რისკი (საფრთხის თავიდან აცილება ან შემცირება);  4. სამუშაო გეგმის შემუშავება და ჩანაწერების გაკეთება;  5. გადახედეთ რისკის შეფასების დოკუმენტს და გააუმჯობესეთ საჭიროების მიხედვით.  </vt:lpstr>
      <vt:lpstr>CB - კულტურაზე დაფუძნებული მოდული 1. მიკვლევადობა 2. მცენარის გამოსაყვანი მასალა (ჩითილები, ნერგები) 3. ნიადაგის დამუშავება/მართვა და დაცვა 4. სასუქების შეტანა 5. წყლის მართვა 6. ინტეგრირებული პესტ მენეჯმენტი  7. მცენარეთა დაცვის საშუალებები 8. მანქანა-დანადგარები  დანართი 1: სახელმძღვანელო წყლის რესურსების მდგრადი მართვისთვის; დანართი 2: სახელმძღვანელო ინტეგრირებული პესტ მენეჯმენტისთვის; დანართი 3: სახელმძღვანელო პროდუქტში პესტიციდის ნარჩენების ანალიზისთვის; დანართი 4:  სახელმძღვანელო ჭარბი პესტიციდის ნარჩენების მაქსიმალური დასაშვები რაოდენობის რისკის შეფასებისთვის; დანართი 5: სახელმძღვანელო -ვიზუალური დათვალიერება და შესასხურებელი მოწყობილობის გამოცდა;</vt:lpstr>
      <vt:lpstr>წყალი და წყლის რესურსები წყლის დაბინძურების სამი წყარო არსებობს: ქიმიური (ნიტრატების, ფოსფატები და სხვა სას. სამ. ნივთიერებები), ფიზიკური (ნიადაგი, ქვები, შუშა), და მიკრობული.  დაბინძურების რისკის შეფასება და სტანდარტების შემუშავება მნიშვნელოვნად შეამცირებს წყლის დაბინძურების შესაძლებლობას.  1. განისაზღვროს რა ტიპის წყალი გამოიყენება სარწყავად: ზედაპირული, ნიადაგქვეშა თუ წყლის რეზერვუარი; 2. განისაზღვროს რამ შეიძლება გამოიწვიოს წყლის დაბინძურება?  3. ირიგაციის მეთოდები: ზედაპირული მორწყვა, წვეთოვანი მორწყვა, დაწვიმების მორწვა. 3. წყლის ანალიზი: სტანდარტები და პროცედურები მოსარწყავად უვარგისი წყლის შემთხვევაში.        </vt:lpstr>
      <vt:lpstr>  </vt:lpstr>
      <vt:lpstr>ინტეგრირებული პესტ მენეჯმენტი 1. პრევენცია (ფერმერმა უნდა წარადგინოს ქმედებების ნუსხა რომელიც დაავადებების, მავნებლების და სარეველების თავიდან აცილებისთვის გამოიყენა. მაგ. ნარგავების გასხვლა, წვეთოვანი სარწყავი სისტემის გამოყენება, მულჩირება, და ა.შ) 2. მონიტორინგი და სკაუტინგი (ფერმერმა უნდა წარადგინოს ანგარიში მინდვრების რეგულარული  შემოწმებისა მავნებლების, დაავადებების და სარეველების გამოსავლენად) 3. მცენარეთა დაცვის საშუალებების გამოყენება (ინტერვენცია) ფერმერმა უნდა დაასაბუთოს რომ არსებული მავნებელ-დაავადებათა რიცხვი ეკონომიკურ ზარალს გამოიწვევა და აუცილებელი იყო მცენარეთა დაცვის საშუალებების გამოყენება). ფერმერმა უნდა წარადგინოს შესხურების ანგარიში!!!!!       </vt:lpstr>
      <vt:lpstr>ინტეგრირებული პესტ მენეჯმენტი  მცენარეთა დაცვის საშუალებების გამოყენება შესხურების ანგარიში </vt:lpstr>
      <vt:lpstr>  </vt:lpstr>
      <vt:lpstr>                           პესტიციდების მაქსიმალური დასაშვები დონე ფერმერმა უნდა წარადგინოს საბუთი რომ პესტიციდის მაქსიმალური დასაშვები დონე არ აღემატება საბაზრო ქვეყნის მაქსიმალურ დასაშვებ დონეს. ფერმერმა უნდა ცარადგინოს პროდუქტის ლაბორატორიული ანალიზის შედეგი.    </vt:lpstr>
      <vt:lpstr>  </vt:lpstr>
      <vt:lpstr>  </vt:lpstr>
      <vt:lpstr>  </vt:lpstr>
      <vt:lpstr>  </vt:lpstr>
      <vt:lpstr>           5 ეტაპი სერტიფიცირებისთვის: 1. ჩამოტვირთეთ GLOBALG.A.P.-ის სტანდარტები და შესამოწმებელი სია; 2. მოიძიეთ და დაუკავშირდით  GLOBALG.A.P.-ის მასერტიფიცირებელ      ორგანიზაციას. დარეგისტრირდით და აიღეთ GLOBALG.A.P. ნომერი (GGN).  3. მოახდინეთ თვითშეფასება შესამოწმებელი სიის გამოყენებით, გამოასწორეთ      ყველა ნაკლოვანება, რაც არ შეესაბამება GLOBALG.A.P.-ის სტანდარტებს; 4. დაგეგმეთ შეხვედრა მასერტიფიცირებელ ორგანიზაციასთან; აღნიშნული  ორგანიზაცია დანიშნავს ინსპექტორს (დამოუკიდებელი ორგანიზაციიდან);     ინსპექტორი  დაგიკავშირდებათ ადგილზე ინსპექციის ჩასატარებლად; 5. თუ ინსპექციამ წარმატებით ჩაიარა და თქვენი მეურნეობა GLOBALG.A.P.-ის      სტანდარტებს შეესაბამება, თქვენ მიიღებთ  GLOBALG.A.P.-ის სტანდარტების   ინტეგრირებული მეურნეობის უზრუნველყოფის სერტიფიკატს, რომელსაც ერთი წლის  ვადა ექნება.     </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nino@oregonberry.com</dc:creator>
  <cp:lastModifiedBy>user</cp:lastModifiedBy>
  <cp:revision>146</cp:revision>
  <dcterms:created xsi:type="dcterms:W3CDTF">2018-03-08T18:55:33Z</dcterms:created>
  <dcterms:modified xsi:type="dcterms:W3CDTF">2018-04-12T05:32:11Z</dcterms:modified>
</cp:coreProperties>
</file>