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85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4" r:id="rId3"/>
    <p:sldId id="306" r:id="rId4"/>
    <p:sldId id="305" r:id="rId5"/>
    <p:sldId id="307" r:id="rId6"/>
    <p:sldId id="308" r:id="rId7"/>
    <p:sldId id="309" r:id="rId8"/>
    <p:sldId id="310" r:id="rId9"/>
    <p:sldId id="311" r:id="rId10"/>
    <p:sldId id="313" r:id="rId11"/>
    <p:sldId id="304" r:id="rId12"/>
    <p:sldId id="314" r:id="rId13"/>
    <p:sldId id="278" r:id="rId14"/>
    <p:sldId id="319" r:id="rId15"/>
    <p:sldId id="320" r:id="rId16"/>
    <p:sldId id="315" r:id="rId17"/>
    <p:sldId id="297" r:id="rId18"/>
    <p:sldId id="318" r:id="rId19"/>
    <p:sldId id="286" r:id="rId20"/>
    <p:sldId id="316" r:id="rId2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4972" autoAdjust="0"/>
  </p:normalViewPr>
  <p:slideViewPr>
    <p:cSldViewPr snapToGrid="0">
      <p:cViewPr varScale="1">
        <p:scale>
          <a:sx n="58" d="100"/>
          <a:sy n="58" d="100"/>
        </p:scale>
        <p:origin x="816" y="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5ED6F-0F7E-472E-8EE8-44EC5067D7DF}" type="datetimeFigureOut">
              <a:rPr lang="en-US" smtClean="0"/>
              <a:pPr/>
              <a:t>4/22/2018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2A006-BF05-4080-A588-355FFEAF8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993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C06697D-217D-48D0-9ADE-DD204ACE1BC0}" type="datetimeFigureOut">
              <a:rPr lang="en-US" smtClean="0"/>
              <a:pPr/>
              <a:t>4/22/2018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2AE9113-61A4-41B2-8C7D-088E1EB4C9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55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1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0730A-D9D0-4B64-B15A-CC5DED52011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514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0730A-D9D0-4B64-B15A-CC5DED52011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514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25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81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92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47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47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9113-61A4-41B2-8C7D-088E1EB4C94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204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fld id="{7DC17B37-AF19-46CF-A238-D6494201BA72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328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386B5-3835-4778-AD1E-C927A3DDBD46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81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81000"/>
            <a:ext cx="5800725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1BB4-6DC0-4E86-BE63-C3F3ED722C92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65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E0DD3-AEA1-4534-A30D-80E3E5599A0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76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492CC-4F18-4B22-82DC-46BF00696AAA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4720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4109-F2AC-4676-B539-3696C50F297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834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21E1-C78D-4992-A5B3-2CB957FB1183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55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84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79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177D-9A97-4A4E-A64F-09CD5C499CB0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25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71445-CAC6-4484-BDAD-0BC4AF75294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481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67FEF57-7577-4C3B-8D06-037C4DB414F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51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07" y="457200"/>
            <a:ext cx="3619536" cy="52578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endParaRPr lang="en-US" b="1" dirty="0"/>
          </a:p>
          <a:p>
            <a:pPr algn="ctr"/>
            <a:r>
              <a:rPr lang="ka-GE" sz="9600" b="1" dirty="0">
                <a:solidFill>
                  <a:schemeClr val="bg1"/>
                </a:solidFill>
              </a:rPr>
              <a:t>ნინო ადამსი</a:t>
            </a:r>
            <a:endParaRPr lang="en-US" sz="9600" b="1" dirty="0">
              <a:solidFill>
                <a:schemeClr val="bg1"/>
              </a:solidFill>
            </a:endParaRPr>
          </a:p>
          <a:p>
            <a:pPr algn="ctr"/>
            <a:endParaRPr lang="en-US" sz="9600" b="1" dirty="0">
              <a:solidFill>
                <a:schemeClr val="bg1"/>
              </a:solidFill>
            </a:endParaRPr>
          </a:p>
          <a:p>
            <a:pPr algn="ctr"/>
            <a:r>
              <a:rPr lang="ka-GE" sz="9600" b="1" dirty="0">
                <a:solidFill>
                  <a:schemeClr val="bg1"/>
                </a:solidFill>
              </a:rPr>
              <a:t>ფერმერებთან ურთიერთობების მენეჯერი</a:t>
            </a:r>
          </a:p>
          <a:p>
            <a:pPr algn="ctr"/>
            <a:endParaRPr lang="ka-GE" sz="9600" b="1" dirty="0">
              <a:solidFill>
                <a:schemeClr val="bg1"/>
              </a:solidFill>
            </a:endParaRPr>
          </a:p>
          <a:p>
            <a:r>
              <a:rPr lang="ka-GE" sz="8000" b="1" i="1" u="sng" dirty="0">
                <a:solidFill>
                  <a:srgbClr val="C00000"/>
                </a:solidFill>
              </a:rPr>
              <a:t>კენკროვანების მოყვანის</a:t>
            </a:r>
          </a:p>
          <a:p>
            <a:r>
              <a:rPr lang="ka-GE" sz="8000" b="1" i="1" u="sng" dirty="0">
                <a:solidFill>
                  <a:srgbClr val="C00000"/>
                </a:solidFill>
              </a:rPr>
              <a:t>თანამედროვე </a:t>
            </a:r>
          </a:p>
          <a:p>
            <a:r>
              <a:rPr lang="ka-GE" sz="8000" b="1" i="1" u="sng" dirty="0">
                <a:solidFill>
                  <a:srgbClr val="C00000"/>
                </a:solidFill>
              </a:rPr>
              <a:t>ტექნოლოგიები</a:t>
            </a:r>
            <a:endParaRPr lang="en-US" sz="8000" b="1" dirty="0">
              <a:solidFill>
                <a:srgbClr val="C00000"/>
              </a:solidFill>
            </a:endParaRPr>
          </a:p>
          <a:p>
            <a:pPr algn="ctr"/>
            <a:r>
              <a:rPr lang="en-US" sz="9600" b="1" dirty="0">
                <a:solidFill>
                  <a:schemeClr val="bg1"/>
                </a:solidFill>
              </a:rPr>
              <a:t>          </a:t>
            </a:r>
          </a:p>
          <a:p>
            <a:r>
              <a:rPr lang="en-US" sz="9600" b="1" dirty="0">
                <a:solidFill>
                  <a:schemeClr val="bg1"/>
                </a:solidFill>
              </a:rPr>
              <a:t>Oregon Berry </a:t>
            </a:r>
            <a:r>
              <a:rPr lang="ka-GE" sz="9600" b="1" dirty="0">
                <a:solidFill>
                  <a:schemeClr val="bg1"/>
                </a:solidFill>
              </a:rPr>
              <a:t> </a:t>
            </a:r>
            <a:r>
              <a:rPr lang="en-US" sz="9600" b="1" dirty="0">
                <a:solidFill>
                  <a:schemeClr val="bg1"/>
                </a:solidFill>
              </a:rPr>
              <a:t>Packing,</a:t>
            </a:r>
            <a:r>
              <a:rPr lang="ka-GE" sz="9600" b="1" dirty="0">
                <a:solidFill>
                  <a:schemeClr val="bg1"/>
                </a:solidFill>
              </a:rPr>
              <a:t> </a:t>
            </a:r>
            <a:r>
              <a:rPr lang="en-US" sz="9600" b="1" dirty="0">
                <a:solidFill>
                  <a:schemeClr val="bg1"/>
                </a:solidFill>
              </a:rPr>
              <a:t>Inc.	</a:t>
            </a:r>
            <a:r>
              <a:rPr lang="en-US" b="1" dirty="0"/>
              <a:t>					</a:t>
            </a:r>
          </a:p>
          <a:p>
            <a:pPr algn="r"/>
            <a:r>
              <a:rPr lang="en-US" b="1" dirty="0"/>
              <a:t>							</a:t>
            </a:r>
            <a:r>
              <a:rPr lang="en-US" sz="5600" b="1" dirty="0"/>
              <a:t>                   </a:t>
            </a:r>
            <a:r>
              <a:rPr lang="en-US" sz="5600" b="1" dirty="0">
                <a:solidFill>
                  <a:schemeClr val="bg1"/>
                </a:solidFill>
              </a:rPr>
              <a:t>2018</a:t>
            </a:r>
            <a:r>
              <a:rPr lang="en-US" sz="2600" b="1" dirty="0">
                <a:solidFill>
                  <a:schemeClr val="bg1"/>
                </a:solidFill>
              </a:rPr>
              <a:t>	</a:t>
            </a:r>
            <a:r>
              <a:rPr lang="en-US" b="1" dirty="0"/>
              <a:t>        </a:t>
            </a:r>
          </a:p>
          <a:p>
            <a:r>
              <a:rPr lang="en-US" b="1" dirty="0"/>
              <a:t>			          		      2016</a:t>
            </a:r>
          </a:p>
          <a:p>
            <a:endParaRPr lang="en-US" b="1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EEF1-72DA-45B4-B7BC-A78975EAEE6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742" y="3864429"/>
            <a:ext cx="3770915" cy="283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448" y="1774371"/>
            <a:ext cx="3488751" cy="288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33" y="202067"/>
            <a:ext cx="290512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270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086" y="1208315"/>
            <a:ext cx="8763000" cy="387798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ka-GE" dirty="0"/>
          </a:p>
          <a:p>
            <a:r>
              <a:rPr lang="ka-GE" sz="2400" dirty="0"/>
              <a:t>სულ შესატანია  441.176 კგ სასუქი ჰექტარზე. </a:t>
            </a:r>
          </a:p>
          <a:p>
            <a:r>
              <a:rPr lang="ka-GE" sz="2400" dirty="0"/>
              <a:t>ჰექტარში 10 000 კვ.მ-ია.</a:t>
            </a:r>
          </a:p>
          <a:p>
            <a:endParaRPr lang="ka-GE" sz="2400" dirty="0"/>
          </a:p>
          <a:p>
            <a:r>
              <a:rPr lang="ka-GE" sz="2400" dirty="0"/>
              <a:t>ზოლთა შორის მანძილი 3 მეტრია. </a:t>
            </a:r>
          </a:p>
          <a:p>
            <a:endParaRPr lang="ka-GE" sz="2400" dirty="0"/>
          </a:p>
          <a:p>
            <a:r>
              <a:rPr lang="ka-GE" sz="2400" dirty="0"/>
              <a:t>10 000 / 3 = 3,333.3 მ-ია ზოლთა სიგრძე ჰექტარში</a:t>
            </a:r>
          </a:p>
          <a:p>
            <a:endParaRPr lang="ka-GE" sz="2400" dirty="0"/>
          </a:p>
          <a:p>
            <a:r>
              <a:rPr lang="ka-GE" sz="2400" dirty="0"/>
              <a:t>441.176 / 3,333.33 = 0.132 კგ სასუქია შესატანი 1 მ ზოლზე</a:t>
            </a:r>
          </a:p>
          <a:p>
            <a:endParaRPr lang="ka-GE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7086" y="283029"/>
            <a:ext cx="8763000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ka-GE" sz="2700" dirty="0"/>
              <a:t>რამდენი კგ სასუქი უნდა შევიტანოთ ზოლებში:</a:t>
            </a:r>
          </a:p>
        </p:txBody>
      </p:sp>
    </p:spTree>
    <p:extLst>
      <p:ext uri="{BB962C8B-B14F-4D97-AF65-F5344CB8AC3E}">
        <p14:creationId xmlns:p14="http://schemas.microsoft.com/office/powerpoint/2010/main" val="38896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E0DD3-AEA1-4534-A30D-80E3E5599A0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1515" y="653143"/>
            <a:ext cx="8741228" cy="590931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a-GE" sz="2000" b="1" dirty="0"/>
              <a:t>იანვარი</a:t>
            </a:r>
            <a:r>
              <a:rPr lang="ka-GE" sz="2000" dirty="0"/>
              <a:t> - სარეველების კონტროლი</a:t>
            </a:r>
          </a:p>
          <a:p>
            <a:r>
              <a:rPr lang="ka-GE" sz="2000" b="1" dirty="0"/>
              <a:t>თებერვალი</a:t>
            </a:r>
            <a:r>
              <a:rPr lang="ka-GE" sz="2000" dirty="0"/>
              <a:t> - ლერწმის ახვევა თუ ამ ქმედებას ადგილი არ ჰქონია აგვისტო-სექტემბერში; გადაზამთრებულ დაავადება - მავნებელთა „გამწმენდი შესხურება #1“; მღრნელების კონტროლი;</a:t>
            </a:r>
          </a:p>
          <a:p>
            <a:r>
              <a:rPr lang="ka-GE" sz="2000" b="1" dirty="0"/>
              <a:t>მარტი</a:t>
            </a:r>
            <a:r>
              <a:rPr lang="ka-GE" sz="2000" dirty="0"/>
              <a:t> - მავნებელთა კონტროლი (ჟოლოს გვირგვინის ალურა, ლერწმის მღრნელი,  სარეველათა კონტროლი</a:t>
            </a:r>
            <a:r>
              <a:rPr lang="en-US" sz="2000" dirty="0"/>
              <a:t> (pre-emergence)</a:t>
            </a:r>
            <a:r>
              <a:rPr lang="ka-GE" sz="2000" dirty="0"/>
              <a:t>); სასუქების პირველი ნაწილის შეტანა;</a:t>
            </a:r>
          </a:p>
          <a:p>
            <a:r>
              <a:rPr lang="ka-GE" sz="2000" b="1" dirty="0"/>
              <a:t>აპრილი</a:t>
            </a:r>
            <a:r>
              <a:rPr lang="ka-GE" sz="2000" dirty="0"/>
              <a:t> - დაავადებათა კონტროლი (ფოთლის ლაქიანობისა და ობის გამომწვევი), ამონაყარი ლერწმის კონტროლი (ჰერბიციდის შესხურება); სასუქების მეორე ნაწილის შეტანა</a:t>
            </a:r>
          </a:p>
          <a:p>
            <a:r>
              <a:rPr lang="ka-GE" sz="2000" b="1" dirty="0"/>
              <a:t>მაისი</a:t>
            </a:r>
            <a:r>
              <a:rPr lang="ka-GE" sz="2000" dirty="0"/>
              <a:t> - ობის გამომწვევი დაავადებათა მართვა; მავნებლების (ხვატარებისა და ფოთლის მენაღმე ჩრჩილის) მონიტორინგის საშუალებლების - ფერომონებისა და მოსატყუებლების განლაგება მონდორში; აბლაბუდა ტკიპას კონტროლი;</a:t>
            </a:r>
          </a:p>
          <a:p>
            <a:r>
              <a:rPr lang="ka-GE" sz="2000" dirty="0"/>
              <a:t>ჰერბიციდების </a:t>
            </a:r>
            <a:r>
              <a:rPr lang="en-US" sz="2000" dirty="0"/>
              <a:t>(post emergence) </a:t>
            </a:r>
            <a:r>
              <a:rPr lang="ka-GE" sz="2000" dirty="0"/>
              <a:t>შეტანა; ფოთლის გამოკვება; ნიადაგის სასუქების შეტანა;</a:t>
            </a:r>
            <a:endParaRPr lang="en-US" sz="2000" dirty="0"/>
          </a:p>
          <a:p>
            <a:r>
              <a:rPr lang="ka-GE" sz="2000" b="1" dirty="0"/>
              <a:t>ივნისი</a:t>
            </a:r>
            <a:r>
              <a:rPr lang="ka-GE" sz="2000" dirty="0"/>
              <a:t> - მცენარეების შემოწმება და მონიტორინგი, „გამწმენდი შესხურება #2” კრეფამდე 10 დღით ადრე; ფოთლით გამოკვება (საჭიროებისამებრ).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15" y="108857"/>
            <a:ext cx="8588828" cy="489857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ka-GE" sz="2700" b="1" dirty="0"/>
              <a:t>მაყვლისა და ჟოლოს მოყვანის კალენდარი</a:t>
            </a:r>
            <a:endParaRPr lang="en-US" sz="2700" b="1" dirty="0"/>
          </a:p>
        </p:txBody>
      </p:sp>
    </p:spTree>
    <p:extLst>
      <p:ext uri="{BB962C8B-B14F-4D97-AF65-F5344CB8AC3E}">
        <p14:creationId xmlns:p14="http://schemas.microsoft.com/office/powerpoint/2010/main" val="4088146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0629" y="97971"/>
            <a:ext cx="852794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000" b="1" dirty="0"/>
              <a:t>ივლისი</a:t>
            </a:r>
            <a:r>
              <a:rPr lang="ka-GE" sz="2000" dirty="0"/>
              <a:t> -  დაავადებებთან ბრძოლა; გვირგვინის ალურის მონიტორინგი და კონტროლი, გამწმენდი შესხურება, კრეფა.</a:t>
            </a:r>
          </a:p>
          <a:p>
            <a:endParaRPr lang="ka-GE" sz="2000" dirty="0"/>
          </a:p>
          <a:p>
            <a:r>
              <a:rPr lang="ka-GE" sz="2000" b="1" dirty="0"/>
              <a:t>აგვისტო</a:t>
            </a:r>
            <a:r>
              <a:rPr lang="ka-GE" sz="2000" dirty="0"/>
              <a:t> - ნაყოფმოსხმული ლერწმის მოშორება, ახალი ლერწმების ახვევა,</a:t>
            </a:r>
          </a:p>
          <a:p>
            <a:r>
              <a:rPr lang="ka-GE" sz="2000" dirty="0"/>
              <a:t>ნიადაგის ანალიზი, ფოთლის ანალიზი. მოსავლის აღების შემდგომი დაავადებათა კონტროლი; სარეველების კონტროლი.</a:t>
            </a:r>
          </a:p>
          <a:p>
            <a:endParaRPr lang="ka-GE" sz="2000" dirty="0"/>
          </a:p>
          <a:p>
            <a:r>
              <a:rPr lang="ka-GE" sz="2000" b="1" dirty="0"/>
              <a:t>სექტემბერი</a:t>
            </a:r>
            <a:r>
              <a:rPr lang="ka-GE" sz="2000" dirty="0"/>
              <a:t> - კირის ან დოლომიტის შეტანა (საჭიროებისამებრ), სასუქების შეტანა.</a:t>
            </a:r>
          </a:p>
          <a:p>
            <a:endParaRPr lang="ka-GE" sz="2000" dirty="0"/>
          </a:p>
          <a:p>
            <a:r>
              <a:rPr lang="ka-GE" sz="2000" b="1" dirty="0"/>
              <a:t>ოქტომბერი/ნოემბერი </a:t>
            </a:r>
            <a:r>
              <a:rPr lang="ka-GE" sz="2000" dirty="0"/>
              <a:t>- დაავადებათა კონტროლი, სპილენძის შემცველი პრეპარატების გამოყენება;</a:t>
            </a:r>
          </a:p>
          <a:p>
            <a:endParaRPr lang="ka-GE" sz="2000" dirty="0"/>
          </a:p>
          <a:p>
            <a:r>
              <a:rPr lang="ka-GE" sz="2000" b="1" dirty="0"/>
              <a:t>დეკემბერი</a:t>
            </a:r>
            <a:r>
              <a:rPr lang="ka-GE" sz="2000" dirty="0"/>
              <a:t> - სარეველებთან ბრზოლის საშუალებების გამოყენება.</a:t>
            </a:r>
          </a:p>
          <a:p>
            <a:endParaRPr lang="ka-GE" sz="2400" dirty="0"/>
          </a:p>
          <a:p>
            <a:endParaRPr lang="ka-GE" sz="2400" dirty="0"/>
          </a:p>
          <a:p>
            <a:endParaRPr lang="ka-GE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24780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7A03B2-6EFD-43F2-96F9-CD1E94C97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2" y="365760"/>
            <a:ext cx="8236102" cy="638581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olid"/>
          </a:ln>
          <a:effectLst>
            <a:glow rad="1397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ka-GE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დაავადებები და მავნებლები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 descr="07-300x22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2957" y="1162549"/>
            <a:ext cx="3391314" cy="2448557"/>
          </a:xfrm>
        </p:spPr>
      </p:pic>
      <p:pic>
        <p:nvPicPr>
          <p:cNvPr id="6" name="Picture 5" descr="7320016fa113d886d3470b66050350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505" y="1104253"/>
            <a:ext cx="3381214" cy="2535911"/>
          </a:xfrm>
          <a:prstGeom prst="rect">
            <a:avLst/>
          </a:prstGeom>
        </p:spPr>
      </p:pic>
      <p:pic>
        <p:nvPicPr>
          <p:cNvPr id="7" name="Picture 6" descr="BLA-0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72" y="3744235"/>
            <a:ext cx="4057973" cy="2703625"/>
          </a:xfrm>
          <a:prstGeom prst="rect">
            <a:avLst/>
          </a:prstGeom>
        </p:spPr>
      </p:pic>
      <p:pic>
        <p:nvPicPr>
          <p:cNvPr id="9" name="Picture 8" descr="thCA3C15Z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962" y="3797085"/>
            <a:ext cx="3393160" cy="254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47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26" name="Picture 2" descr="&lt;b&gt;Purple Blotch&lt;/b&gt; in Blackberri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2476"/>
            <a:ext cx="2727702" cy="1890544"/>
          </a:xfrm>
          <a:prstGeom prst="rect">
            <a:avLst/>
          </a:prstGeom>
          <a:noFill/>
        </p:spPr>
      </p:pic>
      <p:pic>
        <p:nvPicPr>
          <p:cNvPr id="1028" name="Picture 4" descr="Gray mold on red raspber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900" y="216977"/>
            <a:ext cx="3703973" cy="24693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1478" y="2045776"/>
            <a:ext cx="3022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მელნისფერი ლაქიანობა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099662" y="2805193"/>
            <a:ext cx="235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ჟოლოს ბოტრიცის ცინერეა </a:t>
            </a:r>
            <a:endParaRPr lang="en-US" sz="1600" dirty="0"/>
          </a:p>
        </p:txBody>
      </p:sp>
      <p:sp>
        <p:nvSpPr>
          <p:cNvPr id="1030" name="AutoShape 6" descr="https://ohioline.osu.edu/sites/ohioline/files/imce/Plant_Pathology/PLPATH-FRU-27-Anthracnose-Raspberry-Blackberry_figure-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https://ohioline.osu.edu/sites/ohioline/files/imce/Plant_Pathology/PLPATH-FRU-27-Anthracnose-Raspberry-Blackberry_figure-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AutoShape 10" descr="https://ohioline.osu.edu/sites/ohioline/files/imce/Plant_Pathology/PLPATH-FRU-27-Anthracnose-Raspberry-Blackberry_figure-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ÑÐ¶Ð°Ð²ÑÐ¸Ð½Ð° Ð¼Ð°Ð»Ð¸Ð½Ñ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508331"/>
            <a:ext cx="2929180" cy="23022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4850969"/>
            <a:ext cx="1704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ჟოლოს ჟანგი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245816" y="3859078"/>
            <a:ext cx="2510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მაყვლის ანთრაქნოზი</a:t>
            </a:r>
            <a:endParaRPr lang="en-US" sz="1600" dirty="0"/>
          </a:p>
        </p:txBody>
      </p:sp>
      <p:pic>
        <p:nvPicPr>
          <p:cNvPr id="1040" name="Picture 16" descr="Image result for blackberry and raspberry anthracno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8514" y="1937288"/>
            <a:ext cx="2529391" cy="1826783"/>
          </a:xfrm>
          <a:prstGeom prst="rect">
            <a:avLst/>
          </a:prstGeom>
          <a:noFill/>
        </p:spPr>
      </p:pic>
      <p:sp>
        <p:nvSpPr>
          <p:cNvPr id="1042" name="AutoShape 18" descr="Botrytis life cyc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AutoShape 20" descr="Gray Mold Disease (Botrytis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AutoShape 22" descr="Image result for strawberry mol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AutoShape 2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5166" y="3719593"/>
            <a:ext cx="2967898" cy="292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6152827" y="6152827"/>
            <a:ext cx="1999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/>
              <a:t>მარწყვის ბოტრიცის ცინერეა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14" y="365760"/>
            <a:ext cx="7921970" cy="461554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ka-GE" sz="2700" b="1" dirty="0"/>
              <a:t>კენკროვნების მავნებლები</a:t>
            </a:r>
            <a:endParaRPr lang="en-US" sz="27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93" y="949779"/>
            <a:ext cx="2476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893" y="2664279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ბუგრი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882" y="949779"/>
            <a:ext cx="2190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09633" y="1164771"/>
            <a:ext cx="225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ფოთლიხვევია </a:t>
            </a:r>
            <a:r>
              <a:rPr lang="en-US" dirty="0" err="1"/>
              <a:t>OrangeTortrix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257" y="2551338"/>
            <a:ext cx="2935061" cy="180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12229" y="4354285"/>
            <a:ext cx="242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აბლაბუდა ტკიპა</a:t>
            </a:r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3" y="3176876"/>
            <a:ext cx="20669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1" y="3116035"/>
            <a:ext cx="21907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979715" y="4942114"/>
            <a:ext cx="1894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ლერწმის</a:t>
            </a:r>
          </a:p>
          <a:p>
            <a:r>
              <a:rPr lang="ka-GE" dirty="0"/>
              <a:t>მღრღნელი</a:t>
            </a:r>
          </a:p>
          <a:p>
            <a:r>
              <a:rPr lang="en-US" dirty="0"/>
              <a:t>Blackberry</a:t>
            </a:r>
          </a:p>
          <a:p>
            <a:r>
              <a:rPr lang="en-US" dirty="0"/>
              <a:t>Crown Borer</a:t>
            </a:r>
          </a:p>
        </p:txBody>
      </p:sp>
      <p:cxnSp>
        <p:nvCxnSpPr>
          <p:cNvPr id="17" name="Straight Arrow Connector 16"/>
          <p:cNvCxnSpPr>
            <a:endCxn id="15" idx="0"/>
          </p:cNvCxnSpPr>
          <p:nvPr/>
        </p:nvCxnSpPr>
        <p:spPr>
          <a:xfrm flipH="1">
            <a:off x="1926772" y="4354285"/>
            <a:ext cx="1121228" cy="587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30" idx="2"/>
            <a:endCxn id="15" idx="0"/>
          </p:cNvCxnSpPr>
          <p:nvPr/>
        </p:nvCxnSpPr>
        <p:spPr>
          <a:xfrm>
            <a:off x="1132116" y="4538951"/>
            <a:ext cx="794656" cy="403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6" y="4914899"/>
            <a:ext cx="2476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900057" y="5334000"/>
            <a:ext cx="2795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Spittle bug </a:t>
            </a:r>
          </a:p>
          <a:p>
            <a:r>
              <a:rPr lang="ka-GE" dirty="0"/>
              <a:t>მარწყვის ნერწყვიანი ჭია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536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1" y="203137"/>
            <a:ext cx="2628900" cy="181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370"/>
            <a:ext cx="3196988" cy="181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68" y="2386012"/>
            <a:ext cx="21907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793" y="2067606"/>
            <a:ext cx="22955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486" y="2205038"/>
            <a:ext cx="27432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461" y="4378779"/>
            <a:ext cx="28670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86718" y="435428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b="1" dirty="0"/>
              <a:t>ფრთა ლაქიანი დროზოფილა</a:t>
            </a:r>
          </a:p>
          <a:p>
            <a:r>
              <a:rPr lang="en-US" sz="2400" b="1" dirty="0"/>
              <a:t>        SWD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8729" y="2020372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მამრი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30143" y="1635757"/>
            <a:ext cx="1217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მდედრი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25887" y="4920343"/>
            <a:ext cx="26220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7-13 კვერცხ დებს დღეში</a:t>
            </a:r>
          </a:p>
          <a:p>
            <a:r>
              <a:rPr lang="ka-GE" dirty="0"/>
              <a:t>დაახლოებით 384 კვერცხს </a:t>
            </a:r>
          </a:p>
          <a:p>
            <a:r>
              <a:rPr lang="ka-GE" dirty="0"/>
              <a:t>სიცოცხლის განმავლობაში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878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A9788-1D20-4B2A-8C70-FC76B870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E0DD3-AEA1-4534-A30D-80E3E5599A0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550F1A-FB14-459F-B714-452496E66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689D23-5C4D-48F7-B024-8FF29FDCA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478" y="92074"/>
            <a:ext cx="8384583" cy="522781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olid"/>
          </a:ln>
          <a:effectLst>
            <a:glow rad="1397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ka-GE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მარწყვის დაავადება-მავნებელთა კონტროლი</a:t>
            </a:r>
            <a:endParaRPr lang="en-US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973" y="743919"/>
            <a:ext cx="8511016" cy="59093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Winter – Early Spring:</a:t>
            </a:r>
            <a:endParaRPr lang="en-US" dirty="0"/>
          </a:p>
          <a:p>
            <a:r>
              <a:rPr lang="en-US" b="1" dirty="0"/>
              <a:t>Weed Control:</a:t>
            </a:r>
            <a:endParaRPr lang="en-US" dirty="0"/>
          </a:p>
          <a:p>
            <a:pPr lvl="0"/>
            <a:r>
              <a:rPr lang="en-US" b="1" dirty="0" err="1"/>
              <a:t>Chateu</a:t>
            </a:r>
            <a:r>
              <a:rPr lang="en-US" b="1" dirty="0"/>
              <a:t> – </a:t>
            </a:r>
            <a:r>
              <a:rPr lang="en-US" b="1" dirty="0" err="1"/>
              <a:t>Flumioxazin</a:t>
            </a:r>
            <a:r>
              <a:rPr lang="en-US" b="1" dirty="0"/>
              <a:t> </a:t>
            </a:r>
            <a:r>
              <a:rPr lang="en-US" dirty="0"/>
              <a:t>- Broadleaf weeds and grass, pre-emergent herbicide.</a:t>
            </a:r>
            <a:r>
              <a:rPr lang="ka-GE" dirty="0"/>
              <a:t> </a:t>
            </a:r>
            <a:r>
              <a:rPr lang="en-US" dirty="0"/>
              <a:t>Can be applied to dormant strawberries and/or strawberry raw middles with a shielded sprayer for pre-emergence control of broadleaf weeds.</a:t>
            </a:r>
          </a:p>
          <a:p>
            <a:pPr lvl="0"/>
            <a:r>
              <a:rPr lang="en-US" b="1" dirty="0"/>
              <a:t>Spartan –</a:t>
            </a:r>
            <a:r>
              <a:rPr lang="en-US" b="1" dirty="0" err="1"/>
              <a:t>Sulfentrazone</a:t>
            </a:r>
            <a:r>
              <a:rPr lang="en-US" b="1" dirty="0"/>
              <a:t> </a:t>
            </a:r>
            <a:r>
              <a:rPr lang="en-US" dirty="0"/>
              <a:t>– Broadleaf weeds and grass, pre-emergent herbicide. PHI - 70 days</a:t>
            </a:r>
          </a:p>
          <a:p>
            <a:pPr lvl="0"/>
            <a:r>
              <a:rPr lang="en-US" b="1" dirty="0" err="1"/>
              <a:t>Poast</a:t>
            </a:r>
            <a:r>
              <a:rPr lang="en-US" b="1" dirty="0"/>
              <a:t> –</a:t>
            </a:r>
            <a:r>
              <a:rPr lang="en-US" b="1" dirty="0" err="1"/>
              <a:t>Sethoxydim</a:t>
            </a:r>
            <a:r>
              <a:rPr lang="en-US" b="1" dirty="0"/>
              <a:t> </a:t>
            </a:r>
            <a:r>
              <a:rPr lang="en-US" dirty="0"/>
              <a:t>- Grass weeds, post emergence, PHI – 7 days</a:t>
            </a:r>
          </a:p>
          <a:p>
            <a:pPr lvl="0"/>
            <a:r>
              <a:rPr lang="en-US" b="1" dirty="0"/>
              <a:t>Stinger – </a:t>
            </a:r>
            <a:r>
              <a:rPr lang="en-US" b="1" dirty="0" err="1"/>
              <a:t>Clopyralid</a:t>
            </a:r>
            <a:r>
              <a:rPr lang="en-US" b="1" dirty="0"/>
              <a:t> </a:t>
            </a:r>
            <a:r>
              <a:rPr lang="en-US" dirty="0"/>
              <a:t>– Broadleaf weeds, post-emergent herbicide, PHI – 30 days (pre-bloom)</a:t>
            </a:r>
          </a:p>
          <a:p>
            <a:pPr lvl="0"/>
            <a:r>
              <a:rPr lang="en-US" b="1" dirty="0"/>
              <a:t>Select– </a:t>
            </a:r>
            <a:r>
              <a:rPr lang="en-US" b="1" dirty="0" err="1"/>
              <a:t>Clethodim</a:t>
            </a:r>
            <a:r>
              <a:rPr lang="en-US" b="1" dirty="0"/>
              <a:t> </a:t>
            </a:r>
            <a:r>
              <a:rPr lang="en-US" dirty="0"/>
              <a:t>- Grass control, post emergence, PHI – 4 days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u="sng" dirty="0"/>
              <a:t>5% - 10% bloom:</a:t>
            </a:r>
            <a:endParaRPr lang="en-US" dirty="0"/>
          </a:p>
          <a:p>
            <a:pPr lvl="0"/>
            <a:r>
              <a:rPr lang="en-US" dirty="0" err="1"/>
              <a:t>Danitol</a:t>
            </a:r>
            <a:r>
              <a:rPr lang="en-US" dirty="0"/>
              <a:t> – </a:t>
            </a:r>
            <a:r>
              <a:rPr lang="en-US" dirty="0" err="1"/>
              <a:t>Fenpropathrin</a:t>
            </a:r>
            <a:r>
              <a:rPr lang="en-US" dirty="0"/>
              <a:t> –PHI – 2 days; </a:t>
            </a:r>
          </a:p>
          <a:p>
            <a:pPr lvl="0"/>
            <a:r>
              <a:rPr lang="en-US" dirty="0" err="1"/>
              <a:t>Captan</a:t>
            </a:r>
            <a:r>
              <a:rPr lang="en-US" dirty="0"/>
              <a:t> – Botrytis fruit rot, leaf spots (toxic to bees). PHI – 0 day</a:t>
            </a:r>
          </a:p>
          <a:p>
            <a:r>
              <a:rPr lang="en-US" i="1" dirty="0"/>
              <a:t>Note: </a:t>
            </a:r>
            <a:r>
              <a:rPr lang="en-US" dirty="0"/>
              <a:t>Tank mix of these pesticides are not recommended.</a:t>
            </a:r>
          </a:p>
          <a:p>
            <a:r>
              <a:rPr lang="en-US" dirty="0"/>
              <a:t> </a:t>
            </a:r>
          </a:p>
          <a:p>
            <a:r>
              <a:rPr lang="en-US" b="1" u="sng" dirty="0"/>
              <a:t>40% bloom</a:t>
            </a:r>
            <a:endParaRPr lang="en-US" dirty="0"/>
          </a:p>
          <a:p>
            <a:pPr lvl="0"/>
            <a:r>
              <a:rPr lang="en-US" dirty="0" err="1"/>
              <a:t>Kenja</a:t>
            </a:r>
            <a:r>
              <a:rPr lang="en-US" dirty="0"/>
              <a:t>– </a:t>
            </a:r>
            <a:r>
              <a:rPr lang="en-US" dirty="0" err="1"/>
              <a:t>Isofetamid</a:t>
            </a:r>
            <a:r>
              <a:rPr lang="en-US" dirty="0"/>
              <a:t>– Botrytis fruit rot, powdery mildew, Anthracnose. PHI – 0 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056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A9788-1D20-4B2A-8C70-FC76B870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E0DD3-AEA1-4534-A30D-80E3E5599A04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550F1A-FB14-459F-B714-452496E66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689D23-5C4D-48F7-B024-8FF29FDCA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478" y="92074"/>
            <a:ext cx="8384583" cy="522781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olid"/>
          </a:ln>
          <a:effectLst>
            <a:glow rad="1397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ka-GE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მარწყვის დაავადება-მავნებელთა კონტროლი</a:t>
            </a:r>
            <a:endParaRPr lang="en-US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63471" y="728420"/>
            <a:ext cx="8245097" cy="5940088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a-GE" sz="12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75% bloom: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Switch –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Cyprodinil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Fludioxonil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Botrytis fruit rot, leaf spots, powdery mildew. PHI – 0 day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Zeal –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Etoxazole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Two spotted spider mite. PHI – 1 day.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100% bloom / One week before picking (CLEAN UP SPRAY):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Luna Tranquility -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Fluopyram+pyrimethanil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Botrytis, Powdery mildew. PHI – 1 day.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Brigade (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bifenthrin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Leaf rollers, two spotted spider mites, root weevils, SWD. PHI – 0 day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After 1</a:t>
            </a:r>
            <a:r>
              <a:rPr kumimoji="0" lang="en-US" sz="1600" b="1" i="0" u="sng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pick: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Elevate WDG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Botrytis fruit rot. PHI – 0 day.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Malathion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Malathion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Aphid, leaf rollers, SWD.  PHI – 3days.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After 2</a:t>
            </a:r>
            <a:r>
              <a:rPr kumimoji="0" lang="en-US" sz="1600" b="1" i="0" u="sng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pick	: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(IF NEEDED!)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Scala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Pyrimethanil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Botrytis fruit rot. PHI – 1 day.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Radiant SC –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Spinetoram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Leaf rollers, SWD. PHI – 1 day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a-GE" sz="16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Fall sprays: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Princep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Simazine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–Broadleaf weeds and grasses; pre-emergent herbicide. PHI – Spring/Fall use.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Select–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Clethodim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Grass control, post emergence, PHI – 4 days.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056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1" y="95534"/>
            <a:ext cx="7847467" cy="572180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olid"/>
          </a:ln>
          <a:effectLst>
            <a:glow rad="1397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Pesticide Application Record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DAAD3-1114-4538-BB45-C4F1FCD19108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218362" y="4768440"/>
            <a:ext cx="8088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Notes:</a:t>
            </a:r>
          </a:p>
          <a:p>
            <a:r>
              <a:rPr lang="en-US" sz="2000" b="1" dirty="0"/>
              <a:t>a) Record has to be received every Tuesday;</a:t>
            </a:r>
          </a:p>
          <a:p>
            <a:r>
              <a:rPr lang="en-US" sz="2000" b="1" dirty="0"/>
              <a:t>b) Please wright down the % of blooming in comments;</a:t>
            </a:r>
          </a:p>
          <a:p>
            <a:r>
              <a:rPr lang="en-US" sz="2000" b="1" dirty="0"/>
              <a:t>c) Please call before you apply pesticide that is not on the IPM program.</a:t>
            </a:r>
          </a:p>
          <a:p>
            <a:r>
              <a:rPr lang="en-US" sz="2000" b="1" dirty="0"/>
              <a:t>       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02202E4-9C45-4E07-87B4-F89EB1FF4D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207851"/>
              </p:ext>
            </p:extLst>
          </p:nvPr>
        </p:nvGraphicFramePr>
        <p:xfrm>
          <a:off x="268014" y="944545"/>
          <a:ext cx="7881198" cy="3547064"/>
        </p:xfrm>
        <a:graphic>
          <a:graphicData uri="http://schemas.openxmlformats.org/drawingml/2006/table">
            <a:tbl>
              <a:tblPr/>
              <a:tblGrid>
                <a:gridCol w="714180">
                  <a:extLst>
                    <a:ext uri="{9D8B030D-6E8A-4147-A177-3AD203B41FA5}">
                      <a16:colId xmlns:a16="http://schemas.microsoft.com/office/drawing/2014/main" val="2531462699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2930916010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141660402"/>
                    </a:ext>
                  </a:extLst>
                </a:gridCol>
                <a:gridCol w="714180">
                  <a:extLst>
                    <a:ext uri="{9D8B030D-6E8A-4147-A177-3AD203B41FA5}">
                      <a16:colId xmlns:a16="http://schemas.microsoft.com/office/drawing/2014/main" val="2174399896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2191242020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1722497477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2947776574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3295312390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294736172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4271640982"/>
                    </a:ext>
                  </a:extLst>
                </a:gridCol>
                <a:gridCol w="716982">
                  <a:extLst>
                    <a:ext uri="{9D8B030D-6E8A-4147-A177-3AD203B41FA5}">
                      <a16:colId xmlns:a16="http://schemas.microsoft.com/office/drawing/2014/main" val="1268350438"/>
                    </a:ext>
                  </a:extLst>
                </a:gridCol>
              </a:tblGrid>
              <a:tr h="29523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900" b="1" i="0" u="sng" strike="noStrike" dirty="0">
                          <a:effectLst/>
                          <a:latin typeface="Arial" panose="020B0604020202020204" pitchFamily="34" charset="0"/>
                        </a:rPr>
                        <a:t>RECORD OF PESTICIDE APPLICATION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BLUEBERY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279821"/>
                  </a:ext>
                </a:extLst>
              </a:tr>
              <a:tr h="1586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Grower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296335"/>
                  </a:ext>
                </a:extLst>
              </a:tr>
              <a:tr h="18028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Farm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8" marR="6868" marT="686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476650"/>
                  </a:ext>
                </a:extLst>
              </a:tr>
              <a:tr h="1802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Active 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Rate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# of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896955"/>
                  </a:ext>
                </a:extLst>
              </a:tr>
              <a:tr h="2952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Date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Field #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Variety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Trade Name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 Ingredient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# EPA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Per Acre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Acres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PHI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Comments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010600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82969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853085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104048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164542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207134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224795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30563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818255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108561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734417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58463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282380"/>
                  </a:ext>
                </a:extLst>
              </a:tr>
              <a:tr h="187491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68" marR="6868" marT="68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853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331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4933D-158D-4EB2-A8DF-F1A0E36A6D4A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8854" y="707571"/>
            <a:ext cx="8752117" cy="563231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a-GE" sz="2400" b="1" dirty="0"/>
              <a:t>1</a:t>
            </a:r>
            <a:r>
              <a:rPr lang="ka-GE" sz="2400" dirty="0"/>
              <a:t>. </a:t>
            </a:r>
            <a:r>
              <a:rPr lang="ka-GE" sz="2400" b="1" dirty="0"/>
              <a:t>ადგილმდებარეობის შერჩევა;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2. ნიადაგის ფიზიკურ - ქიმიური შემადგენლობის შესწავლა;</a:t>
            </a:r>
          </a:p>
          <a:p>
            <a:pPr>
              <a:lnSpc>
                <a:spcPct val="150000"/>
              </a:lnSpc>
            </a:pPr>
            <a:r>
              <a:rPr lang="ka-GE" sz="2400" dirty="0"/>
              <a:t>ნიადაგი უნდა იყოს კარგი წყალგამტარი; წვიმის ან მორწყვის შემდეგ თუ მინდორში გუბეები შეიმჩნევა, ე.ი. ნიადაგი თიხნარია, მძიმეა, რამაც მომავალში ფესვთა სისტემის დაავადებები შეიძლება გამოიწვიოს;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3. ნიადაგის ანალიზის გაკეთება;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4. მინდორის სარეველებისგან გასუფთავება;</a:t>
            </a:r>
          </a:p>
          <a:p>
            <a:pPr>
              <a:lnSpc>
                <a:spcPct val="150000"/>
              </a:lnSpc>
            </a:pPr>
            <a:endParaRPr lang="ka-GE" sz="2400" b="1" dirty="0"/>
          </a:p>
          <a:p>
            <a:pPr>
              <a:lnSpc>
                <a:spcPct val="150000"/>
              </a:lnSpc>
            </a:pPr>
            <a:endParaRPr lang="ka-GE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8854" y="97971"/>
            <a:ext cx="8893631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a-GE" sz="2700" b="1" dirty="0"/>
              <a:t>კენკროვნების დარგვამდე </a:t>
            </a:r>
            <a:r>
              <a:rPr lang="en-US" sz="2700" b="1" dirty="0"/>
              <a:t> </a:t>
            </a:r>
            <a:r>
              <a:rPr lang="ka-GE" sz="2700" b="1" dirty="0"/>
              <a:t>ნიადაგის მომზადება</a:t>
            </a:r>
            <a:endParaRPr lang="en-US" sz="27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102" y="3624149"/>
            <a:ext cx="2079625" cy="31099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308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A35E-4A37-4038-ADD3-B7DA2640D0E7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1208314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600" dirty="0"/>
              <a:t>შეკითხვები?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256314" y="5039695"/>
            <a:ext cx="40926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3000" b="1" dirty="0"/>
              <a:t>მადლობთ ყურადღებისთვის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387903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4933D-158D-4EB2-A8DF-F1A0E36A6D4A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8854" y="707571"/>
            <a:ext cx="8752117" cy="563231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a-GE" sz="2400" b="1" dirty="0"/>
              <a:t>5. ჩითილების დარგვამდე მოახდინეთ სასუქების შეტანა </a:t>
            </a:r>
          </a:p>
          <a:p>
            <a:pPr>
              <a:lnSpc>
                <a:spcPct val="150000"/>
              </a:lnSpc>
            </a:pPr>
            <a:r>
              <a:rPr lang="ka-GE" sz="2400" dirty="0"/>
              <a:t>(ნიადაგის ანალიზის გათვალისწინებით);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6. მოამზადეთ ქედები ჩითილების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გადარვამდე;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7. ჩითილები  უნდა იყოს დაავადება-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მავნებლებისა და სარეველას </a:t>
            </a:r>
          </a:p>
          <a:p>
            <a:pPr>
              <a:lnSpc>
                <a:spcPct val="150000"/>
              </a:lnSpc>
            </a:pPr>
            <a:r>
              <a:rPr lang="ka-GE" sz="2400" b="1" dirty="0"/>
              <a:t>თესლებისგან თავისუფალი;</a:t>
            </a:r>
          </a:p>
          <a:p>
            <a:pPr>
              <a:lnSpc>
                <a:spcPct val="150000"/>
              </a:lnSpc>
            </a:pPr>
            <a:endParaRPr lang="ka-GE" sz="2400" dirty="0"/>
          </a:p>
          <a:p>
            <a:pPr>
              <a:lnSpc>
                <a:spcPct val="150000"/>
              </a:lnSpc>
            </a:pPr>
            <a:endParaRPr lang="ka-GE" sz="2400" dirty="0"/>
          </a:p>
          <a:p>
            <a:pPr>
              <a:lnSpc>
                <a:spcPct val="150000"/>
              </a:lnSpc>
            </a:pPr>
            <a:endParaRPr lang="ka-GE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08854" y="97971"/>
            <a:ext cx="8893631" cy="5078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a-GE" sz="2700" b="1" dirty="0"/>
              <a:t>კენკროვნების დარგვამდე ნიადაგის მომზადება</a:t>
            </a:r>
            <a:endParaRPr lang="en-US" sz="27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208" y="3523726"/>
            <a:ext cx="3687763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94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5056" y="174171"/>
            <a:ext cx="8479973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a-GE" sz="2700" b="1" dirty="0">
              <a:solidFill>
                <a:schemeClr val="tx1"/>
              </a:solidFill>
            </a:endParaRPr>
          </a:p>
          <a:p>
            <a:r>
              <a:rPr lang="ka-GE" sz="2700" b="1" dirty="0">
                <a:solidFill>
                  <a:schemeClr val="tx1"/>
                </a:solidFill>
              </a:rPr>
              <a:t>კენკროვნებისთვის საჭირო ნივთიერებები</a:t>
            </a:r>
            <a:endParaRPr lang="en-US" sz="2700" b="1" dirty="0">
              <a:solidFill>
                <a:schemeClr val="tx1"/>
              </a:solidFill>
            </a:endParaRPr>
          </a:p>
          <a:p>
            <a:endParaRPr lang="en-US" sz="27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056" y="1153886"/>
            <a:ext cx="8479973" cy="5170646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a-GE" sz="2400" dirty="0"/>
              <a:t>ნივთიერებები							         ერთეული</a:t>
            </a:r>
            <a:endParaRPr lang="en-US" sz="2400" dirty="0"/>
          </a:p>
          <a:p>
            <a:endParaRPr lang="en-US" sz="2400" b="1" dirty="0"/>
          </a:p>
          <a:p>
            <a:r>
              <a:rPr lang="ka-GE" sz="2400" b="1" dirty="0"/>
              <a:t>მჟავიანობა </a:t>
            </a:r>
            <a:r>
              <a:rPr lang="en-US" sz="2400" b="1" dirty="0"/>
              <a:t>pH </a:t>
            </a:r>
            <a:r>
              <a:rPr lang="ka-GE" sz="2400" b="1" dirty="0"/>
              <a:t>5.6 – 6</a:t>
            </a:r>
            <a:r>
              <a:rPr lang="en-US" sz="2400" b="1" dirty="0"/>
              <a:t>.</a:t>
            </a:r>
            <a:r>
              <a:rPr lang="ka-GE" sz="2400" b="1" dirty="0"/>
              <a:t>5</a:t>
            </a:r>
          </a:p>
          <a:p>
            <a:endParaRPr lang="ka-GE" sz="2400" dirty="0"/>
          </a:p>
          <a:p>
            <a:r>
              <a:rPr lang="ka-GE" sz="2400" dirty="0"/>
              <a:t>ფოსფორი </a:t>
            </a:r>
            <a:r>
              <a:rPr lang="en-US" sz="2400" dirty="0"/>
              <a:t> P </a:t>
            </a:r>
            <a:r>
              <a:rPr lang="ka-GE" sz="2400" dirty="0"/>
              <a:t>(ბრეის ანალიზით)		</a:t>
            </a:r>
            <a:r>
              <a:rPr lang="en-US" sz="2400" dirty="0"/>
              <a:t>	</a:t>
            </a:r>
            <a:r>
              <a:rPr lang="ka-GE" sz="2400" dirty="0"/>
              <a:t>20 -40		</a:t>
            </a:r>
            <a:r>
              <a:rPr lang="en-US" sz="2400" dirty="0"/>
              <a:t>ppm</a:t>
            </a:r>
          </a:p>
          <a:p>
            <a:r>
              <a:rPr lang="ka-GE" sz="2400" dirty="0"/>
              <a:t>ფოსფორი </a:t>
            </a:r>
            <a:r>
              <a:rPr lang="en-US" sz="2400" dirty="0"/>
              <a:t> P </a:t>
            </a:r>
            <a:r>
              <a:rPr lang="ka-GE" sz="2400" dirty="0"/>
              <a:t>(ოლსენის ანალიზით)	</a:t>
            </a:r>
            <a:r>
              <a:rPr lang="en-US" sz="2400" dirty="0"/>
              <a:t>     </a:t>
            </a:r>
            <a:r>
              <a:rPr lang="ka-GE" sz="2400" dirty="0"/>
              <a:t>10 – 20</a:t>
            </a:r>
            <a:r>
              <a:rPr lang="en-US" sz="2400" dirty="0"/>
              <a:t> </a:t>
            </a:r>
            <a:r>
              <a:rPr lang="ka-GE" sz="2400" dirty="0"/>
              <a:t>	</a:t>
            </a:r>
            <a:r>
              <a:rPr lang="en-US" sz="2400" dirty="0"/>
              <a:t>ppm</a:t>
            </a:r>
            <a:endParaRPr lang="ka-GE" sz="2400" dirty="0"/>
          </a:p>
          <a:p>
            <a:r>
              <a:rPr lang="ka-GE" sz="2400" dirty="0"/>
              <a:t>კალიუმი</a:t>
            </a:r>
            <a:r>
              <a:rPr lang="en-US" sz="2400" dirty="0"/>
              <a:t>   K</a:t>
            </a:r>
            <a:r>
              <a:rPr lang="ka-GE" sz="2400" dirty="0"/>
              <a:t>					</a:t>
            </a:r>
            <a:r>
              <a:rPr lang="en-US" sz="2400" dirty="0"/>
              <a:t>			     </a:t>
            </a:r>
            <a:r>
              <a:rPr lang="ka-GE" sz="2400" dirty="0"/>
              <a:t>150 – 350	</a:t>
            </a:r>
            <a:r>
              <a:rPr lang="en-US" sz="2400" dirty="0"/>
              <a:t>ppm</a:t>
            </a:r>
            <a:endParaRPr lang="ka-GE" sz="2400" dirty="0"/>
          </a:p>
          <a:p>
            <a:r>
              <a:rPr lang="ka-GE" sz="2400" dirty="0"/>
              <a:t>კალციუმი</a:t>
            </a:r>
            <a:r>
              <a:rPr lang="en-US" sz="2400" dirty="0"/>
              <a:t> Ca		</a:t>
            </a:r>
            <a:r>
              <a:rPr lang="ka-GE" sz="2400" dirty="0"/>
              <a:t>					</a:t>
            </a:r>
            <a:r>
              <a:rPr lang="en-US" sz="2400" dirty="0"/>
              <a:t>     </a:t>
            </a:r>
            <a:r>
              <a:rPr lang="ka-GE" sz="2400" dirty="0"/>
              <a:t>1000		</a:t>
            </a:r>
            <a:r>
              <a:rPr lang="en-US" sz="2400" dirty="0"/>
              <a:t>ppm</a:t>
            </a:r>
            <a:r>
              <a:rPr lang="ka-GE" sz="2400" dirty="0"/>
              <a:t>	</a:t>
            </a:r>
          </a:p>
          <a:p>
            <a:r>
              <a:rPr lang="ka-GE" sz="2400" dirty="0"/>
              <a:t>მაგნეზიუმი	</a:t>
            </a:r>
            <a:r>
              <a:rPr lang="en-US" sz="2400" dirty="0"/>
              <a:t>Mg		</a:t>
            </a:r>
            <a:r>
              <a:rPr lang="ka-GE" sz="2400" dirty="0"/>
              <a:t>					</a:t>
            </a:r>
            <a:r>
              <a:rPr lang="en-US" sz="2400" dirty="0"/>
              <a:t>     </a:t>
            </a:r>
            <a:r>
              <a:rPr lang="ka-GE" sz="2400" dirty="0"/>
              <a:t>120			</a:t>
            </a:r>
            <a:r>
              <a:rPr lang="en-US" sz="2400" dirty="0"/>
              <a:t>ppm</a:t>
            </a:r>
            <a:endParaRPr lang="ka-GE" sz="2400" dirty="0"/>
          </a:p>
          <a:p>
            <a:r>
              <a:rPr lang="ka-GE" sz="2400" dirty="0"/>
              <a:t>მანგანეზი</a:t>
            </a:r>
            <a:r>
              <a:rPr lang="en-US" sz="2400" dirty="0"/>
              <a:t>  </a:t>
            </a:r>
            <a:r>
              <a:rPr lang="en-US" sz="2400" dirty="0" err="1"/>
              <a:t>Mn</a:t>
            </a:r>
            <a:r>
              <a:rPr lang="en-US" sz="2400" dirty="0"/>
              <a:t>		</a:t>
            </a:r>
            <a:r>
              <a:rPr lang="ka-GE" sz="2400" dirty="0"/>
              <a:t>					</a:t>
            </a:r>
            <a:r>
              <a:rPr lang="en-US" sz="2400" dirty="0"/>
              <a:t>     </a:t>
            </a:r>
            <a:r>
              <a:rPr lang="ka-GE" sz="2400" dirty="0"/>
              <a:t>20 – 60	</a:t>
            </a:r>
            <a:r>
              <a:rPr lang="en-US" sz="2400" dirty="0"/>
              <a:t>     ppm</a:t>
            </a:r>
            <a:endParaRPr lang="ka-GE" sz="2400" dirty="0"/>
          </a:p>
          <a:p>
            <a:r>
              <a:rPr lang="ka-GE" sz="2400" dirty="0"/>
              <a:t>ბორი</a:t>
            </a:r>
            <a:r>
              <a:rPr lang="en-US" sz="2400" dirty="0"/>
              <a:t>  B		</a:t>
            </a:r>
            <a:r>
              <a:rPr lang="ka-GE" sz="2400" dirty="0"/>
              <a:t>					</a:t>
            </a:r>
            <a:r>
              <a:rPr lang="en-US" sz="2400" dirty="0"/>
              <a:t>                </a:t>
            </a:r>
            <a:r>
              <a:rPr lang="ka-GE" sz="2400" dirty="0"/>
              <a:t>0,5 – 1.0	</a:t>
            </a:r>
            <a:r>
              <a:rPr lang="en-US" sz="2400" dirty="0"/>
              <a:t>ppm</a:t>
            </a:r>
            <a:endParaRPr lang="ka-GE" sz="2400" dirty="0"/>
          </a:p>
          <a:p>
            <a:endParaRPr lang="ka-GE" sz="2400" dirty="0"/>
          </a:p>
          <a:p>
            <a:r>
              <a:rPr lang="ka-GE" sz="2400" dirty="0"/>
              <a:t>მარილიანობა </a:t>
            </a:r>
            <a:r>
              <a:rPr lang="en-US" sz="2400" dirty="0"/>
              <a:t>EC – 2 - </a:t>
            </a:r>
            <a:r>
              <a:rPr lang="en-US" sz="2400" dirty="0" err="1"/>
              <a:t>dS</a:t>
            </a:r>
            <a:r>
              <a:rPr lang="en-US" sz="2400" dirty="0"/>
              <a:t>/m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90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57" y="163286"/>
            <a:ext cx="8588829" cy="424543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ka-GE" sz="2700" b="1" dirty="0"/>
              <a:t>მჟავიანობის   მნიშვნელობა</a:t>
            </a:r>
            <a:endParaRPr lang="en-US" sz="27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1"/>
            <a:ext cx="8469085" cy="585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73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57" y="87086"/>
            <a:ext cx="8654142" cy="576943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ka-GE" sz="2700" b="1" dirty="0"/>
              <a:t>როდის უნდა შევიტანოთ სასუქები?</a:t>
            </a:r>
            <a:endParaRPr lang="en-US" sz="27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4170" y="849087"/>
            <a:ext cx="8665029" cy="563231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a-GE" sz="2400" dirty="0"/>
              <a:t>სასუქების შეტანის დრო დამოკიდებულია მცენარის ზრდაზე, სასუქების შეტანის საშუალებებზე, სასუქების ტიპებზე;</a:t>
            </a:r>
          </a:p>
          <a:p>
            <a:r>
              <a:rPr lang="ka-GE" sz="2400" dirty="0"/>
              <a:t>ზოგადად: არამოძრავი  (</a:t>
            </a:r>
            <a:r>
              <a:rPr lang="en-US" sz="2400" dirty="0"/>
              <a:t>P, K, Mg, Ca</a:t>
            </a:r>
            <a:r>
              <a:rPr lang="ka-GE" sz="2400" dirty="0"/>
              <a:t>)</a:t>
            </a:r>
            <a:r>
              <a:rPr lang="en-US" sz="2400" dirty="0"/>
              <a:t> </a:t>
            </a:r>
            <a:r>
              <a:rPr lang="ka-GE" sz="2400" dirty="0"/>
              <a:t>ნივთიერებების შეტანა ნიადაგში უნდა მოხდეს შემოდგომაზე ან გვიან ზამთარში გრანულირებული სასუქების სახით;</a:t>
            </a:r>
            <a:endParaRPr lang="en-US" sz="2400" dirty="0"/>
          </a:p>
          <a:p>
            <a:endParaRPr lang="ka-GE" sz="2400" dirty="0"/>
          </a:p>
          <a:p>
            <a:r>
              <a:rPr lang="ka-GE" sz="2400" dirty="0"/>
              <a:t>მიკროელემენტების შეტანა მიზანშეწონილია ფოთლის გამოკვების სახით; </a:t>
            </a:r>
          </a:p>
          <a:p>
            <a:endParaRPr lang="ka-GE" sz="2400" dirty="0"/>
          </a:p>
          <a:p>
            <a:r>
              <a:rPr lang="ka-GE" sz="2400" b="1" u="sng" dirty="0"/>
              <a:t>აზოტოვანი სასუქების </a:t>
            </a:r>
            <a:r>
              <a:rPr lang="ka-GE" sz="2400" dirty="0"/>
              <a:t>შეტანა  დამოკიდებულია მცენარის მიერ აზოტის შეთვისების შესაძლებლობაზე;</a:t>
            </a:r>
          </a:p>
          <a:p>
            <a:endParaRPr lang="ka-GE" sz="2400" dirty="0"/>
          </a:p>
          <a:p>
            <a:r>
              <a:rPr lang="ka-GE" sz="2400" dirty="0"/>
              <a:t>მიზანშეწონილი არ არის აზოტოვანი სასუქების შეტანა გვიან ზაფხულში;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80544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44" y="185057"/>
            <a:ext cx="8773884" cy="642257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ka-GE" sz="2700" b="1" dirty="0"/>
              <a:t>ნივთიერებების მოძრაობა მცენარეში</a:t>
            </a:r>
            <a:endParaRPr lang="en-US" sz="27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9743" y="979715"/>
            <a:ext cx="8850086" cy="563231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dirty="0"/>
              <a:t>მოძრავი ნივთიერებები:</a:t>
            </a:r>
            <a:r>
              <a:rPr lang="en-US" sz="2400" dirty="0"/>
              <a:t>   N, P, K, Mg, CL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dirty="0"/>
              <a:t>მცენარეში უძრავი ნივთიერებები (</a:t>
            </a:r>
            <a:r>
              <a:rPr lang="en-US" sz="2400" dirty="0"/>
              <a:t>Xylem, mobile in phloem</a:t>
            </a:r>
            <a:r>
              <a:rPr lang="ka-GE" sz="2400" dirty="0"/>
              <a:t>) </a:t>
            </a:r>
            <a:r>
              <a:rPr lang="en-US" sz="2400" dirty="0"/>
              <a:t>S, Fe, </a:t>
            </a:r>
            <a:r>
              <a:rPr lang="en-US" sz="2400" dirty="0" err="1"/>
              <a:t>Mn</a:t>
            </a:r>
            <a:r>
              <a:rPr lang="en-US" sz="2400" dirty="0"/>
              <a:t>, Cu. Zn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dirty="0"/>
              <a:t>მცენარეში უძრავი ნივთიერებები </a:t>
            </a:r>
            <a:r>
              <a:rPr lang="en-US" sz="2400" dirty="0"/>
              <a:t>(very immobile in the plant, xylem)   Ca, B</a:t>
            </a:r>
          </a:p>
          <a:p>
            <a:endParaRPr lang="en-US" sz="2400" dirty="0"/>
          </a:p>
          <a:p>
            <a:r>
              <a:rPr lang="ka-GE" sz="2400" dirty="0"/>
              <a:t>სასუქებში ნატრიუმის საუკეთესო წყაროს ჟოლოსთვის, მაყვლისთვისა და მარწყვისთვის წარმოადგენს ნატრიუმის ნიტრატული ფორმა </a:t>
            </a:r>
            <a:r>
              <a:rPr lang="en-US" sz="2400" dirty="0"/>
              <a:t>NO3 (</a:t>
            </a:r>
            <a:r>
              <a:rPr lang="ka-GE" sz="2400" dirty="0"/>
              <a:t>მაგ. კალციუმის ნიტრატი (15-0-0), ამონიუმის ნიტრატი (მაგ. 34-0-0</a:t>
            </a:r>
            <a:r>
              <a:rPr lang="en-US" sz="2400" dirty="0"/>
              <a:t>)</a:t>
            </a:r>
            <a:endParaRPr lang="ka-GE" sz="2400" dirty="0"/>
          </a:p>
          <a:p>
            <a:r>
              <a:rPr lang="ka-GE" sz="2400" dirty="0"/>
              <a:t>ასევე შეგიძლიათ გამოიყენოთ კალიუმის მურატი (</a:t>
            </a:r>
            <a:r>
              <a:rPr lang="en-US" sz="2400" dirty="0" err="1"/>
              <a:t>muriate</a:t>
            </a:r>
            <a:r>
              <a:rPr lang="en-US" sz="2400" dirty="0"/>
              <a:t> of potash KCL,</a:t>
            </a:r>
            <a:r>
              <a:rPr lang="ka-GE" sz="2400" dirty="0"/>
              <a:t>)</a:t>
            </a:r>
            <a:r>
              <a:rPr lang="en-US" sz="2400" dirty="0"/>
              <a:t> </a:t>
            </a:r>
            <a:r>
              <a:rPr lang="ka-GE" sz="2400" dirty="0"/>
              <a:t>ან კალიუმის ნიტრატი, </a:t>
            </a:r>
            <a:r>
              <a:rPr lang="en-US" sz="2400" dirty="0"/>
              <a:t>Mg-</a:t>
            </a:r>
            <a:r>
              <a:rPr lang="ka-GE" sz="2400" dirty="0"/>
              <a:t>ის შემცვლელი სასუქები და ა.შ</a:t>
            </a:r>
          </a:p>
          <a:p>
            <a:r>
              <a:rPr lang="ka-GE" sz="2400" dirty="0"/>
              <a:t>ნივთიერებების შეთვისებისთვის აუცილებებლია ნიადაგის მჟავიანობის შენარჩუნება ოპტიმუმ საზღვრებში</a:t>
            </a:r>
            <a:r>
              <a:rPr lang="en-US" sz="2400" dirty="0"/>
              <a:t> 5.6 – 6.5</a:t>
            </a:r>
          </a:p>
        </p:txBody>
      </p:sp>
    </p:spTree>
    <p:extLst>
      <p:ext uri="{BB962C8B-B14F-4D97-AF65-F5344CB8AC3E}">
        <p14:creationId xmlns:p14="http://schemas.microsoft.com/office/powerpoint/2010/main" val="4098538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1" y="108858"/>
            <a:ext cx="8602825" cy="794656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ka-GE" sz="3000" b="1" dirty="0"/>
              <a:t>როგორ გამოვიანგარიშოთ რიგებში სასუქების შეტანის დოზა?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5657" y="16421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9" y="1641020"/>
            <a:ext cx="6259286" cy="4566671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848" y="1642041"/>
            <a:ext cx="854075" cy="4566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192" y="1642041"/>
            <a:ext cx="854075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91" y="1642041"/>
            <a:ext cx="854075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106" y="1643062"/>
            <a:ext cx="854075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2699657" y="1088571"/>
            <a:ext cx="707572" cy="553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3407229" y="1088571"/>
            <a:ext cx="653142" cy="4680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92286" y="947057"/>
            <a:ext cx="277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მცენარეთა რიგები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193971" y="1131723"/>
            <a:ext cx="391886" cy="4249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585857" y="932765"/>
            <a:ext cx="2558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რიგთაშორისი </a:t>
            </a:r>
          </a:p>
          <a:p>
            <a:r>
              <a:rPr lang="ka-GE" dirty="0"/>
              <a:t>მანძილი 3 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2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163286"/>
            <a:ext cx="8621486" cy="696685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ka-GE" sz="2700" b="1" dirty="0"/>
              <a:t>როგორ გამოვთვალოთ რამდენი კგ სასუქი უნდა შევიტანოთ რიგებში? </a:t>
            </a:r>
            <a:endParaRPr lang="en-US" sz="27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E5C0-5956-4169-8360-9B48FC77F56F}" type="datetime1">
              <a:rPr lang="en-US" smtClean="0"/>
              <a:pPr/>
              <a:t>4/22/2018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199" y="1121229"/>
            <a:ext cx="87303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dirty="0"/>
              <a:t>ვთქვათ უნდა შევიტანოთ 150 კგ აზოტი 1 ჰა-ზე</a:t>
            </a:r>
          </a:p>
          <a:p>
            <a:r>
              <a:rPr lang="ka-GE" sz="2400" dirty="0"/>
              <a:t>გრანულირებული სასუქის ფორმულაა 34-25-25 (</a:t>
            </a:r>
            <a:r>
              <a:rPr lang="en-US" sz="2400" dirty="0"/>
              <a:t>N,P,K</a:t>
            </a:r>
            <a:r>
              <a:rPr lang="ka-GE" sz="2400" dirty="0"/>
              <a:t>)</a:t>
            </a:r>
          </a:p>
          <a:p>
            <a:endParaRPr lang="ka-GE" sz="2400" dirty="0"/>
          </a:p>
          <a:p>
            <a:r>
              <a:rPr lang="ka-GE" sz="2400" dirty="0"/>
              <a:t>სასუქი შეიცავს 34% აზოტს</a:t>
            </a:r>
          </a:p>
          <a:p>
            <a:endParaRPr lang="ka-GE" sz="2400" dirty="0"/>
          </a:p>
          <a:p>
            <a:pPr algn="ctr"/>
            <a:r>
              <a:rPr lang="ka-GE" sz="2400" b="1" dirty="0"/>
              <a:t>1 ჰა-ზე შესატანი სასუქების რაოდენობა  =  </a:t>
            </a:r>
          </a:p>
          <a:p>
            <a:pPr algn="ctr"/>
            <a:r>
              <a:rPr lang="ka-GE" sz="2400" b="1" dirty="0"/>
              <a:t>შესატანი სასუქის რაოდენობა / აზოტის %-ზე</a:t>
            </a:r>
          </a:p>
          <a:p>
            <a:pPr algn="ctr"/>
            <a:r>
              <a:rPr lang="ka-GE" sz="2400" b="1" dirty="0"/>
              <a:t>150 კგ  / 0.34 = 441,176 კგ / ჰა</a:t>
            </a:r>
          </a:p>
          <a:p>
            <a:pPr algn="ctr"/>
            <a:endParaRPr lang="ka-GE" sz="2400" b="1" dirty="0"/>
          </a:p>
          <a:p>
            <a:pPr algn="ctr"/>
            <a:endParaRPr lang="ka-GE" sz="2400" b="1" dirty="0"/>
          </a:p>
          <a:p>
            <a:pPr algn="just"/>
            <a:r>
              <a:rPr lang="ka-GE" sz="2400" dirty="0"/>
              <a:t>თქვენ ასევე შეგაქვთ 25 % - ფოსფორი და 25 % კალიუმი</a:t>
            </a:r>
          </a:p>
          <a:p>
            <a:pPr algn="just"/>
            <a:r>
              <a:rPr lang="ka-GE" sz="2400" dirty="0"/>
              <a:t>150 / 0.25 = 600 კგ / ჰა ფოსფორი</a:t>
            </a:r>
          </a:p>
          <a:p>
            <a:pPr algn="just"/>
            <a:r>
              <a:rPr lang="ka-GE" sz="2400" dirty="0"/>
              <a:t>150 / 0.25 = 600 კგ /ჰა კალიუმი</a:t>
            </a:r>
          </a:p>
          <a:p>
            <a:pPr algn="just"/>
            <a:endParaRPr lang="ka-GE" sz="2400" dirty="0"/>
          </a:p>
          <a:p>
            <a:pPr algn="ctr"/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95551043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4000</TotalTime>
  <Words>983</Words>
  <Application>Microsoft Office PowerPoint</Application>
  <PresentationFormat>Экран (4:3)</PresentationFormat>
  <Paragraphs>402</Paragraphs>
  <Slides>20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Schoolbook</vt:lpstr>
      <vt:lpstr>Sylfaen</vt:lpstr>
      <vt:lpstr>Times New Roman</vt:lpstr>
      <vt:lpstr>Wingdings 2</vt:lpstr>
      <vt:lpstr>View</vt:lpstr>
      <vt:lpstr>Презентация PowerPoint</vt:lpstr>
      <vt:lpstr>Презентация PowerPoint</vt:lpstr>
      <vt:lpstr>Презентация PowerPoint</vt:lpstr>
      <vt:lpstr>Презентация PowerPoint</vt:lpstr>
      <vt:lpstr>მჟავიანობის   მნიშვნელობა</vt:lpstr>
      <vt:lpstr>როდის უნდა შევიტანოთ სასუქები?</vt:lpstr>
      <vt:lpstr>ნივთიერებების მოძრაობა მცენარეში</vt:lpstr>
      <vt:lpstr>როგორ გამოვიანგარიშოთ რიგებში სასუქების შეტანის დოზა?</vt:lpstr>
      <vt:lpstr>როგორ გამოვთვალოთ რამდენი კგ სასუქი უნდა შევიტანოთ რიგებში? </vt:lpstr>
      <vt:lpstr>Презентация PowerPoint</vt:lpstr>
      <vt:lpstr>მაყვლისა და ჟოლოს მოყვანის კალენდარი</vt:lpstr>
      <vt:lpstr>Презентация PowerPoint</vt:lpstr>
      <vt:lpstr>დაავადებები და მავნებლები</vt:lpstr>
      <vt:lpstr>Презентация PowerPoint</vt:lpstr>
      <vt:lpstr>კენკროვნების მავნებლები</vt:lpstr>
      <vt:lpstr>Презентация PowerPoint</vt:lpstr>
      <vt:lpstr>მარწყვის დაავადება-მავნებელთა კონტროლი</vt:lpstr>
      <vt:lpstr>მარწყვის დაავადება-მავნებელთა კონტროლი</vt:lpstr>
      <vt:lpstr>Pesticide Application Record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GROWERS ANNUAL   MEETING</dc:title>
  <dc:creator>Nino</dc:creator>
  <cp:lastModifiedBy>user</cp:lastModifiedBy>
  <cp:revision>220</cp:revision>
  <cp:lastPrinted>2015-02-02T23:56:12Z</cp:lastPrinted>
  <dcterms:created xsi:type="dcterms:W3CDTF">2015-01-28T19:47:32Z</dcterms:created>
  <dcterms:modified xsi:type="dcterms:W3CDTF">2018-04-22T07:40:12Z</dcterms:modified>
</cp:coreProperties>
</file>